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7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6858000" type="screen4x3"/>
  <p:notesSz cx="6761163" cy="9942513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5392" autoAdjust="0"/>
  </p:normalViewPr>
  <p:slideViewPr>
    <p:cSldViewPr>
      <p:cViewPr varScale="1">
        <p:scale>
          <a:sx n="106" d="100"/>
          <a:sy n="106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3132"/>
        <p:guide pos="21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5443" tIns="47721" rIns="95443" bIns="4772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5443" tIns="47721" rIns="95443" bIns="4772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BF44D1F3-05DD-4821-AD56-39C7A8B947F2}" type="datetimeFigureOut">
              <a:rPr lang="tr-TR"/>
              <a:pPr>
                <a:defRPr/>
              </a:pPr>
              <a:t>6.11.2024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5443" tIns="47721" rIns="95443" bIns="4772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5443" tIns="47721" rIns="95443" bIns="47721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5752ECAD-A54A-4EB0-9CFF-69A7FBF4000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88112" tIns="44056" rIns="88112" bIns="44056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88112" tIns="44056" rIns="88112" bIns="44056" rtlCol="0"/>
          <a:lstStyle>
            <a:lvl1pPr algn="r">
              <a:defRPr sz="1200"/>
            </a:lvl1pPr>
          </a:lstStyle>
          <a:p>
            <a:pPr>
              <a:defRPr/>
            </a:pPr>
            <a:fld id="{60451BD8-E481-4123-AB1B-A3EA166D2298}" type="datetimeFigureOut">
              <a:rPr lang="tr-TR"/>
              <a:pPr>
                <a:defRPr/>
              </a:pPr>
              <a:t>6.11.2024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12" tIns="44056" rIns="88112" bIns="44056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88112" tIns="44056" rIns="88112" bIns="44056" rtlCol="0">
            <a:normAutofit/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88112" tIns="44056" rIns="88112" bIns="4405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88112" tIns="44056" rIns="88112" bIns="44056" rtlCol="0" anchor="b"/>
          <a:lstStyle>
            <a:lvl1pPr algn="r">
              <a:defRPr sz="1200"/>
            </a:lvl1pPr>
          </a:lstStyle>
          <a:p>
            <a:pPr>
              <a:defRPr/>
            </a:pPr>
            <a:fld id="{9312652C-EDC1-4F62-B3DC-A8B5ECA8D7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19 Serbest Form"/>
            <p:cNvGrpSpPr>
              <a:grpSpLocks/>
            </p:cNvGrpSpPr>
            <p:nvPr/>
          </p:nvGrpSpPr>
          <p:grpSpPr bwMode="auto">
            <a:xfrm>
              <a:off x="-6686" y="4875025"/>
              <a:ext cx="9156783" cy="1996274"/>
              <a:chOff x="-6096" y="4992624"/>
              <a:chExt cx="9156192" cy="1877568"/>
            </a:xfrm>
          </p:grpSpPr>
          <p:pic>
            <p:nvPicPr>
              <p:cNvPr id="11" name="19 Serbest Form"/>
              <p:cNvPicPr>
                <a:picLocks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-6096" y="4992624"/>
                <a:ext cx="9156192" cy="1877568"/>
              </a:xfrm>
              <a:prstGeom prst="rect">
                <a:avLst/>
              </a:prstGeom>
              <a:noFill/>
            </p:spPr>
          </p:pic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590" y="5000960"/>
                <a:ext cx="0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  <p:pic>
          <p:nvPicPr>
            <p:cNvPr id="10" name="20 Düz Bağlayıcı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2783" y="4868544"/>
              <a:ext cx="9162879" cy="868509"/>
            </a:xfrm>
            <a:prstGeom prst="rect">
              <a:avLst/>
            </a:prstGeom>
            <a:noFill/>
          </p:spPr>
        </p:pic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13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7CFEFE1-9497-40D6-B64E-127F5C5F5052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14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5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EEB9AD7-D432-4B19-B9C0-B3F108136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6CAB7-DD96-4C46-8A5C-CB05DF013225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D74EC-4864-4C22-B468-FFF81EFA8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494DC-6467-4219-8D86-3E15D82F85E6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BFBAA-A2A0-4D96-AA43-22AEEE418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1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132513"/>
            <a:ext cx="1725612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15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6086475"/>
            <a:ext cx="838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F3A6DD-D8DB-46AD-9D17-2E6703E46540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Konyaaltı Belediyesi 2011 Çevre Etkinlikleri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15 Köşeli Çift Ayraç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Resim 20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188" y="6183313"/>
            <a:ext cx="1803400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Resim 21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6086475"/>
            <a:ext cx="838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D18B2C-E7BB-4F7E-ABD3-6DA98AB72B75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323A7D-B0FD-4E8C-9C88-9DFB8E2BF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5094C4-A297-49D7-96F0-33CEAB06CFF1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7F1A69-DFD2-49C0-ABB3-B8B749E5A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8CCF50-17B2-44C7-90DE-D9278420B168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6EFF64-E401-4C2D-B0F8-8FB7EB1D3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EDFC48-5CB6-4B63-BCB4-775D0153B25F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F9290F-EE52-472D-A8CF-065512166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812FB-9D78-4C4F-98D9-859B2D2047B2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5E8E5-0BFF-4152-9F88-90974256D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24582F-155F-4A2A-8631-58A2B563B4C6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BDF720-9785-42AD-8BAF-63B55038A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7" name="16 Dik Üçgen"/>
          <p:cNvGrpSpPr>
            <a:grpSpLocks/>
          </p:cNvGrpSpPr>
          <p:nvPr/>
        </p:nvGrpSpPr>
        <p:grpSpPr bwMode="auto">
          <a:xfrm>
            <a:off x="-12700" y="5784850"/>
            <a:ext cx="3414713" cy="1092200"/>
            <a:chOff x="-8" y="3644"/>
            <a:chExt cx="2151" cy="688"/>
          </a:xfrm>
        </p:grpSpPr>
        <p:pic>
          <p:nvPicPr>
            <p:cNvPr id="8" name="16 Dik Üçgen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8" y="3644"/>
              <a:ext cx="2151" cy="688"/>
            </a:xfrm>
            <a:prstGeom prst="rect">
              <a:avLst/>
            </a:prstGeom>
            <a:noFill/>
          </p:spPr>
        </p:pic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75" y="4045"/>
              <a:ext cx="1071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pic>
        <p:nvPicPr>
          <p:cNvPr id="10" name="18 Düz Bağlayıcı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9050" y="5772150"/>
            <a:ext cx="3421063" cy="1109663"/>
          </a:xfrm>
          <a:prstGeom prst="rect">
            <a:avLst/>
          </a:prstGeom>
          <a:noFill/>
        </p:spPr>
      </p:pic>
      <p:sp>
        <p:nvSpPr>
          <p:cNvPr id="11" name="19 Köşeli Çift Ayraç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20 Köşeli Çift Ayraç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3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187142-E5F4-4F39-9BDF-DFE8E9AD46B6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14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5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79458CA-6EAF-4C8D-9BF6-4CE6F47B3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4" name="13 Dik Üçgen"/>
          <p:cNvGrpSpPr>
            <a:grpSpLocks/>
          </p:cNvGrpSpPr>
          <p:nvPr/>
        </p:nvGrpSpPr>
        <p:grpSpPr bwMode="auto">
          <a:xfrm>
            <a:off x="-12700" y="5784850"/>
            <a:ext cx="3414713" cy="1092200"/>
            <a:chOff x="-8" y="3644"/>
            <a:chExt cx="2151" cy="688"/>
          </a:xfrm>
        </p:grpSpPr>
        <p:pic>
          <p:nvPicPr>
            <p:cNvPr id="1028" name="13 Dik Üçgen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-8" y="3644"/>
              <a:ext cx="2151" cy="688"/>
            </a:xfrm>
            <a:prstGeom prst="rect">
              <a:avLst/>
            </a:prstGeom>
            <a:noFill/>
          </p:spPr>
        </p:pic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175" y="4045"/>
              <a:ext cx="1071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pic>
        <p:nvPicPr>
          <p:cNvPr id="15" name="14 Düz Bağlayıcı"/>
          <p:cNvPicPr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9050" y="5772150"/>
            <a:ext cx="3421063" cy="1109663"/>
          </a:xfrm>
          <a:prstGeom prst="rect">
            <a:avLst/>
          </a:prstGeom>
          <a:noFill/>
        </p:spPr>
      </p:pic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1BF6FE3-3E44-4B55-92E6-C9654512C626}" type="datetimeFigureOut">
              <a:rPr lang="en-US"/>
              <a:pPr>
                <a:defRPr/>
              </a:pPr>
              <a:t>11/6/2024</a:t>
            </a:fld>
            <a:endParaRPr lang="en-US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26E338-2473-4A60-9C96-6537E7AB8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44" r:id="rId7"/>
    <p:sldLayoutId id="2147484053" r:id="rId8"/>
    <p:sldLayoutId id="2147484054" r:id="rId9"/>
    <p:sldLayoutId id="2147484045" r:id="rId10"/>
    <p:sldLayoutId id="21474840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413704" y="228600"/>
            <a:ext cx="835151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2400" b="1" dirty="0">
                <a:solidFill>
                  <a:srgbClr val="002060"/>
                </a:solidFill>
                <a:latin typeface="+mn-lt"/>
              </a:rPr>
              <a:t>EK-2</a:t>
            </a:r>
          </a:p>
          <a:p>
            <a:pPr algn="ctr">
              <a:defRPr/>
            </a:pPr>
            <a:r>
              <a:rPr lang="tr-TR" sz="2400" b="1" dirty="0">
                <a:solidFill>
                  <a:srgbClr val="002060"/>
                </a:solidFill>
                <a:latin typeface="+mn-lt"/>
              </a:rPr>
              <a:t>2025 YILINDA GERÇEKLEŞTİRİLECEK ÇEVRE EĞİTİM ETKİNLİKLERİ</a:t>
            </a:r>
          </a:p>
        </p:txBody>
      </p:sp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58318"/>
              </p:ext>
            </p:extLst>
          </p:nvPr>
        </p:nvGraphicFramePr>
        <p:xfrm>
          <a:off x="381000" y="1143000"/>
          <a:ext cx="8479202" cy="4551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8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6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6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29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68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215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 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 adı ve kategorisi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Hedef grup ve yeri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Aktivitenin amacı ve içeriği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/>
                        <a:t>Planlanan tarih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 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Name and category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err="1"/>
                        <a:t>Target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Group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and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place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Aim and content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 err="1"/>
                        <a:t>Date</a:t>
                      </a:r>
                      <a:r>
                        <a:rPr kumimoji="0" lang="tr-TR" sz="1000" kern="1200" dirty="0"/>
                        <a:t> of </a:t>
                      </a:r>
                      <a:r>
                        <a:rPr kumimoji="0" lang="tr-TR" sz="1000" kern="1200" dirty="0" err="1"/>
                        <a:t>the</a:t>
                      </a:r>
                      <a:r>
                        <a:rPr kumimoji="0" lang="tr-TR" sz="1000" kern="1200" dirty="0"/>
                        <a:t> </a:t>
                      </a:r>
                      <a:r>
                        <a:rPr kumimoji="0" lang="tr-TR" sz="1000" kern="1200" dirty="0" err="1"/>
                        <a:t>activity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2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latin typeface="+mn-lt"/>
                        </a:rPr>
                        <a:t>1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>
                          <a:latin typeface="+mn-lt"/>
                        </a:rPr>
                        <a:t>Sıfır Atık</a:t>
                      </a:r>
                      <a:r>
                        <a:rPr lang="tr-TR" sz="1000" u="none" strike="noStrike" baseline="0" dirty="0">
                          <a:latin typeface="+mn-lt"/>
                        </a:rPr>
                        <a:t> Bilinçlendirme ve Atık Yönetimi Eğitimi</a:t>
                      </a:r>
                      <a:endParaRPr lang="tr-TR" sz="1000" b="0" i="0" u="none" strike="noStrike" dirty="0"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>
                          <a:latin typeface="+mn-lt"/>
                        </a:rPr>
                        <a:t>Otel çalışanları</a:t>
                      </a:r>
                      <a:endParaRPr lang="tr-TR" sz="1000" b="0" i="0" u="none" strike="noStrike" dirty="0"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>
                          <a:latin typeface="+mn-lt"/>
                        </a:rPr>
                        <a:t>Personelimize çevre bilincini ve atık ayrışımının önemini aktarma</a:t>
                      </a:r>
                      <a:endParaRPr lang="tr-TR" sz="1000" b="0" i="0" u="none" strike="noStrike" dirty="0"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</a:rPr>
                        <a:t>Sezon Boyunca 2025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1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latin typeface="+mn-lt"/>
                          <a:cs typeface="Arial" pitchFamily="34" charset="0"/>
                        </a:rPr>
                        <a:t>Zero Waste awareness and Waste Management training</a:t>
                      </a:r>
                      <a:endParaRPr lang="tr-TR" sz="1000" b="0" i="0" u="none" strike="noStrike" dirty="0"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 err="1">
                          <a:latin typeface="+mn-lt"/>
                          <a:cs typeface="Arial" pitchFamily="34" charset="0"/>
                        </a:rPr>
                        <a:t>Hotel</a:t>
                      </a:r>
                      <a:r>
                        <a:rPr lang="tr-TR" sz="1000" b="0" i="0" u="none" strike="noStrike" baseline="0" dirty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tr-TR" sz="1000" b="0" i="0" u="none" strike="noStrike" baseline="0" dirty="0" err="1">
                          <a:latin typeface="+mn-lt"/>
                          <a:cs typeface="Arial" pitchFamily="34" charset="0"/>
                        </a:rPr>
                        <a:t>Employees</a:t>
                      </a:r>
                      <a:endParaRPr lang="tr-TR" sz="1000" b="0" i="0" u="none" strike="noStrike" dirty="0"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latin typeface="+mn-lt"/>
                        </a:rPr>
                        <a:t> Informing our staff about environmental awareness and the importance of waste separation</a:t>
                      </a:r>
                      <a:endParaRPr lang="en-US" sz="1000" b="0" i="0" u="none" strike="noStrike" dirty="0"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latin typeface="+mn-lt"/>
                        </a:rPr>
                        <a:t>All</a:t>
                      </a:r>
                      <a:r>
                        <a:rPr lang="tr-TR" sz="1000" dirty="0">
                          <a:latin typeface="+mn-lt"/>
                        </a:rPr>
                        <a:t> </a:t>
                      </a:r>
                      <a:r>
                        <a:rPr lang="tr-TR" sz="1000" dirty="0" err="1">
                          <a:latin typeface="+mn-lt"/>
                        </a:rPr>
                        <a:t>season</a:t>
                      </a:r>
                      <a:r>
                        <a:rPr lang="tr-TR" sz="1000" dirty="0">
                          <a:latin typeface="+mn-lt"/>
                        </a:rPr>
                        <a:t> 2025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62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2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000" u="none" strike="noStrike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Yaşadığımız yerdeki farklı tür canlılar resim sergisi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tx1"/>
                          </a:solidFill>
                          <a:latin typeface="+mn-lt"/>
                        </a:rPr>
                        <a:t>Otel çalışanları ve misafirler</a:t>
                      </a:r>
                      <a:endParaRPr lang="tr-TR" sz="1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Çevremizdeki Bitki, Kuş ve Diğer Canlıların Tanıtılması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</a:rPr>
                        <a:t>Sezon Boyunca 2025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2</a:t>
                      </a:r>
                      <a:endParaRPr lang="tr-TR" sz="1000" b="0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/>
                        <a:t>Painting exhibition of different species of living things where we live</a:t>
                      </a:r>
                      <a:endParaRPr lang="tr-TR" sz="1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</a:rPr>
                        <a:t>Hotel </a:t>
                      </a:r>
                      <a:r>
                        <a:rPr lang="tr-TR" sz="1000" dirty="0" err="1">
                          <a:latin typeface="+mn-lt"/>
                        </a:rPr>
                        <a:t>employees</a:t>
                      </a:r>
                      <a:r>
                        <a:rPr lang="tr-TR" sz="1000" dirty="0">
                          <a:latin typeface="+mn-lt"/>
                        </a:rPr>
                        <a:t> </a:t>
                      </a:r>
                      <a:r>
                        <a:rPr lang="tr-TR" sz="1000" dirty="0" err="1">
                          <a:latin typeface="+mn-lt"/>
                        </a:rPr>
                        <a:t>and</a:t>
                      </a:r>
                      <a:r>
                        <a:rPr lang="tr-TR" sz="1000" dirty="0">
                          <a:latin typeface="+mn-lt"/>
                        </a:rPr>
                        <a:t> </a:t>
                      </a:r>
                      <a:r>
                        <a:rPr lang="tr-TR" sz="1000" dirty="0" err="1">
                          <a:latin typeface="+mn-lt"/>
                        </a:rPr>
                        <a:t>tourists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Promotion of Plants, Birds and Other Living Beings in Our Environment</a:t>
                      </a:r>
                      <a:endParaRPr lang="tr-TR" sz="1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latin typeface="+mn-lt"/>
                        </a:rPr>
                        <a:t>All</a:t>
                      </a:r>
                      <a:r>
                        <a:rPr lang="tr-TR" sz="1000" dirty="0">
                          <a:latin typeface="+mn-lt"/>
                        </a:rPr>
                        <a:t> </a:t>
                      </a:r>
                      <a:r>
                        <a:rPr lang="tr-TR" sz="1000" dirty="0" err="1">
                          <a:latin typeface="+mn-lt"/>
                        </a:rPr>
                        <a:t>season</a:t>
                      </a:r>
                      <a:r>
                        <a:rPr lang="tr-TR" sz="1000" dirty="0">
                          <a:latin typeface="+mn-lt"/>
                        </a:rPr>
                        <a:t> 2025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14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>
                          <a:latin typeface="+mn-lt"/>
                        </a:rPr>
                        <a:t>Plaj ve Orman Temizliği</a:t>
                      </a:r>
                      <a:endParaRPr lang="tr-TR" sz="1000" b="0" i="0" u="none" strike="noStrike" dirty="0"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>
                          <a:latin typeface="+mn-lt"/>
                        </a:rPr>
                        <a:t>Otel çalışanları, Yerel Halk,</a:t>
                      </a:r>
                    </a:p>
                    <a:p>
                      <a:pPr algn="ctr" fontAlgn="t"/>
                      <a:r>
                        <a:rPr lang="tr-TR" sz="1000" b="0" i="0" u="none" strike="noStrike" dirty="0">
                          <a:latin typeface="+mn-lt"/>
                          <a:cs typeface="Arial" pitchFamily="34" charset="0"/>
                        </a:rPr>
                        <a:t>Misafirler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dirty="0">
                          <a:latin typeface="+mn-lt"/>
                        </a:rPr>
                        <a:t>Gönüllü katılımcılarla birlikte çevre plaj ve orman temizlikleri yaparak </a:t>
                      </a:r>
                      <a:r>
                        <a:rPr lang="tr-TR" sz="1000" dirty="0" err="1">
                          <a:latin typeface="+mn-lt"/>
                        </a:rPr>
                        <a:t>farkındalık</a:t>
                      </a:r>
                      <a:r>
                        <a:rPr lang="tr-TR" sz="1000" dirty="0">
                          <a:latin typeface="+mn-lt"/>
                        </a:rPr>
                        <a:t> yaratmak</a:t>
                      </a:r>
                      <a:endParaRPr lang="tr-TR" sz="1000" b="0" i="0" u="none" strike="noStrike" dirty="0"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</a:rPr>
                        <a:t>Haziran 2025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  <a:ea typeface="Times New Roman"/>
                          <a:cs typeface="Arial" pitchFamily="34" charset="0"/>
                        </a:rPr>
                        <a:t>Dünya Çevre</a:t>
                      </a:r>
                      <a:r>
                        <a:rPr lang="tr-TR" sz="1000" baseline="0" dirty="0">
                          <a:latin typeface="+mn-lt"/>
                          <a:ea typeface="Times New Roman"/>
                          <a:cs typeface="Arial" pitchFamily="34" charset="0"/>
                        </a:rPr>
                        <a:t> Günü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 err="1">
                          <a:latin typeface="+mn-lt"/>
                          <a:cs typeface="Arial" pitchFamily="34" charset="0"/>
                        </a:rPr>
                        <a:t>Beach</a:t>
                      </a:r>
                      <a:r>
                        <a:rPr lang="tr-TR" sz="1000" b="0" i="0" u="none" strike="noStrike" dirty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tr-TR" sz="1000" b="0" i="0" u="none" strike="noStrike" dirty="0" err="1">
                          <a:latin typeface="+mn-lt"/>
                          <a:cs typeface="Arial" pitchFamily="34" charset="0"/>
                        </a:rPr>
                        <a:t>and</a:t>
                      </a:r>
                      <a:r>
                        <a:rPr lang="tr-TR" sz="1000" b="0" i="0" u="none" strike="noStrike" dirty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tr-TR" sz="1000" b="0" i="0" u="none" strike="noStrike" dirty="0" err="1">
                          <a:latin typeface="+mn-lt"/>
                          <a:cs typeface="Arial" pitchFamily="34" charset="0"/>
                        </a:rPr>
                        <a:t>Forest</a:t>
                      </a:r>
                      <a:r>
                        <a:rPr lang="tr-TR" sz="1000" b="0" i="0" u="none" strike="noStrike" dirty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tr-TR" sz="1000" b="0" i="0" u="none" strike="noStrike" dirty="0" err="1">
                          <a:latin typeface="+mn-lt"/>
                          <a:cs typeface="Arial" pitchFamily="34" charset="0"/>
                        </a:rPr>
                        <a:t>Clearing</a:t>
                      </a:r>
                      <a:endParaRPr lang="tr-TR" sz="1000" b="0" i="0" u="none" strike="noStrike" dirty="0"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 err="1">
                          <a:latin typeface="+mn-lt"/>
                          <a:cs typeface="Arial" pitchFamily="34" charset="0"/>
                        </a:rPr>
                        <a:t>Hotel</a:t>
                      </a:r>
                      <a:r>
                        <a:rPr lang="tr-TR" sz="1000" b="0" i="0" u="none" strike="noStrike" baseline="0" dirty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tr-TR" sz="1000" b="0" i="0" u="none" strike="noStrike" baseline="0" dirty="0" err="1">
                          <a:latin typeface="+mn-lt"/>
                          <a:cs typeface="Arial" pitchFamily="34" charset="0"/>
                        </a:rPr>
                        <a:t>Employees</a:t>
                      </a:r>
                      <a:r>
                        <a:rPr lang="tr-TR" sz="1000" b="0" i="0" u="none" strike="noStrike" baseline="0" dirty="0">
                          <a:latin typeface="+mn-lt"/>
                          <a:cs typeface="Arial" pitchFamily="34" charset="0"/>
                        </a:rPr>
                        <a:t>,</a:t>
                      </a:r>
                    </a:p>
                    <a:p>
                      <a:pPr algn="ctr" fontAlgn="t"/>
                      <a:r>
                        <a:rPr lang="tr-TR" sz="1000" b="0" i="0" u="none" strike="noStrike" dirty="0" err="1">
                          <a:latin typeface="+mn-lt"/>
                          <a:cs typeface="Arial" pitchFamily="34" charset="0"/>
                        </a:rPr>
                        <a:t>Local</a:t>
                      </a:r>
                      <a:r>
                        <a:rPr lang="tr-TR" sz="1000" b="0" i="0" u="none" strike="noStrike" dirty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tr-TR" sz="1000" b="0" i="0" u="none" strike="noStrike" dirty="0" err="1">
                          <a:latin typeface="+mn-lt"/>
                          <a:cs typeface="Arial" pitchFamily="34" charset="0"/>
                        </a:rPr>
                        <a:t>People</a:t>
                      </a:r>
                      <a:r>
                        <a:rPr lang="tr-TR" sz="1000" b="0" i="0" u="none" strike="noStrike" dirty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tr-TR" sz="1000" b="0" i="0" u="none" strike="noStrike" dirty="0" err="1">
                          <a:latin typeface="+mn-lt"/>
                          <a:cs typeface="Arial" pitchFamily="34" charset="0"/>
                        </a:rPr>
                        <a:t>and</a:t>
                      </a:r>
                      <a:r>
                        <a:rPr lang="tr-TR" sz="1000" b="0" i="0" u="none" strike="noStrike" dirty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tr-TR" sz="1000" b="0" i="0" u="none" strike="noStrike" dirty="0" err="1">
                          <a:latin typeface="+mn-lt"/>
                          <a:cs typeface="Arial" pitchFamily="34" charset="0"/>
                        </a:rPr>
                        <a:t>Guests</a:t>
                      </a:r>
                      <a:endParaRPr lang="tr-TR" sz="1000" b="0" i="0" u="none" strike="noStrike" dirty="0"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latin typeface="+mn-lt"/>
                        </a:rPr>
                        <a:t>To raise awareness by cleaning the surrounding beaches and forests with volunteer participants</a:t>
                      </a:r>
                      <a:endParaRPr lang="en-US" sz="1000" b="0" i="0" u="none" strike="noStrike" dirty="0"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latin typeface="+mn-lt"/>
                        </a:rPr>
                        <a:t>June</a:t>
                      </a:r>
                      <a:endParaRPr lang="tr-TR" sz="1000" dirty="0"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</a:rPr>
                        <a:t>2025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latin typeface="+mn-lt"/>
                          <a:ea typeface="Times New Roman"/>
                          <a:cs typeface="Arial" pitchFamily="34" charset="0"/>
                        </a:rPr>
                        <a:t>World</a:t>
                      </a:r>
                      <a:r>
                        <a:rPr lang="tr-TR" sz="1000" baseline="0" dirty="0"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tr-TR" sz="1000" baseline="0" dirty="0" err="1">
                          <a:latin typeface="+mn-lt"/>
                          <a:ea typeface="Times New Roman"/>
                          <a:cs typeface="Arial" pitchFamily="34" charset="0"/>
                        </a:rPr>
                        <a:t>Environment</a:t>
                      </a:r>
                      <a:r>
                        <a:rPr lang="tr-TR" sz="1000" baseline="0" dirty="0"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tr-TR" sz="1000" baseline="0" dirty="0" err="1">
                          <a:latin typeface="+mn-lt"/>
                          <a:ea typeface="Times New Roman"/>
                          <a:cs typeface="Arial" pitchFamily="34" charset="0"/>
                        </a:rPr>
                        <a:t>Day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8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latin typeface="+mn-lt"/>
                        </a:rPr>
                        <a:t>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  <a:ea typeface="+mn-ea"/>
                          <a:cs typeface="+mn-cs"/>
                        </a:rPr>
                        <a:t>Zeytin</a:t>
                      </a:r>
                      <a:r>
                        <a:rPr lang="tr-TR" sz="1000" baseline="0" dirty="0">
                          <a:latin typeface="+mn-lt"/>
                          <a:ea typeface="+mn-ea"/>
                          <a:cs typeface="+mn-cs"/>
                        </a:rPr>
                        <a:t> Hasat Şenliği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</a:rPr>
                        <a:t>Otel çalışanları ve misafirler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</a:rPr>
                        <a:t>Misafirlerin</a:t>
                      </a:r>
                      <a:r>
                        <a:rPr lang="tr-TR" sz="1000" baseline="0" dirty="0">
                          <a:latin typeface="+mn-lt"/>
                        </a:rPr>
                        <a:t> </a:t>
                      </a:r>
                      <a:r>
                        <a:rPr lang="tr-TR" sz="1000" dirty="0">
                          <a:latin typeface="+mn-lt"/>
                        </a:rPr>
                        <a:t>doğayla iç içe, üretimde pay sahibi olma hazzını almalarını sağlamak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</a:rPr>
                        <a:t>Ekim 2025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latin typeface="+mn-lt"/>
                          <a:ea typeface="Times New Roman"/>
                          <a:cs typeface="Arial" pitchFamily="34" charset="0"/>
                        </a:rPr>
                        <a:t>Olive</a:t>
                      </a:r>
                      <a:r>
                        <a:rPr lang="tr-TR" sz="1000" dirty="0"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tr-TR" sz="1000" dirty="0" err="1">
                          <a:latin typeface="+mn-lt"/>
                          <a:ea typeface="Times New Roman"/>
                          <a:cs typeface="Arial" pitchFamily="34" charset="0"/>
                        </a:rPr>
                        <a:t>Harvest</a:t>
                      </a:r>
                      <a:r>
                        <a:rPr lang="tr-TR" sz="1000" dirty="0">
                          <a:latin typeface="+mn-lt"/>
                          <a:ea typeface="Times New Roman"/>
                          <a:cs typeface="Arial" pitchFamily="34" charset="0"/>
                        </a:rPr>
                        <a:t> Festival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latin typeface="+mn-lt"/>
                        </a:rPr>
                        <a:t>Hotel</a:t>
                      </a:r>
                      <a:r>
                        <a:rPr lang="tr-TR" sz="1000" dirty="0">
                          <a:latin typeface="+mn-lt"/>
                        </a:rPr>
                        <a:t> </a:t>
                      </a:r>
                      <a:r>
                        <a:rPr lang="tr-TR" sz="1000" dirty="0" err="1">
                          <a:latin typeface="+mn-lt"/>
                        </a:rPr>
                        <a:t>employees</a:t>
                      </a:r>
                      <a:r>
                        <a:rPr lang="tr-TR" sz="1000" dirty="0">
                          <a:latin typeface="+mn-lt"/>
                        </a:rPr>
                        <a:t> </a:t>
                      </a:r>
                      <a:r>
                        <a:rPr lang="tr-TR" sz="1000" dirty="0" err="1">
                          <a:latin typeface="+mn-lt"/>
                        </a:rPr>
                        <a:t>and</a:t>
                      </a:r>
                      <a:r>
                        <a:rPr lang="tr-TR" sz="1000" dirty="0">
                          <a:latin typeface="+mn-lt"/>
                        </a:rPr>
                        <a:t> </a:t>
                      </a:r>
                      <a:r>
                        <a:rPr lang="tr-TR" sz="1000" dirty="0" err="1">
                          <a:latin typeface="+mn-lt"/>
                        </a:rPr>
                        <a:t>tourists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n-lt"/>
                        </a:rPr>
                        <a:t>Enabling guests to produce in touch with nature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latin typeface="+mn-lt"/>
                        </a:rPr>
                        <a:t>October</a:t>
                      </a:r>
                      <a:r>
                        <a:rPr lang="tr-TR" sz="1000" dirty="0">
                          <a:latin typeface="+mn-lt"/>
                        </a:rPr>
                        <a:t> 2025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47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latin typeface="+mn-lt"/>
                        </a:rPr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</a:rPr>
                        <a:t>Mavi Bayrak tanıtıcı broşür hazırlanması ve dağıtılması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+mn-lt"/>
                        </a:rPr>
                        <a:t>Otel misafirleri</a:t>
                      </a:r>
                      <a:endParaRPr lang="tr-TR" sz="100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</a:rPr>
                        <a:t>Mavi Bayrak tanıtımı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</a:rPr>
                        <a:t>Sezon boyunca 2025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latin typeface="+mn-lt"/>
                        </a:rPr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n-lt"/>
                        </a:rPr>
                        <a:t>Preparation and distribution of Blue Flag promotional brochures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latin typeface="+mn-lt"/>
                          <a:ea typeface="Times New Roman"/>
                          <a:cs typeface="Arial" pitchFamily="34" charset="0"/>
                        </a:rPr>
                        <a:t>Hotel</a:t>
                      </a:r>
                      <a:r>
                        <a:rPr lang="tr-TR" sz="1000" baseline="0" dirty="0"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tr-TR" sz="1000" baseline="0" dirty="0" err="1">
                          <a:latin typeface="+mn-lt"/>
                          <a:ea typeface="Times New Roman"/>
                          <a:cs typeface="Arial" pitchFamily="34" charset="0"/>
                        </a:rPr>
                        <a:t>guests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+mn-lt"/>
                        </a:rPr>
                        <a:t>Blue Flag </a:t>
                      </a:r>
                      <a:r>
                        <a:rPr lang="tr-TR" sz="1000" dirty="0" err="1">
                          <a:latin typeface="+mn-lt"/>
                        </a:rPr>
                        <a:t>presentation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latin typeface="+mn-lt"/>
                        </a:rPr>
                        <a:t>All</a:t>
                      </a:r>
                      <a:r>
                        <a:rPr lang="tr-TR" sz="1000" dirty="0">
                          <a:latin typeface="+mn-lt"/>
                        </a:rPr>
                        <a:t> </a:t>
                      </a:r>
                      <a:r>
                        <a:rPr lang="tr-TR" sz="1000" dirty="0" err="1">
                          <a:latin typeface="+mn-lt"/>
                        </a:rPr>
                        <a:t>season</a:t>
                      </a:r>
                      <a:r>
                        <a:rPr lang="tr-TR" sz="1000" dirty="0">
                          <a:latin typeface="+mn-lt"/>
                        </a:rPr>
                        <a:t> 2025</a:t>
                      </a:r>
                      <a:endParaRPr lang="tr-TR" sz="1000" dirty="0"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881" name="10 Metin kutusu"/>
          <p:cNvSpPr txBox="1">
            <a:spLocks noChangeArrowheads="1"/>
          </p:cNvSpPr>
          <p:nvPr/>
        </p:nvSpPr>
        <p:spPr bwMode="auto">
          <a:xfrm>
            <a:off x="533400" y="5715000"/>
            <a:ext cx="74462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000" b="1" dirty="0"/>
              <a:t>ETKİNLİKLERİN HİTAP ETTİĞİ BÖLGE:</a:t>
            </a:r>
            <a:r>
              <a:rPr lang="tr-TR" sz="1000" dirty="0"/>
              <a:t>  </a:t>
            </a:r>
            <a:r>
              <a:rPr lang="tr-TR" sz="1000" b="1" dirty="0">
                <a:solidFill>
                  <a:srgbClr val="FF0000"/>
                </a:solidFill>
              </a:rPr>
              <a:t>MİLAS – BODRUM / MUĞLA</a:t>
            </a:r>
            <a:endParaRPr lang="tr-TR" sz="1000" dirty="0"/>
          </a:p>
          <a:p>
            <a:r>
              <a:rPr lang="tr-TR" sz="1000" b="1" dirty="0"/>
              <a:t> </a:t>
            </a:r>
            <a:endParaRPr lang="tr-TR" sz="1000" dirty="0"/>
          </a:p>
          <a:p>
            <a:r>
              <a:rPr lang="tr-TR" sz="1000" b="1" dirty="0"/>
              <a:t>ETKİNLİKLERİ ORGANİZE EDEN BELEDİYE-DERNEK VEYA İŞLETME</a:t>
            </a:r>
            <a:r>
              <a:rPr lang="tr-TR" sz="1000" dirty="0"/>
              <a:t> </a:t>
            </a:r>
            <a:r>
              <a:rPr lang="tr-TR" sz="1000" b="1" dirty="0"/>
              <a:t>: </a:t>
            </a:r>
            <a:r>
              <a:rPr lang="tr-TR" sz="1000" b="1" dirty="0">
                <a:solidFill>
                  <a:srgbClr val="FF0000"/>
                </a:solidFill>
              </a:rPr>
              <a:t>TITANIC LUXURY COLLECTION BODRUM OTEL</a:t>
            </a:r>
          </a:p>
          <a:p>
            <a:r>
              <a:rPr lang="tr-TR" sz="1000" dirty="0"/>
              <a:t>( ACTIVITIES ORGANIZED BY )</a:t>
            </a:r>
          </a:p>
        </p:txBody>
      </p:sp>
      <p:sp>
        <p:nvSpPr>
          <p:cNvPr id="33882" name="11 Metin kutusu"/>
          <p:cNvSpPr txBox="1">
            <a:spLocks noChangeArrowheads="1"/>
          </p:cNvSpPr>
          <p:nvPr/>
        </p:nvSpPr>
        <p:spPr bwMode="auto">
          <a:xfrm>
            <a:off x="3772" y="22549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2391</TotalTime>
  <Words>303</Words>
  <Application>Microsoft Office PowerPoint</Application>
  <PresentationFormat>Ekran Gösterisi (4:3)</PresentationFormat>
  <Paragraphs>71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Verdana</vt:lpstr>
      <vt:lpstr>Wingdings 2</vt:lpstr>
      <vt:lpstr>Wingdings 3</vt:lpstr>
      <vt:lpstr>Kalabalık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oby</dc:creator>
  <cp:lastModifiedBy>Kalite (LUXURY COLLECTION BODRUM)</cp:lastModifiedBy>
  <cp:revision>278</cp:revision>
  <cp:lastPrinted>1601-01-01T00:00:00Z</cp:lastPrinted>
  <dcterms:created xsi:type="dcterms:W3CDTF">1601-01-01T00:00:00Z</dcterms:created>
  <dcterms:modified xsi:type="dcterms:W3CDTF">2024-11-06T11:37:35Z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