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12 Serbest Form"/>
          <p:cNvSpPr/>
          <p:nvPr/>
        </p:nvSpPr>
        <p:spPr>
          <a:xfrm>
            <a:off x="500040" y="5945040"/>
            <a:ext cx="4939920" cy="92052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11 Serbest Form"/>
          <p:cNvSpPr/>
          <p:nvPr/>
        </p:nvSpPr>
        <p:spPr>
          <a:xfrm>
            <a:off x="485640" y="5938920"/>
            <a:ext cx="369072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13 Dik Üçgen"/>
          <p:cNvGrpSpPr/>
          <p:nvPr/>
        </p:nvGrpSpPr>
        <p:grpSpPr>
          <a:xfrm>
            <a:off x="-12600" y="5784840"/>
            <a:ext cx="3414240" cy="1091880"/>
            <a:chOff x="-12600" y="5784840"/>
            <a:chExt cx="3414240" cy="1091880"/>
          </a:xfrm>
        </p:grpSpPr>
        <p:pic>
          <p:nvPicPr>
            <p:cNvPr id="3" name="13 Dik Üçgen" descr=""/>
            <p:cNvPicPr/>
            <p:nvPr/>
          </p:nvPicPr>
          <p:blipFill>
            <a:blip r:embed="rId2"/>
            <a:stretch/>
          </p:blipFill>
          <p:spPr>
            <a:xfrm>
              <a:off x="-12600" y="5784840"/>
              <a:ext cx="3414240" cy="1091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" name="Text Box 5"/>
            <p:cNvSpPr/>
            <p:nvPr/>
          </p:nvSpPr>
          <p:spPr>
            <a:xfrm>
              <a:off x="277920" y="6421320"/>
              <a:ext cx="1699920" cy="36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5" name="14 Düz Bağlayıcı" descr=""/>
          <p:cNvPicPr/>
          <p:nvPr/>
        </p:nvPicPr>
        <p:blipFill>
          <a:blip r:embed="rId3"/>
          <a:stretch/>
        </p:blipFill>
        <p:spPr>
          <a:xfrm>
            <a:off x="-19080" y="5772240"/>
            <a:ext cx="3420720" cy="110916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dt"/>
          </p:nvPr>
        </p:nvSpPr>
        <p:spPr>
          <a:xfrm>
            <a:off x="6727680" y="6408720"/>
            <a:ext cx="19188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84E00DC-23FE-40E8-8156-9F09E731032C}" type="datetime">
              <a:rPr b="0" lang="en-US" sz="1000" spc="-1" strike="noStrike">
                <a:solidFill>
                  <a:srgbClr val="000000"/>
                </a:solidFill>
                <a:latin typeface="Arial"/>
              </a:rPr>
              <a:t>12/4/23</a:t>
            </a:fld>
            <a:endParaRPr b="0" lang="tr-TR" sz="1000" spc="-1" strike="noStrike"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4379760" y="6408720"/>
            <a:ext cx="23508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sldNum"/>
          </p:nvPr>
        </p:nvSpPr>
        <p:spPr>
          <a:xfrm>
            <a:off x="8647200" y="6408720"/>
            <a:ext cx="36648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B7A7780-16A7-4CCA-8045-5167672DF998}" type="slidenum">
              <a:rPr b="0" lang="en-US" sz="10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tr-TR" sz="10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tr-TR" sz="4100" spc="-1" strike="noStrike">
                <a:solidFill>
                  <a:srgbClr val="000000"/>
                </a:solidFill>
                <a:latin typeface="Arial"/>
              </a:rPr>
              <a:t>Ana başlık metnini düzenlemek için tıklayın</a:t>
            </a:r>
            <a:endParaRPr b="0" lang="tr-TR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700" spc="-1" strike="noStrike">
                <a:solidFill>
                  <a:srgbClr val="000000"/>
                </a:solidFill>
                <a:latin typeface="Calibri"/>
              </a:rPr>
              <a:t>Anahat metninin biçimini düzenlemek için tıklayın</a:t>
            </a:r>
            <a:endParaRPr b="0" lang="tr-TR" sz="27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100" spc="-1" strike="noStrike">
                <a:solidFill>
                  <a:srgbClr val="000000"/>
                </a:solidFill>
                <a:latin typeface="Calibri"/>
              </a:rPr>
              <a:t>İkinci Anahat Düzeyi</a:t>
            </a: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900" spc="-1" strike="noStrike">
                <a:solidFill>
                  <a:srgbClr val="000000"/>
                </a:solidFill>
                <a:latin typeface="Calibri"/>
              </a:rPr>
              <a:t>Üçüncü Anahat Düzeyi</a:t>
            </a:r>
            <a:endParaRPr b="0" lang="tr-TR" sz="19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Dördüncü Anahat Düzeyi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Beşinci Anahat Düzeyi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Altıncı Anahat Düzeyi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Yedinci Anahat Düzeyi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8 Metin kutusu"/>
          <p:cNvSpPr/>
          <p:nvPr/>
        </p:nvSpPr>
        <p:spPr>
          <a:xfrm>
            <a:off x="495000" y="228600"/>
            <a:ext cx="818820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EK-2</a:t>
            </a:r>
            <a:endParaRPr b="0" lang="tr-T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2024 YILINDA GERÇEKLEŞTİRİLECEK ÇEVRE EĞİTİM ETKİNLİKLERİ</a:t>
            </a:r>
            <a:endParaRPr b="0" lang="tr-TR" sz="2400" spc="-1" strike="noStrike">
              <a:latin typeface="Arial"/>
            </a:endParaRPr>
          </a:p>
        </p:txBody>
      </p:sp>
      <p:graphicFrame>
        <p:nvGraphicFramePr>
          <p:cNvPr id="48" name="9 Tablo"/>
          <p:cNvGraphicFramePr/>
          <p:nvPr/>
        </p:nvGraphicFramePr>
        <p:xfrm>
          <a:off x="533520" y="1206000"/>
          <a:ext cx="8200080" cy="2881080"/>
        </p:xfrm>
        <a:graphic>
          <a:graphicData uri="http://schemas.openxmlformats.org/drawingml/2006/table">
            <a:tbl>
              <a:tblPr/>
              <a:tblGrid>
                <a:gridCol w="380880"/>
                <a:gridCol w="914400"/>
                <a:gridCol w="838080"/>
                <a:gridCol w="870840"/>
                <a:gridCol w="805320"/>
                <a:gridCol w="150480"/>
                <a:gridCol w="306000"/>
                <a:gridCol w="1099800"/>
                <a:gridCol w="1073520"/>
                <a:gridCol w="986400"/>
                <a:gridCol w="774360"/>
              </a:tblGrid>
              <a:tr h="72144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 adı ve kategorisi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Hedef grup ve yeri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Aktivitenin amacı ve içeriği 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Planlanan tarih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Name and category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Target Group and place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Aim and content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Date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</a:tr>
              <a:tr h="73548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Caretta Caretta’nın Uydu Cihazı ile İzlenmesi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Misafirleri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 Çalışanları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Farkındalık oluşturulması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Tüm Yıl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Watching Caretta Caretta with Satellite Device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Guests  and Employees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Awareness raising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Whole Year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  <a:tr h="15325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Mini Club’de Doğa Atolyesi (Çiçek ekimi, Böceklerle ilgili eğitim, Doğa dostu canlılar, Ağaçların tanıtılması) Etkinliklerinin Yapılması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Lara Barut Collection Mini Club’deki Çocuk Misafirleri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Farkındalık oluşturulması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Nisan 2024 – Kasım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Nature Workshop (planting flowers, education about insects, nature-friendly creatures, introduction of trees) Activities in Mini Club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Lara Barut Collection Child Guests at the Mini Club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Awareness raising</a:t>
                      </a:r>
                      <a:endParaRPr b="0" lang="tr-TR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April – November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</a:tr>
              <a:tr h="11815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Enerji Verimliliği ve Tasarruf Tedbirleri Eğitimi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Enerji Verimliliği ve Tasarruf Tedbirleri  Hakkında Bilgilendirme Yapılması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Haziran 2024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Productivity and  Saving Precautions Training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Rising the awareness of the employees about Energy Problems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June 2024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</a:tbl>
          </a:graphicData>
        </a:graphic>
      </p:graphicFrame>
      <p:sp>
        <p:nvSpPr>
          <p:cNvPr id="49" name="10 Metin kutusu"/>
          <p:cNvSpPr/>
          <p:nvPr/>
        </p:nvSpPr>
        <p:spPr>
          <a:xfrm>
            <a:off x="663480" y="5652000"/>
            <a:ext cx="7816320" cy="851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ETKİNLİKLERİN HİTAP ETTİĞİ BÖLGE: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…Antalya-Lara……………………………..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REGION OF ACTIVITES )</a:t>
            </a:r>
            <a:r>
              <a:rPr b="0" i="1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 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 ORGANİZE EDEN BELEDİYE-DERNEK VEYA İŞLETME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: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……Lara Barut Collection……………………………………..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ACTIVITIES ORGANIZED BY )</a:t>
            </a:r>
            <a:endParaRPr b="0" lang="tr-T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8 Metin kutusu"/>
          <p:cNvSpPr/>
          <p:nvPr/>
        </p:nvSpPr>
        <p:spPr>
          <a:xfrm>
            <a:off x="495000" y="228600"/>
            <a:ext cx="818820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EK-2</a:t>
            </a:r>
            <a:endParaRPr b="0" lang="tr-T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2024 YILINDA GERÇEKLEŞTİRİLECEK ÇEVRE EĞİTİM ETKİNLİKLERİ</a:t>
            </a:r>
            <a:endParaRPr b="0" lang="tr-TR" sz="2400" spc="-1" strike="noStrike">
              <a:latin typeface="Arial"/>
            </a:endParaRPr>
          </a:p>
        </p:txBody>
      </p:sp>
      <p:graphicFrame>
        <p:nvGraphicFramePr>
          <p:cNvPr id="51" name="9 Tablo"/>
          <p:cNvGraphicFramePr/>
          <p:nvPr/>
        </p:nvGraphicFramePr>
        <p:xfrm>
          <a:off x="483120" y="1136520"/>
          <a:ext cx="8200080" cy="2831400"/>
        </p:xfrm>
        <a:graphic>
          <a:graphicData uri="http://schemas.openxmlformats.org/drawingml/2006/table">
            <a:tbl>
              <a:tblPr/>
              <a:tblGrid>
                <a:gridCol w="380880"/>
                <a:gridCol w="914400"/>
                <a:gridCol w="685800"/>
                <a:gridCol w="1023120"/>
                <a:gridCol w="805320"/>
                <a:gridCol w="150480"/>
                <a:gridCol w="306000"/>
                <a:gridCol w="1099800"/>
                <a:gridCol w="1073520"/>
                <a:gridCol w="986400"/>
                <a:gridCol w="774360"/>
              </a:tblGrid>
              <a:tr h="72144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 adı ve kategorisi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Hedef grup ve yeri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Aktivitenin amacı ve içeriği 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Planlanan tarih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Name and category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Target Group and place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Aim and content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Date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</a:tr>
              <a:tr h="92340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Çevre, Enerji, Su, Sürdürebilirlik ve Atık Yönetim Eğitimi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Çevre, Enerji, Su, Sürdürebilirlik ve Atık Yönetim Hakkında Bilgilendirme Yapılması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Mayıs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Environment, Energy, Water Sustainability and Waste Reduction Training 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Lara Barut Collection</a:t>
                      </a:r>
                      <a:endParaRPr b="0" lang="tr-TR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employees</a:t>
                      </a:r>
                      <a:endParaRPr b="0" lang="tr-TR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Discussing 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Environment, Energy, Water Sustainability and Waste Reduction policies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May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  <a:tr h="76356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Mini Club e gelen misafirlerimizle Haftalık kedi evi ziyareti yapılması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Misafirleri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Çocuklara Hayvan Sevgisinin Aşılanması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Yaz Sezonu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Making v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isiting a cat house once a week for Mini Club visitors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Lara Barut Collection</a:t>
                      </a:r>
                      <a:endParaRPr b="0" lang="tr-TR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Guests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Rising love in children for animals  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Summer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</a:tr>
              <a:tr h="7711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Geri dönüştürülen ürünlerden yılbaşı dekoru yapılması.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Misafirleri</a:t>
                      </a:r>
                      <a:endParaRPr b="0" lang="tr-TR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 Çalışanları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Geri Dönüşüm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Aralık 2023 Ocak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Making Christmas decor from recycled products.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Guests  and Employees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Recycling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December 2023- January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</a:tbl>
          </a:graphicData>
        </a:graphic>
      </p:graphicFrame>
      <p:sp>
        <p:nvSpPr>
          <p:cNvPr id="52" name="10 Metin kutusu"/>
          <p:cNvSpPr/>
          <p:nvPr/>
        </p:nvSpPr>
        <p:spPr>
          <a:xfrm>
            <a:off x="591840" y="5715000"/>
            <a:ext cx="7816320" cy="851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ETKİNLİKLERİN HİTAP ETTİĞİ BÖLGE: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…Antalya-Lara……………………………..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REGION OF ACTIVITES )</a:t>
            </a:r>
            <a:r>
              <a:rPr b="0" i="1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 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 ORGANİZE EDEN BELEDİYE-DERNEK VEYA İŞLETME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: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……Lara Barut Collection……………………………………..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ACTIVITIES ORGANIZED BY )</a:t>
            </a:r>
            <a:endParaRPr b="0" lang="tr-T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8 Metin kutusu"/>
          <p:cNvSpPr/>
          <p:nvPr/>
        </p:nvSpPr>
        <p:spPr>
          <a:xfrm>
            <a:off x="477360" y="36360"/>
            <a:ext cx="818820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EK-2</a:t>
            </a:r>
            <a:endParaRPr b="0" lang="tr-T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2024 YILINDA GERÇEKLEŞTİRİLECEK ÇEVRE EĞİTİM ETKİNLİKLERİ</a:t>
            </a:r>
            <a:endParaRPr b="0" lang="tr-TR" sz="2400" spc="-1" strike="noStrike">
              <a:latin typeface="Arial"/>
            </a:endParaRPr>
          </a:p>
        </p:txBody>
      </p:sp>
      <p:graphicFrame>
        <p:nvGraphicFramePr>
          <p:cNvPr id="54" name="9 Tablo"/>
          <p:cNvGraphicFramePr/>
          <p:nvPr/>
        </p:nvGraphicFramePr>
        <p:xfrm>
          <a:off x="377640" y="789120"/>
          <a:ext cx="8200080" cy="2834280"/>
        </p:xfrm>
        <a:graphic>
          <a:graphicData uri="http://schemas.openxmlformats.org/drawingml/2006/table">
            <a:tbl>
              <a:tblPr/>
              <a:tblGrid>
                <a:gridCol w="380880"/>
                <a:gridCol w="914400"/>
                <a:gridCol w="685800"/>
                <a:gridCol w="1023120"/>
                <a:gridCol w="805320"/>
                <a:gridCol w="150480"/>
                <a:gridCol w="306000"/>
                <a:gridCol w="1099800"/>
                <a:gridCol w="1073520"/>
                <a:gridCol w="986400"/>
                <a:gridCol w="774360"/>
              </a:tblGrid>
              <a:tr h="72144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 adı ve kategorisi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Hedef grup ve yeri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Aktivitenin amacı ve içeriği 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Planlanan tarih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Name and category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Target Group and place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Aim and content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Date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</a:tr>
              <a:tr h="13489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%100 yenilenebilir enerji kaynaklardan üretilen enerjinin tedarik edilmesi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Misafirleri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 Çalışanları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Çevreye Olumsuz etkilerin azaltılması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Tüm yıl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Supply of energy produced from 100% renewable energy sources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Guests  and Employees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Reducing negative impacts on the environment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Whole Year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  <a:tr h="83736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Çalışanlar ve yöneticilerimiz adına fidan diktirilmesi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Çevreye Olumsuz etkilerin azaltılması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Tüm yıl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Planting saplings on behalf of our employees and managers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Reducing negative impacts on the environment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Whole Year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</a:tr>
              <a:tr h="8467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Toprağı ıslah etmek amacıyla yumurta kabuğu tozu kullanılması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Çevreye Olumsuz etkilerin azaltılması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Tüm yıl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Using eggshell powder to improve soil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Reducing negative impacts on the environment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Whole Year</a:t>
                      </a:r>
                      <a:endParaRPr b="0" lang="tr-T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</a:tbl>
          </a:graphicData>
        </a:graphic>
      </p:graphicFrame>
      <p:sp>
        <p:nvSpPr>
          <p:cNvPr id="55" name="10 Metin kutusu"/>
          <p:cNvSpPr/>
          <p:nvPr/>
        </p:nvSpPr>
        <p:spPr>
          <a:xfrm>
            <a:off x="435960" y="5959800"/>
            <a:ext cx="7816320" cy="851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ETKİNLİKLERİN HİTAP ETTİĞİ BÖLGE: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…Antalya-Lara……………………………..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REGION OF ACTIVITES )</a:t>
            </a:r>
            <a:r>
              <a:rPr b="0" i="1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 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 ORGANİZE EDEN BELEDİYE-DERNEK VEYA İŞLETME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: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……Lara Barut Collection……………………………………..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ACTIVITIES ORGANIZED BY )</a:t>
            </a:r>
            <a:endParaRPr b="0" lang="tr-T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8 Metin kutusu"/>
          <p:cNvSpPr/>
          <p:nvPr/>
        </p:nvSpPr>
        <p:spPr>
          <a:xfrm>
            <a:off x="495000" y="228600"/>
            <a:ext cx="818820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EK-2</a:t>
            </a:r>
            <a:endParaRPr b="0" lang="tr-T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tr-TR" sz="2400" spc="-1" strike="noStrike">
                <a:solidFill>
                  <a:srgbClr val="002060"/>
                </a:solidFill>
                <a:latin typeface="Calibri"/>
              </a:rPr>
              <a:t>2024 YILINDA GERÇEKLEŞTİRİLECEK ÇEVRE EĞİTİM ETKİNLİKLERİ</a:t>
            </a:r>
            <a:endParaRPr b="0" lang="tr-TR" sz="2400" spc="-1" strike="noStrike">
              <a:latin typeface="Arial"/>
            </a:endParaRPr>
          </a:p>
        </p:txBody>
      </p:sp>
      <p:sp>
        <p:nvSpPr>
          <p:cNvPr id="57" name="10 Metin kutusu"/>
          <p:cNvSpPr/>
          <p:nvPr/>
        </p:nvSpPr>
        <p:spPr>
          <a:xfrm>
            <a:off x="591840" y="5715000"/>
            <a:ext cx="7816320" cy="851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ETKİNLİKLERİN HİTAP ETTİĞİ BÖLGE: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…Antalya-Lara……………………………..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REGION OF ACTIVITES )</a:t>
            </a:r>
            <a:r>
              <a:rPr b="0" i="1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 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ETKİNLİKLERİ ORGANİZE EDEN BELEDİYE-DERNEK VEYA İŞLETME</a:t>
            </a: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tr-TR" sz="1000" spc="-1" strike="noStrike">
                <a:solidFill>
                  <a:srgbClr val="000000"/>
                </a:solidFill>
                <a:latin typeface="Arial"/>
              </a:rPr>
              <a:t>: </a:t>
            </a:r>
            <a:r>
              <a:rPr b="1" lang="tr-TR" sz="1000" spc="-1" strike="noStrike">
                <a:solidFill>
                  <a:srgbClr val="ff0000"/>
                </a:solidFill>
                <a:latin typeface="Arial"/>
              </a:rPr>
              <a:t>……Lara Barut Collection……………………………………..</a:t>
            </a:r>
            <a:endParaRPr b="0" lang="tr-TR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tr-TR" sz="1000" spc="-1" strike="noStrike">
                <a:solidFill>
                  <a:srgbClr val="000000"/>
                </a:solidFill>
                <a:latin typeface="Arial"/>
              </a:rPr>
              <a:t>( ACTIVITIES ORGANIZED BY )</a:t>
            </a:r>
            <a:endParaRPr b="0" lang="tr-TR" sz="1000" spc="-1" strike="noStrike">
              <a:latin typeface="Arial"/>
            </a:endParaRPr>
          </a:p>
        </p:txBody>
      </p:sp>
      <p:graphicFrame>
        <p:nvGraphicFramePr>
          <p:cNvPr id="58" name="9 Tablo"/>
          <p:cNvGraphicFramePr/>
          <p:nvPr/>
        </p:nvGraphicFramePr>
        <p:xfrm>
          <a:off x="533520" y="1072080"/>
          <a:ext cx="8200080" cy="2702520"/>
        </p:xfrm>
        <a:graphic>
          <a:graphicData uri="http://schemas.openxmlformats.org/drawingml/2006/table">
            <a:tbl>
              <a:tblPr/>
              <a:tblGrid>
                <a:gridCol w="380880"/>
                <a:gridCol w="914400"/>
                <a:gridCol w="685800"/>
                <a:gridCol w="1023120"/>
                <a:gridCol w="805320"/>
                <a:gridCol w="150480"/>
                <a:gridCol w="306000"/>
                <a:gridCol w="1143000"/>
                <a:gridCol w="1030320"/>
                <a:gridCol w="986400"/>
                <a:gridCol w="774360"/>
              </a:tblGrid>
              <a:tr h="72144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 adı ve kategorisi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Hedef grup ve yeri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Aktivitenin amacı ve içeriği 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Planlanan tarih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Name and category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Target Group and place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Aim and content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Date of the activity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da2bf"/>
                    </a:solidFill>
                  </a:tcPr>
                </a:tc>
              </a:tr>
              <a:tr h="66024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Çevre temizliği etkinliğine katılmak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Çalışanlarda Farkındalık Oluşturmak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Haziran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Participating in environmental cleaning activities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Creating Awareness in Employees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June 2024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  <a:tr h="8467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Büfede artan yemeklerin barınağa gönderilmesi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 ve Misafirler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Atık azaltılması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Tüm yıl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Sending leftover food from the buffet to the shelter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 an Guest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Waste minimisation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Whole Year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</a:tr>
              <a:tr h="77112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Zeytin toplama hasadı yapmak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 ve Misafirler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Farkındalık oluşturmak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Tüm yıl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Harvesting olive picking</a:t>
                      </a:r>
                      <a:endParaRPr b="0" lang="tr-TR" sz="1000" spc="-1" strike="noStrike"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 an Guest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Raising awareness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Whole Year</a:t>
                      </a:r>
                      <a:endParaRPr b="0" lang="tr-TR" sz="11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df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9 Tablo 1"/>
          <p:cNvGraphicFramePr/>
          <p:nvPr/>
        </p:nvGraphicFramePr>
        <p:xfrm>
          <a:off x="545400" y="4071240"/>
          <a:ext cx="8199720" cy="736560"/>
        </p:xfrm>
        <a:graphic>
          <a:graphicData uri="http://schemas.openxmlformats.org/drawingml/2006/table">
            <a:tbl>
              <a:tblPr/>
              <a:tblGrid>
                <a:gridCol w="380880"/>
                <a:gridCol w="914400"/>
                <a:gridCol w="685800"/>
                <a:gridCol w="1023120"/>
                <a:gridCol w="805320"/>
                <a:gridCol w="150480"/>
                <a:gridCol w="306000"/>
                <a:gridCol w="1143000"/>
                <a:gridCol w="1030320"/>
                <a:gridCol w="986400"/>
                <a:gridCol w="774360"/>
              </a:tblGrid>
              <a:tr h="73656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Dünya Su Günü’n de farkındalık eğitimi yapılması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Çalışanları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Su Hakkında Bilgilendirme Yapılması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Mart 2024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tr-TR" sz="1100" spc="-1" strike="noStrike"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Awareness training on World Water Day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Lara Barut Collection Employees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Providing Information About Water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March 2024</a:t>
                      </a:r>
                      <a:endParaRPr b="0" lang="tr-TR" sz="1000" spc="-1" strike="noStrike">
                        <a:latin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0f3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5554</TotalTime>
  <Application>LibreOffice/7.2.4.1$Windows_X86_64 LibreOffice_project/27d75539669ac387bb498e35313b970b7fe9c4f9</Application>
  <AppVersion>15.0000</AppVersion>
  <Words>824</Words>
  <Paragraphs>225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oby</dc:creator>
  <dc:description/>
  <dc:language>tr-TR</dc:language>
  <cp:lastModifiedBy/>
  <cp:lastPrinted>1601-01-01T00:00:00Z</cp:lastPrinted>
  <dcterms:modified xsi:type="dcterms:W3CDTF">2023-12-04T17:33:21Z</dcterms:modified>
  <cp:revision>524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5</vt:i4>
  </property>
  <property fmtid="{D5CDD505-2E9C-101B-9397-08002B2CF9AE}" pid="4" name="Version">
    <vt:i4>1</vt:i4>
  </property>
</Properties>
</file>