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18"/>
  </p:notesMasterIdLst>
  <p:handoutMasterIdLst>
    <p:handoutMasterId r:id="rId19"/>
  </p:handoutMasterIdLst>
  <p:sldIdLst>
    <p:sldId id="256" r:id="rId2"/>
    <p:sldId id="403" r:id="rId3"/>
    <p:sldId id="412" r:id="rId4"/>
    <p:sldId id="414" r:id="rId5"/>
    <p:sldId id="407" r:id="rId6"/>
    <p:sldId id="395" r:id="rId7"/>
    <p:sldId id="258" r:id="rId8"/>
    <p:sldId id="337" r:id="rId9"/>
    <p:sldId id="259" r:id="rId10"/>
    <p:sldId id="347" r:id="rId11"/>
    <p:sldId id="349" r:id="rId12"/>
    <p:sldId id="274" r:id="rId13"/>
    <p:sldId id="399" r:id="rId14"/>
    <p:sldId id="400" r:id="rId15"/>
    <p:sldId id="417" r:id="rId16"/>
    <p:sldId id="410" r:id="rId17"/>
  </p:sldIdLst>
  <p:sldSz cx="9144000" cy="6858000" type="screen4x3"/>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392" autoAdjust="0"/>
  </p:normalViewPr>
  <p:slideViewPr>
    <p:cSldViewPr>
      <p:cViewPr varScale="1">
        <p:scale>
          <a:sx n="86" d="100"/>
          <a:sy n="86" d="100"/>
        </p:scale>
        <p:origin x="9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5443" tIns="47721" rIns="95443" bIns="47721"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29050" y="0"/>
            <a:ext cx="2930525" cy="496888"/>
          </a:xfrm>
          <a:prstGeom prst="rect">
            <a:avLst/>
          </a:prstGeom>
        </p:spPr>
        <p:txBody>
          <a:bodyPr vert="horz" lIns="95443" tIns="47721" rIns="95443" bIns="47721" rtlCol="0"/>
          <a:lstStyle>
            <a:lvl1pPr algn="r">
              <a:defRPr sz="1300">
                <a:latin typeface="Arial" charset="0"/>
              </a:defRPr>
            </a:lvl1pPr>
          </a:lstStyle>
          <a:p>
            <a:pPr>
              <a:defRPr/>
            </a:pPr>
            <a:fld id="{BF44D1F3-05DD-4821-AD56-39C7A8B947F2}" type="datetimeFigureOut">
              <a:rPr lang="tr-TR"/>
              <a:pPr>
                <a:defRPr/>
              </a:pPr>
              <a:t>29.01.2024</a:t>
            </a:fld>
            <a:endParaRPr lang="tr-TR"/>
          </a:p>
        </p:txBody>
      </p:sp>
      <p:sp>
        <p:nvSpPr>
          <p:cNvPr id="4" name="Altbilgi Yer Tutucusu 3"/>
          <p:cNvSpPr>
            <a:spLocks noGrp="1"/>
          </p:cNvSpPr>
          <p:nvPr>
            <p:ph type="ftr" sz="quarter" idx="2"/>
          </p:nvPr>
        </p:nvSpPr>
        <p:spPr>
          <a:xfrm>
            <a:off x="0" y="9444038"/>
            <a:ext cx="2930525" cy="496887"/>
          </a:xfrm>
          <a:prstGeom prst="rect">
            <a:avLst/>
          </a:prstGeom>
        </p:spPr>
        <p:txBody>
          <a:bodyPr vert="horz" lIns="95443" tIns="47721" rIns="95443" bIns="47721"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29050" y="9444038"/>
            <a:ext cx="2930525" cy="496887"/>
          </a:xfrm>
          <a:prstGeom prst="rect">
            <a:avLst/>
          </a:prstGeom>
        </p:spPr>
        <p:txBody>
          <a:bodyPr vert="horz" lIns="95443" tIns="47721" rIns="95443" bIns="47721"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88112" tIns="44056" rIns="88112" bIns="44056" rtlCol="0"/>
          <a:lstStyle>
            <a:lvl1pPr algn="l">
              <a:defRPr sz="1200"/>
            </a:lvl1pPr>
          </a:lstStyle>
          <a:p>
            <a:pPr>
              <a:defRPr/>
            </a:pPr>
            <a:endParaRPr lang="tr-TR"/>
          </a:p>
        </p:txBody>
      </p:sp>
      <p:sp>
        <p:nvSpPr>
          <p:cNvPr id="3" name="2 Veri Yer Tutucusu"/>
          <p:cNvSpPr>
            <a:spLocks noGrp="1"/>
          </p:cNvSpPr>
          <p:nvPr>
            <p:ph type="dt" idx="1"/>
          </p:nvPr>
        </p:nvSpPr>
        <p:spPr>
          <a:xfrm>
            <a:off x="3829050" y="0"/>
            <a:ext cx="2930525" cy="496888"/>
          </a:xfrm>
          <a:prstGeom prst="rect">
            <a:avLst/>
          </a:prstGeom>
        </p:spPr>
        <p:txBody>
          <a:bodyPr vert="horz" lIns="88112" tIns="44056" rIns="88112" bIns="44056" rtlCol="0"/>
          <a:lstStyle>
            <a:lvl1pPr algn="r">
              <a:defRPr sz="1200"/>
            </a:lvl1pPr>
          </a:lstStyle>
          <a:p>
            <a:pPr>
              <a:defRPr/>
            </a:pPr>
            <a:fld id="{60451BD8-E481-4123-AB1B-A3EA166D2298}" type="datetimeFigureOut">
              <a:rPr lang="tr-TR"/>
              <a:pPr>
                <a:defRPr/>
              </a:pPr>
              <a:t>29.01.2024</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88112" tIns="44056" rIns="88112" bIns="44056" rtlCol="0" anchor="ctr"/>
          <a:lstStyle/>
          <a:p>
            <a:pPr lvl="0"/>
            <a:endParaRPr lang="tr-TR" noProof="0"/>
          </a:p>
        </p:txBody>
      </p:sp>
      <p:sp>
        <p:nvSpPr>
          <p:cNvPr id="5" name="4 Not Yer Tutucusu"/>
          <p:cNvSpPr>
            <a:spLocks noGrp="1"/>
          </p:cNvSpPr>
          <p:nvPr>
            <p:ph type="body" sz="quarter" idx="3"/>
          </p:nvPr>
        </p:nvSpPr>
        <p:spPr>
          <a:xfrm>
            <a:off x="676275" y="4722813"/>
            <a:ext cx="5408613" cy="4473575"/>
          </a:xfrm>
          <a:prstGeom prst="rect">
            <a:avLst/>
          </a:prstGeom>
        </p:spPr>
        <p:txBody>
          <a:bodyPr vert="horz" lIns="88112" tIns="44056" rIns="88112" bIns="44056"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44038"/>
            <a:ext cx="2930525" cy="496887"/>
          </a:xfrm>
          <a:prstGeom prst="rect">
            <a:avLst/>
          </a:prstGeom>
        </p:spPr>
        <p:txBody>
          <a:bodyPr vert="horz" lIns="88112" tIns="44056" rIns="88112" bIns="44056"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29050" y="9444038"/>
            <a:ext cx="2930525" cy="496887"/>
          </a:xfrm>
          <a:prstGeom prst="rect">
            <a:avLst/>
          </a:prstGeom>
        </p:spPr>
        <p:txBody>
          <a:bodyPr vert="horz" lIns="88112" tIns="44056" rIns="88112" bIns="44056" rtlCol="0" anchor="b"/>
          <a:lstStyle>
            <a:lvl1pPr algn="r">
              <a:defRPr sz="1200"/>
            </a:lvl1pPr>
          </a:lstStyle>
          <a:p>
            <a:pPr>
              <a:defRPr/>
            </a:pPr>
            <a:fld id="{9312652C-EDC1-4F62-B3DC-A8B5ECA8D7A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5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B573-242C-46DB-8571-150CC54EBA6C}"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1/29/2024</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1/29/2024</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1/29/2024</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6D5B4A5-68B9-47DA-915D-5141C25761E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Başlık"/>
          <p:cNvSpPr>
            <a:spLocks noGrp="1"/>
          </p:cNvSpPr>
          <p:nvPr>
            <p:ph type="title"/>
          </p:nvPr>
        </p:nvSpPr>
        <p:spPr/>
        <p:txBody>
          <a:bodyPr rtlCol="0"/>
          <a:lstStyle/>
          <a:p>
            <a:r>
              <a:rPr lang="tr-TR"/>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1/29/2024</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1/29/2024</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7 Başlık"/>
          <p:cNvSpPr>
            <a:spLocks noGrp="1"/>
          </p:cNvSpPr>
          <p:nvPr>
            <p:ph type="title"/>
          </p:nvPr>
        </p:nvSpPr>
        <p:spPr/>
        <p:txBody>
          <a:bodyPr rtlCol="0"/>
          <a:lstStyle/>
          <a:p>
            <a:r>
              <a:rPr lang="tr-TR"/>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1/29/2024</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1/29/2024</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p>
            <a:r>
              <a:rPr lang="tr-TR"/>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1/29/2024</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1/29/2024</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1/29/2024</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1/29/2024</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4"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5"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1/29/2024</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 id="2147484055"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5800" y="533400"/>
            <a:ext cx="2743200" cy="923925"/>
          </a:xfrm>
          <a:prstGeom prst="rect">
            <a:avLst/>
          </a:prstGeom>
          <a:noFill/>
          <a:ln>
            <a:solidFill>
              <a:schemeClr val="tx1"/>
            </a:solidFill>
          </a:ln>
        </p:spPr>
        <p:txBody>
          <a:bodyPr>
            <a:spAutoFit/>
          </a:bodyPr>
          <a:lstStyle/>
          <a:p>
            <a:pPr algn="ctr">
              <a:defRPr/>
            </a:pPr>
            <a:r>
              <a:rPr lang="tr-TR" dirty="0">
                <a:solidFill>
                  <a:srgbClr val="FF0000"/>
                </a:solidFill>
                <a:latin typeface="+mn-lt"/>
              </a:rPr>
              <a:t>Etkinliği Organize Eden Belediye, Dernek veya Tesis Logosu ve adı</a:t>
            </a:r>
          </a:p>
        </p:txBody>
      </p:sp>
      <p:pic>
        <p:nvPicPr>
          <p:cNvPr id="11268" name="9 Resim" descr="mavibayrakyazılı.jpg"/>
          <p:cNvPicPr>
            <a:picLocks noChangeAspect="1"/>
          </p:cNvPicPr>
          <p:nvPr/>
        </p:nvPicPr>
        <p:blipFill>
          <a:blip r:embed="rId3" cstate="print"/>
          <a:srcRect/>
          <a:stretch>
            <a:fillRect/>
          </a:stretch>
        </p:blipFill>
        <p:spPr bwMode="auto">
          <a:xfrm>
            <a:off x="7239000" y="385762"/>
            <a:ext cx="1339850" cy="1219200"/>
          </a:xfrm>
          <a:prstGeom prst="rect">
            <a:avLst/>
          </a:prstGeom>
          <a:noFill/>
          <a:ln w="9525">
            <a:noFill/>
            <a:miter lim="800000"/>
            <a:headEnd/>
            <a:tailEnd/>
          </a:ln>
        </p:spPr>
      </p:pic>
      <p:sp>
        <p:nvSpPr>
          <p:cNvPr id="5" name="TextBox 4"/>
          <p:cNvSpPr txBox="1"/>
          <p:nvPr/>
        </p:nvSpPr>
        <p:spPr>
          <a:xfrm>
            <a:off x="1066800" y="2514600"/>
            <a:ext cx="6992300" cy="2308324"/>
          </a:xfrm>
          <a:prstGeom prst="rect">
            <a:avLst/>
          </a:prstGeom>
          <a:noFill/>
        </p:spPr>
        <p:txBody>
          <a:bodyPr wrap="none" rtlCol="0">
            <a:spAutoFit/>
          </a:bodyPr>
          <a:lstStyle/>
          <a:p>
            <a:pPr algn="ctr"/>
            <a:r>
              <a:rPr lang="tr-TR" sz="3600" b="1" dirty="0">
                <a:solidFill>
                  <a:srgbClr val="002060"/>
                </a:solidFill>
                <a:latin typeface="+mn-lt"/>
              </a:rPr>
              <a:t>2023 YILI</a:t>
            </a:r>
          </a:p>
          <a:p>
            <a:pPr algn="ctr"/>
            <a:r>
              <a:rPr lang="tr-TR" sz="3600" b="1" dirty="0">
                <a:solidFill>
                  <a:srgbClr val="0070C0"/>
                </a:solidFill>
                <a:latin typeface="+mn-lt"/>
              </a:rPr>
              <a:t>MAVİ BAYRAK</a:t>
            </a:r>
          </a:p>
          <a:p>
            <a:pPr algn="ctr"/>
            <a:r>
              <a:rPr lang="tr-TR" sz="3600" b="1" dirty="0">
                <a:solidFill>
                  <a:srgbClr val="002060"/>
                </a:solidFill>
                <a:latin typeface="+mn-lt"/>
              </a:rPr>
              <a:t>ÇEVRE EĞİTİM VE BİLİNÇLENDİRME </a:t>
            </a:r>
          </a:p>
          <a:p>
            <a:pPr algn="ctr"/>
            <a:r>
              <a:rPr lang="tr-TR" sz="3600" b="1" dirty="0">
                <a:solidFill>
                  <a:srgbClr val="002060"/>
                </a:solidFill>
                <a:latin typeface="+mn-lt"/>
              </a:rPr>
              <a:t>ETKİNLİKLERİ DOSYASI</a:t>
            </a:r>
            <a:endParaRPr lang="tr-TR" sz="3200" b="1" dirty="0">
              <a:solidFill>
                <a:srgbClr val="00206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Dikdörtgen"/>
          <p:cNvSpPr>
            <a:spLocks noChangeArrowheads="1"/>
          </p:cNvSpPr>
          <p:nvPr/>
        </p:nvSpPr>
        <p:spPr bwMode="auto">
          <a:xfrm>
            <a:off x="609600" y="966787"/>
            <a:ext cx="7620000" cy="4924425"/>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3</a:t>
            </a:r>
            <a:endParaRPr lang="tr-TR" sz="2400" dirty="0">
              <a:latin typeface="Calibri" pitchFamily="34" charset="0"/>
              <a:cs typeface="Arial" charset="0"/>
            </a:endParaRPr>
          </a:p>
          <a:p>
            <a:r>
              <a:rPr lang="tr-TR" sz="1800" dirty="0">
                <a:effectLst/>
                <a:latin typeface="Times New Roman" panose="02020603050405020304" pitchFamily="18" charset="0"/>
                <a:ea typeface="Times New Roman" panose="02020603050405020304" pitchFamily="18" charset="0"/>
              </a:rPr>
              <a:t>-Sürdürülebilir Kalkınma Amaçları, İklim Eylemi ve Mavi Bayrak İlişkisi konulu seminer</a:t>
            </a:r>
            <a:r>
              <a:rPr lang="tr-TR" sz="1800" b="1"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eaLnBrk="0" hangingPunct="0">
              <a:buClr>
                <a:schemeClr val="tx1"/>
              </a:buClr>
              <a:buSzPct val="65000"/>
            </a:pPr>
            <a:r>
              <a:rPr lang="tr-TR" sz="1800" dirty="0">
                <a:effectLst/>
                <a:latin typeface="Times New Roman" panose="02020603050405020304" pitchFamily="18" charset="0"/>
                <a:ea typeface="Times New Roman" panose="02020603050405020304" pitchFamily="18" charset="0"/>
              </a:rPr>
              <a:t>-Nisan ve Ekim ayında iki kez</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eaLnBrk="0" hangingPunct="0">
              <a:buClr>
                <a:schemeClr val="accent1"/>
              </a:buClr>
              <a:buSzPct val="65000"/>
            </a:pPr>
            <a:r>
              <a:rPr lang="tr-TR" sz="1800" dirty="0">
                <a:effectLst/>
                <a:latin typeface="Times New Roman" panose="02020603050405020304" pitchFamily="18" charset="0"/>
                <a:ea typeface="Times New Roman" panose="02020603050405020304" pitchFamily="18" charset="0"/>
              </a:rPr>
              <a:t>-Alanya Belediyesi, ALTİD, Sahil Güvenlik Komutanlığı, Çevre Koruma ve Kontrol Müdürlüğü, TÜRÇEV, Liman Başkanlığı</a:t>
            </a:r>
          </a:p>
          <a:p>
            <a:pPr marL="342900" indent="-342900" eaLnBrk="0" hangingPunct="0">
              <a:buClr>
                <a:schemeClr val="accent1"/>
              </a:buClr>
              <a:buSzPct val="65000"/>
            </a:pPr>
            <a:endParaRPr lang="tr-TR" sz="24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043EA08-173F-4453-8B7D-A36AD4F74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2" y="3224047"/>
            <a:ext cx="5248275" cy="34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a:extLst>
              <a:ext uri="{FF2B5EF4-FFF2-40B4-BE49-F238E27FC236}">
                <a16:creationId xmlns:a16="http://schemas.microsoft.com/office/drawing/2014/main" id="{FB99E63F-0DD0-41F9-89D7-976C737AE836}"/>
              </a:ext>
            </a:extLst>
          </p:cNvPr>
          <p:cNvSpPr txBox="1"/>
          <p:nvPr/>
        </p:nvSpPr>
        <p:spPr>
          <a:xfrm>
            <a:off x="228599" y="381000"/>
            <a:ext cx="8763000" cy="2585323"/>
          </a:xfrm>
          <a:prstGeom prst="rect">
            <a:avLst/>
          </a:prstGeom>
          <a:noFill/>
        </p:spPr>
        <p:txBody>
          <a:bodyPr wrap="square">
            <a:spAutoFit/>
          </a:bodyPr>
          <a:lstStyle/>
          <a:p>
            <a:r>
              <a:rPr lang="tr-TR" sz="1800" dirty="0">
                <a:effectLst/>
                <a:latin typeface="Times New Roman" panose="02020603050405020304" pitchFamily="18" charset="0"/>
                <a:ea typeface="Times New Roman" panose="02020603050405020304" pitchFamily="18" charset="0"/>
              </a:rPr>
              <a:t>Toplantı programı kapsamında TÜRÇEV Mavi Bayrak Programı Ulusal Koordinatörü Almıla Kından </a:t>
            </a:r>
            <a:r>
              <a:rPr lang="tr-TR" sz="1800" dirty="0" err="1">
                <a:effectLst/>
                <a:latin typeface="Times New Roman" panose="02020603050405020304" pitchFamily="18" charset="0"/>
                <a:ea typeface="Times New Roman" panose="02020603050405020304" pitchFamily="18" charset="0"/>
              </a:rPr>
              <a:t>Cebbari</a:t>
            </a:r>
            <a:r>
              <a:rPr lang="tr-TR" sz="1800" dirty="0">
                <a:effectLst/>
                <a:latin typeface="Times New Roman" panose="02020603050405020304" pitchFamily="18" charset="0"/>
                <a:ea typeface="Times New Roman" panose="02020603050405020304" pitchFamily="18" charset="0"/>
              </a:rPr>
              <a:t> ‘Sürdürülebilir Kalkınma Hedefleri İklim Eylemi ve Mavi Bayrak İlişkisi’ sunumuyla önemli konulara değinen </a:t>
            </a:r>
            <a:r>
              <a:rPr lang="tr-TR" sz="1800" dirty="0" err="1">
                <a:effectLst/>
                <a:latin typeface="Times New Roman" panose="02020603050405020304" pitchFamily="18" charset="0"/>
                <a:ea typeface="Times New Roman" panose="02020603050405020304" pitchFamily="18" charset="0"/>
              </a:rPr>
              <a:t>Cebbari</a:t>
            </a:r>
            <a:r>
              <a:rPr lang="tr-TR" sz="1800" dirty="0">
                <a:effectLst/>
                <a:latin typeface="Times New Roman" panose="02020603050405020304" pitchFamily="18" charset="0"/>
                <a:ea typeface="Times New Roman" panose="02020603050405020304" pitchFamily="18" charset="0"/>
              </a:rPr>
              <a:t>, iklim değişikliğine adaptasyon sürecinde Mavi Bayrak olgusunun geliştirilmesinin gerekliliğine dair önemli noktaların altını çizdi. Toplantı</a:t>
            </a:r>
          </a:p>
          <a:p>
            <a:r>
              <a:rPr lang="tr-TR" sz="1800" dirty="0">
                <a:effectLst/>
                <a:latin typeface="Times New Roman" panose="02020603050405020304" pitchFamily="18" charset="0"/>
                <a:ea typeface="Times New Roman" panose="02020603050405020304" pitchFamily="18" charset="0"/>
              </a:rPr>
              <a:t>kapsamında TÜRÇEV Antalya Koordinatörü Mustafa Ergiydiren tarafından 2023 Mavi Bayrak Sezonuna dair değerlendirmeler yapılarak, 2024 yılı sezon öncesi dikkat edilmesi gereken hususlar ile ilgili olarak katılımcılar ile fikir alışverişinde bulundu. Son olarak TÜRÇEV Antalya Koordinatör yardımcısı Ömer Keskin tarafından mavi bayraklı tesislerde kılavuz kriterleri ve Mavi Bayrak yeni uygulamalarına dair bilgiler aktardı.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9 Dikdörtgen"/>
          <p:cNvSpPr>
            <a:spLocks noChangeArrowheads="1"/>
          </p:cNvSpPr>
          <p:nvPr/>
        </p:nvSpPr>
        <p:spPr bwMode="auto">
          <a:xfrm>
            <a:off x="609600" y="914400"/>
            <a:ext cx="7772400" cy="4893647"/>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4</a:t>
            </a:r>
            <a:endParaRPr lang="tr-TR" sz="2400" dirty="0">
              <a:latin typeface="Calibri" pitchFamily="34" charset="0"/>
              <a:cs typeface="Arial" charset="0"/>
            </a:endParaRPr>
          </a:p>
          <a:p>
            <a:pPr marL="0" indent="0">
              <a:buNone/>
            </a:pPr>
            <a:r>
              <a:rPr lang="tr-TR" sz="1800" dirty="0">
                <a:effectLst/>
                <a:latin typeface="Times New Roman" panose="02020603050405020304" pitchFamily="18" charset="0"/>
                <a:ea typeface="Times New Roman" panose="02020603050405020304" pitchFamily="18" charset="0"/>
              </a:rPr>
              <a:t>-Nesli Azalmakta Olan Kırlangıçlarımızı Koruma ve Yaşatma Çalışmaları</a:t>
            </a:r>
          </a:p>
          <a:p>
            <a:pPr marL="0" indent="0">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1800" dirty="0">
                <a:effectLst/>
                <a:latin typeface="Times New Roman" panose="02020603050405020304" pitchFamily="18" charset="0"/>
                <a:ea typeface="Times New Roman" panose="02020603050405020304" pitchFamily="18" charset="0"/>
              </a:rPr>
              <a:t>-Yıl Boyunca</a:t>
            </a: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r>
              <a:rPr lang="tr-TR" sz="1800" dirty="0">
                <a:effectLst/>
                <a:latin typeface="Times New Roman" panose="02020603050405020304" pitchFamily="18" charset="0"/>
                <a:ea typeface="Times New Roman" panose="02020603050405020304" pitchFamily="18" charset="0"/>
              </a:rPr>
              <a:t>-</a:t>
            </a:r>
            <a:r>
              <a:rPr lang="tr-TR" sz="1800" dirty="0" err="1">
                <a:effectLst/>
                <a:latin typeface="Times New Roman" panose="02020603050405020304" pitchFamily="18" charset="0"/>
                <a:ea typeface="Times New Roman" panose="02020603050405020304" pitchFamily="18" charset="0"/>
              </a:rPr>
              <a:t>Aquaworld</a:t>
            </a:r>
            <a:r>
              <a:rPr lang="tr-TR" sz="1800" dirty="0">
                <a:effectLst/>
                <a:latin typeface="Times New Roman" panose="02020603050405020304" pitchFamily="18" charset="0"/>
                <a:ea typeface="Times New Roman" panose="02020603050405020304" pitchFamily="18" charset="0"/>
              </a:rPr>
              <a:t> Belek Otel Personeli</a:t>
            </a:r>
          </a:p>
          <a:p>
            <a:r>
              <a:rPr lang="tr-TR" sz="1800" dirty="0">
                <a:effectLst/>
                <a:latin typeface="Times New Roman" panose="02020603050405020304" pitchFamily="18" charset="0"/>
                <a:ea typeface="Times New Roman" panose="02020603050405020304" pitchFamily="18" charset="0"/>
              </a:rPr>
              <a:t> </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sim 18">
            <a:extLst>
              <a:ext uri="{FF2B5EF4-FFF2-40B4-BE49-F238E27FC236}">
                <a16:creationId xmlns:a16="http://schemas.microsoft.com/office/drawing/2014/main" id="{E5629CA5-0355-4558-BF25-8036E67FA6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0236" y="-261187"/>
            <a:ext cx="2801854"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Resim 4" descr="kuş, dış mekan, ispinoz, yutmak içeren bir resim&#10;&#10;Açıklama otomatik olarak oluşturuldu">
            <a:extLst>
              <a:ext uri="{FF2B5EF4-FFF2-40B4-BE49-F238E27FC236}">
                <a16:creationId xmlns:a16="http://schemas.microsoft.com/office/drawing/2014/main" id="{741AF248-F3ED-43A1-B202-3E93846D2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9523"/>
            <a:ext cx="3184548" cy="280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E:\MAVİ BAYRAK ÖDÜL BAŞVURUSU İÇİN GEREKLİ EVRAKLAR\10\CIMG0073.JPG">
            <a:extLst>
              <a:ext uri="{FF2B5EF4-FFF2-40B4-BE49-F238E27FC236}">
                <a16:creationId xmlns:a16="http://schemas.microsoft.com/office/drawing/2014/main" id="{33FAD561-56F9-4045-9A46-34D0E408C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24200"/>
            <a:ext cx="563097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a:extLst>
              <a:ext uri="{FF2B5EF4-FFF2-40B4-BE49-F238E27FC236}">
                <a16:creationId xmlns:a16="http://schemas.microsoft.com/office/drawing/2014/main" id="{3D09DB09-599F-4710-AE26-488A0D981001}"/>
              </a:ext>
            </a:extLst>
          </p:cNvPr>
          <p:cNvSpPr txBox="1"/>
          <p:nvPr/>
        </p:nvSpPr>
        <p:spPr>
          <a:xfrm>
            <a:off x="6705600" y="1410450"/>
            <a:ext cx="2438400" cy="4801314"/>
          </a:xfrm>
          <a:prstGeom prst="rect">
            <a:avLst/>
          </a:prstGeom>
          <a:noFill/>
        </p:spPr>
        <p:txBody>
          <a:bodyPr wrap="square">
            <a:spAutoFit/>
          </a:bodyPr>
          <a:lstStyle/>
          <a:p>
            <a:r>
              <a:rPr lang="tr-TR" sz="1800" dirty="0">
                <a:effectLst/>
                <a:latin typeface="Times New Roman" panose="02020603050405020304" pitchFamily="18" charset="0"/>
                <a:ea typeface="Times New Roman" panose="02020603050405020304" pitchFamily="18" charset="0"/>
              </a:rPr>
              <a:t>2022 yılında başlattığımız bu projemiz için hem personelimizi eğitmek hem de misafirlerimizi bilinçlendirmek için bir dizi çalışmalar yaptık. Bu çalışmalarımız içerisinde personellerimize verdiğimiz periyodik eğitimlerde kırlangıç yuvalarının korunması ve neslinin sürdürülmesi için birlikte yaptığımız çalışmalar hakkında eğitim verdik.</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526297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r>
              <a:rPr lang="tr-TR" sz="1800" dirty="0">
                <a:effectLst/>
                <a:latin typeface="Times New Roman" panose="02020603050405020304" pitchFamily="18" charset="0"/>
                <a:ea typeface="Times New Roman" panose="02020603050405020304" pitchFamily="18" charset="0"/>
              </a:rPr>
              <a:t>-</a:t>
            </a:r>
            <a:r>
              <a:rPr lang="tr-TR" sz="1800" dirty="0" err="1">
                <a:effectLst/>
                <a:latin typeface="Times New Roman" panose="02020603050405020304" pitchFamily="18" charset="0"/>
                <a:ea typeface="Times New Roman" panose="02020603050405020304" pitchFamily="18" charset="0"/>
              </a:rPr>
              <a:t>Caretta</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Caretta</a:t>
            </a:r>
            <a:r>
              <a:rPr lang="tr-TR" sz="1800" dirty="0">
                <a:effectLst/>
                <a:latin typeface="Times New Roman" panose="02020603050405020304" pitchFamily="18" charset="0"/>
                <a:ea typeface="Times New Roman" panose="02020603050405020304" pitchFamily="18" charset="0"/>
              </a:rPr>
              <a:t> Koruma ve İzleme Çalışmaları</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1800" dirty="0">
                <a:effectLst/>
                <a:latin typeface="Times New Roman" panose="02020603050405020304" pitchFamily="18" charset="0"/>
                <a:ea typeface="Times New Roman" panose="02020603050405020304" pitchFamily="18" charset="0"/>
              </a:rPr>
              <a:t>-01/06/2023 – 30/10/2023</a:t>
            </a: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r>
              <a:rPr lang="tr-TR" sz="1800" dirty="0">
                <a:effectLst/>
                <a:latin typeface="Times New Roman" panose="02020603050405020304" pitchFamily="18" charset="0"/>
                <a:ea typeface="Times New Roman" panose="02020603050405020304" pitchFamily="18" charset="0"/>
              </a:rPr>
              <a:t>-BETUYAB, </a:t>
            </a:r>
            <a:r>
              <a:rPr lang="tr-TR" sz="1800" dirty="0" err="1">
                <a:effectLst/>
                <a:latin typeface="Times New Roman" panose="02020603050405020304" pitchFamily="18" charset="0"/>
                <a:ea typeface="Times New Roman" panose="02020603050405020304" pitchFamily="18" charset="0"/>
              </a:rPr>
              <a:t>Aquaworld</a:t>
            </a:r>
            <a:r>
              <a:rPr lang="tr-TR" sz="1800" dirty="0">
                <a:effectLst/>
                <a:latin typeface="Times New Roman" panose="02020603050405020304" pitchFamily="18" charset="0"/>
                <a:ea typeface="Times New Roman" panose="02020603050405020304" pitchFamily="18" charset="0"/>
              </a:rPr>
              <a:t> Belek Otel ve Otel Misafirleri, Hacettepe Üniversitesi Gönüllü Öğrenciler, EKAD</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r>
              <a:rPr lang="tr-TR" sz="2000" dirty="0">
                <a:latin typeface="Calibri" pitchFamily="34" charset="0"/>
                <a:cs typeface="Arial" charset="0"/>
              </a:rPr>
              <a:t>-Basılı materyaller</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65BCEFD1-D78D-4C7B-81E7-FAA05B8B1B72}"/>
              </a:ext>
            </a:extLst>
          </p:cNvPr>
          <p:cNvSpPr txBox="1"/>
          <p:nvPr/>
        </p:nvSpPr>
        <p:spPr>
          <a:xfrm>
            <a:off x="0" y="0"/>
            <a:ext cx="9144000" cy="3170099"/>
          </a:xfrm>
          <a:prstGeom prst="rect">
            <a:avLst/>
          </a:prstGeom>
          <a:noFill/>
        </p:spPr>
        <p:txBody>
          <a:bodyPr wrap="square">
            <a:spAutoFit/>
          </a:bodyPr>
          <a:lstStyle/>
          <a:p>
            <a:r>
              <a:rPr lang="tr-TR" sz="1800" dirty="0" err="1">
                <a:effectLst/>
                <a:latin typeface="Times New Roman" panose="02020603050405020304" pitchFamily="18" charset="0"/>
                <a:ea typeface="Times New Roman" panose="02020603050405020304" pitchFamily="18" charset="0"/>
              </a:rPr>
              <a:t>Caretta</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Caretta</a:t>
            </a:r>
            <a:r>
              <a:rPr lang="tr-TR" sz="1800" dirty="0">
                <a:effectLst/>
                <a:latin typeface="Times New Roman" panose="02020603050405020304" pitchFamily="18" charset="0"/>
                <a:ea typeface="Times New Roman" panose="02020603050405020304" pitchFamily="18" charset="0"/>
              </a:rPr>
              <a:t> yavrularının denize sağlıklı bir şekilde ulaşmasına kadar koruma ve takip altına alınmıştır.</a:t>
            </a:r>
            <a:r>
              <a:rPr lang="tr-TR"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tr-TR" sz="1800" dirty="0">
                <a:effectLst/>
                <a:latin typeface="Times New Roman" panose="02020603050405020304" pitchFamily="18" charset="0"/>
                <a:ea typeface="Times New Roman" panose="02020603050405020304" pitchFamily="18" charset="0"/>
              </a:rPr>
              <a:t>Bu hassas süreç içerisinde;</a:t>
            </a:r>
          </a:p>
          <a:p>
            <a:r>
              <a:rPr lang="tr-TR" sz="1800" dirty="0">
                <a:effectLst/>
                <a:latin typeface="Times New Roman" panose="02020603050405020304" pitchFamily="18" charset="0"/>
                <a:ea typeface="Times New Roman" panose="02020603050405020304" pitchFamily="18" charset="0"/>
              </a:rPr>
              <a:t>1- Geceleri plajımızda karartma uygulanmıştır.</a:t>
            </a:r>
          </a:p>
          <a:p>
            <a:r>
              <a:rPr lang="tr-TR" sz="1800" dirty="0">
                <a:effectLst/>
                <a:latin typeface="Times New Roman" panose="02020603050405020304" pitchFamily="18" charset="0"/>
                <a:ea typeface="Times New Roman" panose="02020603050405020304" pitchFamily="18" charset="0"/>
              </a:rPr>
              <a:t>2- Koruma altına alınan yuvalar fotoğraflarda görüleceği üzere otelimiz tarafından özel olarak hazırlanan kafesler ile korunmuş ve takibi yapılmıştır.</a:t>
            </a:r>
          </a:p>
          <a:p>
            <a:r>
              <a:rPr lang="tr-TR" sz="1800" dirty="0">
                <a:effectLst/>
                <a:latin typeface="Times New Roman" panose="02020603050405020304" pitchFamily="18" charset="0"/>
                <a:ea typeface="Times New Roman" panose="02020603050405020304" pitchFamily="18" charset="0"/>
              </a:rPr>
              <a:t>3- Yavruların denize rahatça ulaşabilmesi için bariyer teşkil eden tüm engeller kaldırılmıştır.</a:t>
            </a:r>
          </a:p>
          <a:p>
            <a:r>
              <a:rPr lang="tr-TR" sz="1800" dirty="0">
                <a:effectLst/>
                <a:latin typeface="Times New Roman" panose="02020603050405020304" pitchFamily="18" charset="0"/>
                <a:ea typeface="Times New Roman" panose="02020603050405020304" pitchFamily="18" charset="0"/>
              </a:rPr>
              <a:t>4- Tüm bu gelişmelerden </a:t>
            </a:r>
            <a:r>
              <a:rPr lang="tr-TR" sz="1800" dirty="0" err="1">
                <a:effectLst/>
                <a:latin typeface="Times New Roman" panose="02020603050405020304" pitchFamily="18" charset="0"/>
                <a:ea typeface="Times New Roman" panose="02020603050405020304" pitchFamily="18" charset="0"/>
              </a:rPr>
              <a:t>Info</a:t>
            </a:r>
            <a:r>
              <a:rPr lang="tr-TR" sz="1800" dirty="0">
                <a:effectLst/>
                <a:latin typeface="Times New Roman" panose="02020603050405020304" pitchFamily="18" charset="0"/>
                <a:ea typeface="Times New Roman" panose="02020603050405020304" pitchFamily="18" charset="0"/>
              </a:rPr>
              <a:t> TV Kanal vasıtasıyla misafirlerimiz bilgilendirilmiştir.</a:t>
            </a:r>
          </a:p>
          <a:p>
            <a:r>
              <a:rPr lang="tr-TR" sz="1800" dirty="0">
                <a:effectLst/>
                <a:latin typeface="Times New Roman" panose="02020603050405020304" pitchFamily="18" charset="0"/>
                <a:ea typeface="Times New Roman" panose="02020603050405020304" pitchFamily="18" charset="0"/>
              </a:rPr>
              <a:t>5- İzlemeye başladığımız 18 yuvadan yaklaşık 425 adet yavru sağlıklı bir şekilde denize ulaşmıştır.</a:t>
            </a:r>
          </a:p>
          <a:p>
            <a:r>
              <a:rPr lang="tr-TR" sz="1800" dirty="0" err="1">
                <a:effectLst/>
                <a:latin typeface="Times New Roman" panose="02020603050405020304" pitchFamily="18" charset="0"/>
                <a:ea typeface="Times New Roman" panose="02020603050405020304" pitchFamily="18" charset="0"/>
              </a:rPr>
              <a:t>Caretta</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Carettaların</a:t>
            </a:r>
            <a:r>
              <a:rPr lang="tr-TR" sz="1800" dirty="0">
                <a:effectLst/>
                <a:latin typeface="Times New Roman" panose="02020603050405020304" pitchFamily="18" charset="0"/>
                <a:ea typeface="Times New Roman" panose="02020603050405020304" pitchFamily="18" charset="0"/>
              </a:rPr>
              <a:t> yumurtlama ve kuluçka dönemi olan Haziran ve Eylül ayları arasında plajımız tamamen karartılarak tüm yuvalar koruma altına alınmaktadır.</a:t>
            </a:r>
          </a:p>
        </p:txBody>
      </p:sp>
      <p:pic>
        <p:nvPicPr>
          <p:cNvPr id="5122" name="Picture 7">
            <a:extLst>
              <a:ext uri="{FF2B5EF4-FFF2-40B4-BE49-F238E27FC236}">
                <a16:creationId xmlns:a16="http://schemas.microsoft.com/office/drawing/2014/main" id="{3B37A9AB-2C37-4BAB-B868-33280BF22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8526"/>
            <a:ext cx="2057400" cy="36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a:extLst>
              <a:ext uri="{FF2B5EF4-FFF2-40B4-BE49-F238E27FC236}">
                <a16:creationId xmlns:a16="http://schemas.microsoft.com/office/drawing/2014/main" id="{DE89CD51-050C-4976-B597-26CBBD972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48526"/>
            <a:ext cx="2502569" cy="36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Resim 1">
            <a:extLst>
              <a:ext uri="{FF2B5EF4-FFF2-40B4-BE49-F238E27FC236}">
                <a16:creationId xmlns:a16="http://schemas.microsoft.com/office/drawing/2014/main" id="{2D934F36-5363-4508-89BA-6D104A128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3171407"/>
            <a:ext cx="2895600" cy="368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56985" y="228600"/>
            <a:ext cx="8264955" cy="830997"/>
          </a:xfrm>
          <a:prstGeom prst="rect">
            <a:avLst/>
          </a:prstGeom>
          <a:noFill/>
        </p:spPr>
        <p:txBody>
          <a:bodyPr wrap="none">
            <a:spAutoFit/>
          </a:bodyPr>
          <a:lstStyle/>
          <a:p>
            <a:pPr algn="ctr">
              <a:defRPr/>
            </a:pPr>
            <a:r>
              <a:rPr lang="tr-TR" sz="2400" b="1" dirty="0">
                <a:solidFill>
                  <a:srgbClr val="002060"/>
                </a:solidFill>
                <a:latin typeface="+mn-lt"/>
              </a:rPr>
              <a:t>EK-2</a:t>
            </a:r>
          </a:p>
          <a:p>
            <a:pPr algn="ctr">
              <a:defRPr/>
            </a:pPr>
            <a:r>
              <a:rPr lang="tr-TR" sz="2400" b="1" dirty="0">
                <a:solidFill>
                  <a:srgbClr val="002060"/>
                </a:solidFill>
                <a:latin typeface="+mn-lt"/>
              </a:rPr>
              <a:t>2024 YILINDA GERÇEKLEŞTİRİLECEK ÇEVRE EĞİTİM ETKİNLİKLERİ</a:t>
            </a:r>
          </a:p>
        </p:txBody>
      </p:sp>
      <p:graphicFrame>
        <p:nvGraphicFramePr>
          <p:cNvPr id="10" name="9 Tablo"/>
          <p:cNvGraphicFramePr>
            <a:graphicFrameLocks noGrp="1"/>
          </p:cNvGraphicFramePr>
          <p:nvPr>
            <p:extLst>
              <p:ext uri="{D42A27DB-BD31-4B8C-83A1-F6EECF244321}">
                <p14:modId xmlns:p14="http://schemas.microsoft.com/office/powerpoint/2010/main" val="2881123380"/>
              </p:ext>
            </p:extLst>
          </p:nvPr>
        </p:nvGraphicFramePr>
        <p:xfrm>
          <a:off x="381000" y="1219200"/>
          <a:ext cx="8479202" cy="4232775"/>
        </p:xfrm>
        <a:graphic>
          <a:graphicData uri="http://schemas.openxmlformats.org/drawingml/2006/table">
            <a:tbl>
              <a:tblPr firstRow="1" bandRow="1">
                <a:tableStyleId>{5C22544A-7EE6-4342-B048-85BDC9FD1C3A}</a:tableStyleId>
              </a:tblPr>
              <a:tblGrid>
                <a:gridCol w="288312">
                  <a:extLst>
                    <a:ext uri="{9D8B030D-6E8A-4147-A177-3AD203B41FA5}">
                      <a16:colId xmlns:a16="http://schemas.microsoft.com/office/drawing/2014/main" val="20000"/>
                    </a:ext>
                  </a:extLst>
                </a:gridCol>
                <a:gridCol w="1082608">
                  <a:extLst>
                    <a:ext uri="{9D8B030D-6E8A-4147-A177-3AD203B41FA5}">
                      <a16:colId xmlns:a16="http://schemas.microsoft.com/office/drawing/2014/main" val="20001"/>
                    </a:ext>
                  </a:extLst>
                </a:gridCol>
                <a:gridCol w="809115">
                  <a:extLst>
                    <a:ext uri="{9D8B030D-6E8A-4147-A177-3AD203B41FA5}">
                      <a16:colId xmlns:a16="http://schemas.microsoft.com/office/drawing/2014/main" val="20002"/>
                    </a:ext>
                  </a:extLst>
                </a:gridCol>
                <a:gridCol w="1103339">
                  <a:extLst>
                    <a:ext uri="{9D8B030D-6E8A-4147-A177-3AD203B41FA5}">
                      <a16:colId xmlns:a16="http://schemas.microsoft.com/office/drawing/2014/main" val="20003"/>
                    </a:ext>
                  </a:extLst>
                </a:gridCol>
                <a:gridCol w="735559">
                  <a:extLst>
                    <a:ext uri="{9D8B030D-6E8A-4147-A177-3AD203B41FA5}">
                      <a16:colId xmlns:a16="http://schemas.microsoft.com/office/drawing/2014/main" val="20004"/>
                    </a:ext>
                  </a:extLst>
                </a:gridCol>
                <a:gridCol w="220668">
                  <a:extLst>
                    <a:ext uri="{9D8B030D-6E8A-4147-A177-3AD203B41FA5}">
                      <a16:colId xmlns:a16="http://schemas.microsoft.com/office/drawing/2014/main" val="20005"/>
                    </a:ext>
                  </a:extLst>
                </a:gridCol>
                <a:gridCol w="306272">
                  <a:extLst>
                    <a:ext uri="{9D8B030D-6E8A-4147-A177-3AD203B41FA5}">
                      <a16:colId xmlns:a16="http://schemas.microsoft.com/office/drawing/2014/main" val="20006"/>
                    </a:ext>
                  </a:extLst>
                </a:gridCol>
                <a:gridCol w="1099807">
                  <a:extLst>
                    <a:ext uri="{9D8B030D-6E8A-4147-A177-3AD203B41FA5}">
                      <a16:colId xmlns:a16="http://schemas.microsoft.com/office/drawing/2014/main" val="20007"/>
                    </a:ext>
                  </a:extLst>
                </a:gridCol>
                <a:gridCol w="1073828">
                  <a:extLst>
                    <a:ext uri="{9D8B030D-6E8A-4147-A177-3AD203B41FA5}">
                      <a16:colId xmlns:a16="http://schemas.microsoft.com/office/drawing/2014/main" val="20008"/>
                    </a:ext>
                  </a:extLst>
                </a:gridCol>
                <a:gridCol w="986497">
                  <a:extLst>
                    <a:ext uri="{9D8B030D-6E8A-4147-A177-3AD203B41FA5}">
                      <a16:colId xmlns:a16="http://schemas.microsoft.com/office/drawing/2014/main" val="20009"/>
                    </a:ext>
                  </a:extLst>
                </a:gridCol>
                <a:gridCol w="773197">
                  <a:extLst>
                    <a:ext uri="{9D8B030D-6E8A-4147-A177-3AD203B41FA5}">
                      <a16:colId xmlns:a16="http://schemas.microsoft.com/office/drawing/2014/main" val="20010"/>
                    </a:ext>
                  </a:extLst>
                </a:gridCol>
              </a:tblGrid>
              <a:tr h="721557">
                <a:tc>
                  <a:txBody>
                    <a:bodyPr/>
                    <a:lstStyle/>
                    <a:p>
                      <a:pPr algn="ctr" fontAlgn="ct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 adı ve kategorisi</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Hedef grup ve yeri</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Aktivitenin amacı ve içeriği </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a:t>Planlanan tarih</a:t>
                      </a:r>
                      <a:endParaRPr lang="tr-TR" sz="1000" b="1" i="0" u="none" strike="noStrike" dirty="0">
                        <a:solidFill>
                          <a:schemeClr val="tx1"/>
                        </a:solidFill>
                        <a:latin typeface="Arial" pitchFamily="34" charset="0"/>
                        <a:cs typeface="Arial" pitchFamily="34" charset="0"/>
                      </a:endParaRPr>
                    </a:p>
                  </a:txBody>
                  <a:tcPr marL="9525" marR="9525" marT="9525" marB="0" anchor="ctr"/>
                </a:tc>
                <a:tc>
                  <a:txBody>
                    <a:bodyPr/>
                    <a:lstStyle/>
                    <a:p>
                      <a:pPr algn="ctr" fontAlgn="ct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 </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Name and category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Target</a:t>
                      </a:r>
                      <a:r>
                        <a:rPr lang="tr-TR" sz="1000" u="none" strike="noStrike" dirty="0"/>
                        <a:t> </a:t>
                      </a:r>
                      <a:r>
                        <a:rPr lang="tr-TR" sz="1000" u="none" strike="noStrike" dirty="0" err="1"/>
                        <a:t>Group</a:t>
                      </a:r>
                      <a:r>
                        <a:rPr lang="tr-TR" sz="1000" u="none" strike="noStrike" dirty="0"/>
                        <a:t> </a:t>
                      </a:r>
                      <a:r>
                        <a:rPr lang="tr-TR" sz="1000" u="none" strike="noStrike" dirty="0" err="1"/>
                        <a:t>and</a:t>
                      </a:r>
                      <a:r>
                        <a:rPr lang="tr-TR" sz="1000" u="none" strike="noStrike" dirty="0"/>
                        <a:t> </a:t>
                      </a:r>
                      <a:r>
                        <a:rPr lang="tr-TR" sz="1000" u="none" strike="noStrike" dirty="0" err="1"/>
                        <a:t>place</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Aim and content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err="1"/>
                        <a:t>Date</a:t>
                      </a:r>
                      <a:r>
                        <a:rPr kumimoji="0" lang="tr-TR" sz="1000" kern="1200" dirty="0"/>
                        <a:t> of </a:t>
                      </a:r>
                      <a:r>
                        <a:rPr kumimoji="0" lang="tr-TR" sz="1000" kern="1200" dirty="0" err="1"/>
                        <a:t>the</a:t>
                      </a:r>
                      <a:r>
                        <a:rPr kumimoji="0" lang="tr-TR" sz="1000" kern="1200" dirty="0"/>
                        <a:t> </a:t>
                      </a:r>
                      <a:r>
                        <a:rPr kumimoji="0" lang="tr-TR" sz="1000" kern="1200" dirty="0" err="1"/>
                        <a:t>activity</a:t>
                      </a:r>
                      <a:endParaRPr lang="tr-TR" sz="1000" b="1" i="0" u="none" strike="noStrike" dirty="0">
                        <a:solidFill>
                          <a:schemeClr val="tx1"/>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0"/>
                  </a:ext>
                </a:extLst>
              </a:tr>
              <a:tr h="735710">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Eko-Okul öğrencilerine çevreci drama gösterisi </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da-DK"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Öğrenciler , Yöre Halkı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Çevrenin Önemi ve Hayatımızdaki Yerinin Anlatılması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Arial" panose="020B0604020202020204" pitchFamily="34" charset="0"/>
                        </a:rPr>
                        <a:t>Mayıs 2024</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0" i="0" u="none" strike="noStrike" dirty="0">
                          <a:solidFill>
                            <a:srgbClr val="000000"/>
                          </a:solidFill>
                          <a:latin typeface="Arial" pitchFamily="34" charset="0"/>
                          <a:cs typeface="Arial" pitchFamily="34" charset="0"/>
                        </a:rPr>
                        <a:t>1</a:t>
                      </a:r>
                    </a:p>
                  </a:txBody>
                  <a:tcPr marL="9525" marR="9525" marT="9525" marB="0" anchor="ctr"/>
                </a:tc>
                <a:tc>
                  <a:txBody>
                    <a:bodyPr/>
                    <a:lstStyle/>
                    <a:p>
                      <a:pPr algn="ctr" fontAlgn="t"/>
                      <a:endParaRPr lang="en-US" sz="1000" b="0" i="0" u="none" strike="noStrike">
                        <a:latin typeface="Arial" pitchFamily="34" charset="0"/>
                        <a:cs typeface="Arial" pitchFamily="34" charset="0"/>
                      </a:endParaRPr>
                    </a:p>
                  </a:txBody>
                  <a:tcPr marL="9525" marR="9525" marT="9525" marB="0" anchor="ctr"/>
                </a:tc>
                <a:tc>
                  <a:txBody>
                    <a:bodyPr/>
                    <a:lstStyle/>
                    <a:p>
                      <a:pPr algn="ctr" fontAlgn="t"/>
                      <a:endParaRPr lang="en-US" sz="1000" b="0" i="0" u="none" strike="noStrike" dirty="0">
                        <a:latin typeface="Arial" pitchFamily="34" charset="0"/>
                        <a:cs typeface="Arial" pitchFamily="34" charset="0"/>
                      </a:endParaRPr>
                    </a:p>
                  </a:txBody>
                  <a:tcPr marL="9525" marR="9525" marT="9525" marB="0" anchor="ctr"/>
                </a:tc>
                <a:tc>
                  <a:txBody>
                    <a:bodyPr/>
                    <a:lstStyle/>
                    <a:p>
                      <a:pPr algn="ctr" fontAlgn="t"/>
                      <a:endParaRPr lang="en-US" sz="1000" b="0" i="0" u="none" strike="noStrike">
                        <a:latin typeface="Arial" pitchFamily="34" charset="0"/>
                        <a:cs typeface="Arial" pitchFamily="34" charset="0"/>
                      </a:endParaRPr>
                    </a:p>
                  </a:txBody>
                  <a:tcPr marL="9525" marR="9525" marT="9525"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1"/>
                  </a:ext>
                </a:extLst>
              </a:tr>
              <a:tr h="791458">
                <a:tc>
                  <a:txBody>
                    <a:bodyPr/>
                    <a:lstStyle/>
                    <a:p>
                      <a:pPr algn="ctr" fontAlgn="ctr"/>
                      <a:r>
                        <a:rPr lang="tr-TR" sz="1000" u="none" strike="noStrike"/>
                        <a:t>2</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İklime dirençli turizm için yeni iklime uyum semineri ve uygulama atölyesi</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Öğrenciler </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Öğrencilerde Çevre Temizliği Bilincinin Oluşmasına Katkı Sağlamak</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Arial" panose="020B0604020202020204" pitchFamily="34" charset="0"/>
                        </a:rPr>
                        <a:t>Haziran 2024</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0" i="0" u="none" strike="noStrike" dirty="0">
                          <a:solidFill>
                            <a:srgbClr val="000000"/>
                          </a:solidFill>
                          <a:latin typeface="Arial" pitchFamily="34" charset="0"/>
                          <a:cs typeface="Arial" pitchFamily="34" charset="0"/>
                        </a:rPr>
                        <a:t>2</a:t>
                      </a:r>
                    </a:p>
                  </a:txBody>
                  <a:tcPr marL="9525" marR="9525" marT="9525" marB="0" anchor="ctr"/>
                </a:tc>
                <a:tc>
                  <a:txBody>
                    <a:bodyPr/>
                    <a:lstStyle/>
                    <a:p>
                      <a:pPr algn="ctr" fontAlgn="t"/>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endParaRPr lang="en-US"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763584">
                <a:tc>
                  <a:txBody>
                    <a:bodyPr/>
                    <a:lstStyle/>
                    <a:p>
                      <a:pPr algn="ctr" fontAlgn="ctr"/>
                      <a:r>
                        <a:rPr lang="tr-TR" sz="1000" u="none" strike="noStrike"/>
                        <a:t>3</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r>
                        <a:rPr lang="tr-TR" sz="1000">
                          <a:effectLst/>
                          <a:latin typeface="Calibri" panose="020F0502020204030204" pitchFamily="34" charset="0"/>
                          <a:ea typeface="Times New Roman" panose="02020603050405020304" pitchFamily="18" charset="0"/>
                          <a:cs typeface="Times New Roman" panose="02020603050405020304" pitchFamily="18" charset="0"/>
                        </a:rPr>
                        <a:t>Deniz Canlılarının Korunması Semineri</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Times New Roman" panose="02020603050405020304" pitchFamily="18" charset="0"/>
                        </a:rPr>
                        <a:t>Yöre Halkı, Öğrenciler</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Times New Roman" panose="02020603050405020304" pitchFamily="18" charset="0"/>
                        </a:rPr>
                        <a:t>Deniz Temizliğinin Önemi ve Deniz Canlılarına Olan Etkilerinin Anlatılması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Arial" panose="020B0604020202020204" pitchFamily="34" charset="0"/>
                        </a:rPr>
                        <a:t>Temmuz 2024</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0" i="0" u="none" strike="noStrike" dirty="0">
                          <a:solidFill>
                            <a:srgbClr val="000000"/>
                          </a:solidFill>
                          <a:latin typeface="Arial" pitchFamily="34" charset="0"/>
                          <a:cs typeface="Arial" pitchFamily="34" charset="0"/>
                        </a:rPr>
                        <a:t>3</a:t>
                      </a:r>
                    </a:p>
                  </a:txBody>
                  <a:tcPr marL="9525" marR="9525" marT="9525" marB="0" anchor="ct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610866">
                <a:tc>
                  <a:txBody>
                    <a:bodyPr/>
                    <a:lstStyle/>
                    <a:p>
                      <a:pPr algn="ctr" fontAlgn="ctr"/>
                      <a:r>
                        <a:rPr lang="tr-TR" sz="1000" u="none" strike="noStrike"/>
                        <a:t>4</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Avrupa Çevre Ajansı Deniz Çöpleri İzleme Çalışması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Otel Çalışanları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Geri Dönüşümün Çevreye katkıları ve Öneminin Anlatılması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effectLst/>
                          <a:latin typeface="Calibri" panose="020F0502020204030204" pitchFamily="34" charset="0"/>
                          <a:ea typeface="Times New Roman" panose="02020603050405020304" pitchFamily="18" charset="0"/>
                          <a:cs typeface="Arial" panose="020B0604020202020204" pitchFamily="34" charset="0"/>
                        </a:rPr>
                        <a:t>Ağustos 2024</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0" i="0" u="none" strike="noStrike" dirty="0">
                          <a:solidFill>
                            <a:srgbClr val="000000"/>
                          </a:solidFill>
                          <a:latin typeface="Arial" pitchFamily="34" charset="0"/>
                          <a:cs typeface="Arial" pitchFamily="34" charset="0"/>
                        </a:rPr>
                        <a:t>4</a:t>
                      </a:r>
                    </a:p>
                  </a:txBody>
                  <a:tcPr marL="9525" marR="9525" marT="9525"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r h="583477">
                <a:tc>
                  <a:txBody>
                    <a:bodyPr/>
                    <a:lstStyle/>
                    <a:p>
                      <a:pPr algn="ctr" fontAlgn="ctr"/>
                      <a:r>
                        <a:rPr lang="tr-TR" sz="1000" u="none" strike="noStrike" dirty="0"/>
                        <a:t>5</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Mavi Bayrak tanıtıcı broşür hazırlanması ve dağıtılması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Otel misafirleri</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Mavi Bayrak tanıtımı</a:t>
                      </a:r>
                      <a:endParaRPr lang="tr-T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000" dirty="0">
                          <a:effectLst/>
                          <a:latin typeface="Calibri" panose="020F0502020204030204" pitchFamily="34" charset="0"/>
                          <a:ea typeface="Times New Roman" panose="02020603050405020304" pitchFamily="18" charset="0"/>
                          <a:cs typeface="Arial" panose="020B0604020202020204" pitchFamily="34" charset="0"/>
                        </a:rPr>
                        <a:t>Eylül 2024</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b="0" i="0" u="none" strike="noStrike" dirty="0">
                          <a:solidFill>
                            <a:srgbClr val="000000"/>
                          </a:solidFill>
                          <a:latin typeface="Arial" pitchFamily="34" charset="0"/>
                          <a:cs typeface="Arial" pitchFamily="34" charset="0"/>
                        </a:rPr>
                        <a:t>5</a:t>
                      </a:r>
                    </a:p>
                  </a:txBody>
                  <a:tcPr marL="9525" marR="9525" marT="9525"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endParaRPr lang="tr-TR" sz="1000" dirty="0">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33881" name="10 Metin kutusu"/>
          <p:cNvSpPr txBox="1">
            <a:spLocks noChangeArrowheads="1"/>
          </p:cNvSpPr>
          <p:nvPr/>
        </p:nvSpPr>
        <p:spPr bwMode="auto">
          <a:xfrm>
            <a:off x="533400" y="5715000"/>
            <a:ext cx="6640513" cy="862013"/>
          </a:xfrm>
          <a:prstGeom prst="rect">
            <a:avLst/>
          </a:prstGeom>
          <a:noFill/>
          <a:ln w="9525">
            <a:noFill/>
            <a:miter lim="800000"/>
            <a:headEnd/>
            <a:tailEnd/>
          </a:ln>
        </p:spPr>
        <p:txBody>
          <a:bodyPr wrap="none">
            <a:spAutoFit/>
          </a:bodyPr>
          <a:lstStyle/>
          <a:p>
            <a:r>
              <a:rPr lang="tr-TR" sz="1000" b="1"/>
              <a:t>ETKİNLİKLERİN HİTAP ETTİĞİ BÖLGE:</a:t>
            </a:r>
            <a:r>
              <a:rPr lang="tr-TR" sz="1000"/>
              <a:t>  </a:t>
            </a:r>
            <a:r>
              <a:rPr lang="tr-TR" sz="1000" b="1">
                <a:solidFill>
                  <a:srgbClr val="FF0000"/>
                </a:solidFill>
              </a:rPr>
              <a:t>………………………………..</a:t>
            </a:r>
          </a:p>
          <a:p>
            <a:r>
              <a:rPr lang="tr-TR" sz="1000"/>
              <a:t>( REGION OF ACTIVITES )</a:t>
            </a:r>
            <a:r>
              <a:rPr lang="tr-TR" sz="1000" i="1"/>
              <a:t> </a:t>
            </a:r>
            <a:r>
              <a:rPr lang="tr-TR" sz="1000"/>
              <a:t> </a:t>
            </a:r>
          </a:p>
          <a:p>
            <a:r>
              <a:rPr lang="tr-TR" sz="1000" b="1"/>
              <a:t> </a:t>
            </a:r>
            <a:endParaRPr lang="tr-TR" sz="1000"/>
          </a:p>
          <a:p>
            <a:r>
              <a:rPr lang="tr-TR" sz="1000" b="1"/>
              <a:t>ETKİNLİKLERİ ORGANİZE EDEN BELEDİYE-DERNEK VEYA İŞLETME</a:t>
            </a:r>
            <a:r>
              <a:rPr lang="tr-TR" sz="1000"/>
              <a:t> </a:t>
            </a:r>
            <a:r>
              <a:rPr lang="tr-TR" sz="1000" b="1"/>
              <a:t>: </a:t>
            </a:r>
            <a:r>
              <a:rPr lang="tr-TR" sz="1000" b="1">
                <a:solidFill>
                  <a:srgbClr val="FF0000"/>
                </a:solidFill>
              </a:rPr>
              <a:t>…………………………………………..</a:t>
            </a:r>
          </a:p>
          <a:p>
            <a:r>
              <a:rPr lang="tr-TR" sz="1000"/>
              <a:t>( ACTIVITIES ORGANIZED BY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0" y="1371600"/>
            <a:ext cx="8534400" cy="2438400"/>
          </a:xfrm>
        </p:spPr>
        <p:txBody>
          <a:bodyPr/>
          <a:lstStyle/>
          <a:p>
            <a:pPr eaLnBrk="1" hangingPunct="1"/>
            <a:r>
              <a:rPr lang="tr-TR" sz="1600" dirty="0"/>
              <a:t>Belediye nüfusu</a:t>
            </a:r>
            <a:r>
              <a:rPr lang="en-GB" sz="1600" dirty="0"/>
              <a:t>:</a:t>
            </a:r>
            <a:r>
              <a:rPr lang="tr-TR" sz="1600" dirty="0"/>
              <a:t> 1</a:t>
            </a:r>
            <a:r>
              <a:rPr lang="en-GB" sz="1600" dirty="0"/>
              <a:t>17.999</a:t>
            </a:r>
            <a:r>
              <a:rPr lang="tr-TR" sz="1600" dirty="0"/>
              <a:t> kişi</a:t>
            </a:r>
          </a:p>
          <a:p>
            <a:pPr eaLnBrk="1" hangingPunct="1"/>
            <a:r>
              <a:rPr lang="en-GB" sz="1600" dirty="0"/>
              <a:t>T</a:t>
            </a:r>
            <a:r>
              <a:rPr lang="tr-TR" sz="1600" dirty="0"/>
              <a:t>oplam turistik otel, pansiyon</a:t>
            </a:r>
            <a:r>
              <a:rPr lang="en-GB" sz="1600" dirty="0"/>
              <a:t> </a:t>
            </a:r>
            <a:r>
              <a:rPr lang="tr-TR" sz="1600" dirty="0"/>
              <a:t>vb.</a:t>
            </a:r>
            <a:r>
              <a:rPr lang="en-GB" sz="1600" dirty="0"/>
              <a:t> </a:t>
            </a:r>
            <a:r>
              <a:rPr lang="tr-TR" sz="1600" dirty="0"/>
              <a:t>konaklama tesisi sayısı</a:t>
            </a:r>
            <a:r>
              <a:rPr lang="en-GB" sz="1600" dirty="0"/>
              <a:t>:</a:t>
            </a:r>
            <a:r>
              <a:rPr lang="tr-TR" sz="1600" dirty="0"/>
              <a:t> 101</a:t>
            </a:r>
            <a:endParaRPr lang="en-GB" sz="1600" dirty="0"/>
          </a:p>
          <a:p>
            <a:pPr eaLnBrk="1" hangingPunct="1"/>
            <a:r>
              <a:rPr lang="en-GB" sz="1600" dirty="0" err="1"/>
              <a:t>Turistik</a:t>
            </a:r>
            <a:r>
              <a:rPr lang="en-GB" sz="1600" dirty="0"/>
              <a:t> </a:t>
            </a:r>
            <a:r>
              <a:rPr lang="en-GB" sz="1600" dirty="0" err="1"/>
              <a:t>tesislerin</a:t>
            </a:r>
            <a:r>
              <a:rPr lang="en-GB" sz="1600" dirty="0"/>
              <a:t> </a:t>
            </a:r>
            <a:r>
              <a:rPr lang="en-GB" sz="1600" dirty="0" err="1"/>
              <a:t>toplam</a:t>
            </a:r>
            <a:r>
              <a:rPr lang="en-GB" sz="1600" dirty="0"/>
              <a:t> </a:t>
            </a:r>
            <a:r>
              <a:rPr lang="en-GB" sz="1600" dirty="0" err="1"/>
              <a:t>yatak</a:t>
            </a:r>
            <a:r>
              <a:rPr lang="en-GB" sz="1600" dirty="0"/>
              <a:t> </a:t>
            </a:r>
            <a:r>
              <a:rPr lang="en-GB" sz="1600" dirty="0" err="1"/>
              <a:t>sayısı</a:t>
            </a:r>
            <a:r>
              <a:rPr lang="en-GB" sz="1600" dirty="0"/>
              <a:t>: 20.702</a:t>
            </a:r>
            <a:endParaRPr lang="tr-TR" sz="1600" dirty="0"/>
          </a:p>
          <a:p>
            <a:pPr eaLnBrk="1" hangingPunct="1"/>
            <a:r>
              <a:rPr lang="tr-TR" sz="1600" dirty="0"/>
              <a:t>Mavi Bayrak ödüllü halk plajı </a:t>
            </a:r>
            <a:r>
              <a:rPr lang="en-GB" sz="1600" dirty="0" err="1"/>
              <a:t>sayısı</a:t>
            </a:r>
            <a:r>
              <a:rPr lang="en-GB" sz="1600" dirty="0"/>
              <a:t>: </a:t>
            </a:r>
            <a:r>
              <a:rPr lang="tr-TR" sz="1600" dirty="0"/>
              <a:t>3 </a:t>
            </a:r>
          </a:p>
          <a:p>
            <a:pPr eaLnBrk="1" hangingPunct="1"/>
            <a:r>
              <a:rPr lang="tr-TR" sz="1600" dirty="0"/>
              <a:t>M</a:t>
            </a:r>
            <a:r>
              <a:rPr lang="en-GB" sz="1600" dirty="0" err="1"/>
              <a:t>avi</a:t>
            </a:r>
            <a:r>
              <a:rPr lang="en-GB" sz="1600" dirty="0"/>
              <a:t> </a:t>
            </a:r>
            <a:r>
              <a:rPr lang="tr-TR" sz="1600" dirty="0"/>
              <a:t>B</a:t>
            </a:r>
            <a:r>
              <a:rPr lang="en-GB" sz="1600" dirty="0" err="1"/>
              <a:t>ayrak</a:t>
            </a:r>
            <a:r>
              <a:rPr lang="tr-TR" sz="1600" dirty="0"/>
              <a:t> ödüllü</a:t>
            </a:r>
            <a:r>
              <a:rPr lang="en-GB" sz="1600" dirty="0"/>
              <a:t> </a:t>
            </a:r>
            <a:r>
              <a:rPr lang="tr-TR" sz="1600" dirty="0"/>
              <a:t>tesis plajlar</a:t>
            </a:r>
            <a:r>
              <a:rPr lang="en-GB" sz="1600" dirty="0"/>
              <a:t>ı </a:t>
            </a:r>
            <a:r>
              <a:rPr lang="en-GB" sz="1600" dirty="0" err="1"/>
              <a:t>sayısı</a:t>
            </a:r>
            <a:r>
              <a:rPr lang="en-GB" sz="1600" dirty="0"/>
              <a:t>: </a:t>
            </a:r>
            <a:r>
              <a:rPr lang="tr-TR" sz="1600" dirty="0"/>
              <a:t>5</a:t>
            </a:r>
          </a:p>
          <a:p>
            <a:pPr eaLnBrk="1" hangingPunct="1"/>
            <a:r>
              <a:rPr lang="tr-TR" sz="1600" dirty="0"/>
              <a:t>Belediyenin toplam kıyı uzunluğu : 65 km</a:t>
            </a:r>
          </a:p>
          <a:p>
            <a:pPr eaLnBrk="1" hangingPunct="1">
              <a:buFont typeface="Wingdings 3" pitchFamily="18" charset="2"/>
              <a:buNone/>
            </a:pPr>
            <a:endParaRPr lang="tr-TR" sz="1600" dirty="0"/>
          </a:p>
          <a:p>
            <a:pPr eaLnBrk="1" hangingPunct="1"/>
            <a:endParaRPr lang="tr-TR" sz="1600" dirty="0"/>
          </a:p>
          <a:p>
            <a:pPr eaLnBrk="1" hangingPunct="1"/>
            <a:endParaRPr lang="tr-TR" sz="1600" dirty="0"/>
          </a:p>
          <a:p>
            <a:pPr eaLnBrk="1" hangingPunct="1"/>
            <a:endParaRPr lang="tr-TR" sz="1600" dirty="0"/>
          </a:p>
        </p:txBody>
      </p:sp>
      <p:pic>
        <p:nvPicPr>
          <p:cNvPr id="18435" name="Rectangle 2"/>
          <p:cNvPicPr>
            <a:picLocks noGrp="1" noChangeArrowheads="1"/>
          </p:cNvPicPr>
          <p:nvPr>
            <p:ph type="title" idx="4294967295"/>
          </p:nvPr>
        </p:nvPicPr>
        <p:blipFill>
          <a:blip r:embed="rId2" cstate="print"/>
          <a:srcRect/>
          <a:stretch>
            <a:fillRect/>
          </a:stretch>
        </p:blipFill>
        <p:spPr bwMode="auto">
          <a:xfrm>
            <a:off x="0" y="-76200"/>
            <a:ext cx="8424862" cy="1158875"/>
          </a:xfrm>
        </p:spPr>
      </p:pic>
      <p:pic>
        <p:nvPicPr>
          <p:cNvPr id="6" name="Picture 17"/>
          <p:cNvPicPr>
            <a:picLocks noChangeAspect="1" noChangeArrowheads="1"/>
          </p:cNvPicPr>
          <p:nvPr/>
        </p:nvPicPr>
        <p:blipFill>
          <a:blip r:embed="rId3" cstate="print"/>
          <a:srcRect l="10294" r="5882"/>
          <a:stretch>
            <a:fillRect/>
          </a:stretch>
        </p:blipFill>
        <p:spPr bwMode="auto">
          <a:xfrm>
            <a:off x="5562600" y="1066800"/>
            <a:ext cx="3429000" cy="2615615"/>
          </a:xfrm>
          <a:prstGeom prst="rect">
            <a:avLst/>
          </a:prstGeom>
          <a:noFill/>
        </p:spPr>
      </p:pic>
      <p:pic>
        <p:nvPicPr>
          <p:cNvPr id="7" name="8 Resim" descr="Resim1.jpg"/>
          <p:cNvPicPr>
            <a:picLocks noChangeAspect="1"/>
          </p:cNvPicPr>
          <p:nvPr/>
        </p:nvPicPr>
        <p:blipFill>
          <a:blip r:embed="rId4" cstate="print"/>
          <a:srcRect t="4545" b="6818"/>
          <a:stretch>
            <a:fillRect/>
          </a:stretch>
        </p:blipFill>
        <p:spPr>
          <a:xfrm>
            <a:off x="228600" y="3810000"/>
            <a:ext cx="87122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xEl>
                                              <p:pRg st="1" end="1"/>
                                            </p:txEl>
                                          </p:spTgt>
                                        </p:tgtEl>
                                        <p:attrNameLst>
                                          <p:attrName>style.visibility</p:attrName>
                                        </p:attrNameLst>
                                      </p:cBhvr>
                                      <p:to>
                                        <p:strVal val="visible"/>
                                      </p:to>
                                    </p:set>
                                    <p:animEffect transition="in" filter="fade">
                                      <p:cBhvr>
                                        <p:cTn id="14" dur="1000"/>
                                        <p:tgtEl>
                                          <p:spTgt spid="15362">
                                            <p:txEl>
                                              <p:pRg st="1" end="1"/>
                                            </p:txEl>
                                          </p:spTgt>
                                        </p:tgtEl>
                                      </p:cBhvr>
                                    </p:animEffect>
                                    <p:anim calcmode="lin" valueType="num">
                                      <p:cBhvr>
                                        <p:cTn id="15"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2">
                                            <p:txEl>
                                              <p:pRg st="2" end="2"/>
                                            </p:txEl>
                                          </p:spTgt>
                                        </p:tgtEl>
                                        <p:attrNameLst>
                                          <p:attrName>style.visibility</p:attrName>
                                        </p:attrNameLst>
                                      </p:cBhvr>
                                      <p:to>
                                        <p:strVal val="visible"/>
                                      </p:to>
                                    </p:set>
                                    <p:animEffect transition="in" filter="fade">
                                      <p:cBhvr>
                                        <p:cTn id="21" dur="1000"/>
                                        <p:tgtEl>
                                          <p:spTgt spid="15362">
                                            <p:txEl>
                                              <p:pRg st="2" end="2"/>
                                            </p:txEl>
                                          </p:spTgt>
                                        </p:tgtEl>
                                      </p:cBhvr>
                                    </p:animEffect>
                                    <p:anim calcmode="lin" valueType="num">
                                      <p:cBhvr>
                                        <p:cTn id="22"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fade">
                                      <p:cBhvr>
                                        <p:cTn id="28" dur="1000"/>
                                        <p:tgtEl>
                                          <p:spTgt spid="15362">
                                            <p:txEl>
                                              <p:pRg st="3" end="3"/>
                                            </p:txEl>
                                          </p:spTgt>
                                        </p:tgtEl>
                                      </p:cBhvr>
                                    </p:animEffect>
                                    <p:anim calcmode="lin" valueType="num">
                                      <p:cBhvr>
                                        <p:cTn id="29"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2">
                                            <p:txEl>
                                              <p:pRg st="4" end="4"/>
                                            </p:txEl>
                                          </p:spTgt>
                                        </p:tgtEl>
                                        <p:attrNameLst>
                                          <p:attrName>style.visibility</p:attrName>
                                        </p:attrNameLst>
                                      </p:cBhvr>
                                      <p:to>
                                        <p:strVal val="visible"/>
                                      </p:to>
                                    </p:set>
                                    <p:animEffect transition="in" filter="fade">
                                      <p:cBhvr>
                                        <p:cTn id="35" dur="1000"/>
                                        <p:tgtEl>
                                          <p:spTgt spid="15362">
                                            <p:txEl>
                                              <p:pRg st="4" end="4"/>
                                            </p:txEl>
                                          </p:spTgt>
                                        </p:tgtEl>
                                      </p:cBhvr>
                                    </p:animEffect>
                                    <p:anim calcmode="lin" valueType="num">
                                      <p:cBhvr>
                                        <p:cTn id="36"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2">
                                            <p:txEl>
                                              <p:pRg st="5" end="5"/>
                                            </p:txEl>
                                          </p:spTgt>
                                        </p:tgtEl>
                                        <p:attrNameLst>
                                          <p:attrName>style.visibility</p:attrName>
                                        </p:attrNameLst>
                                      </p:cBhvr>
                                      <p:to>
                                        <p:strVal val="visible"/>
                                      </p:to>
                                    </p:set>
                                    <p:animEffect transition="in" filter="fade">
                                      <p:cBhvr>
                                        <p:cTn id="42" dur="1000"/>
                                        <p:tgtEl>
                                          <p:spTgt spid="15362">
                                            <p:txEl>
                                              <p:pRg st="5" end="5"/>
                                            </p:txEl>
                                          </p:spTgt>
                                        </p:tgtEl>
                                      </p:cBhvr>
                                    </p:animEffect>
                                    <p:anim calcmode="lin" valueType="num">
                                      <p:cBhvr>
                                        <p:cTn id="4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533092" y="228600"/>
            <a:ext cx="7988918" cy="830997"/>
          </a:xfrm>
          <a:prstGeom prst="rect">
            <a:avLst/>
          </a:prstGeom>
          <a:noFill/>
        </p:spPr>
        <p:txBody>
          <a:bodyPr wrap="none">
            <a:spAutoFit/>
          </a:bodyPr>
          <a:lstStyle/>
          <a:p>
            <a:pPr algn="ctr">
              <a:defRPr/>
            </a:pPr>
            <a:r>
              <a:rPr lang="tr-TR" sz="2400" b="1" dirty="0">
                <a:solidFill>
                  <a:srgbClr val="002060"/>
                </a:solidFill>
                <a:latin typeface="+mn-lt"/>
              </a:rPr>
              <a:t>EK-1</a:t>
            </a:r>
          </a:p>
          <a:p>
            <a:pPr algn="ctr">
              <a:defRPr/>
            </a:pPr>
            <a:r>
              <a:rPr lang="tr-TR" sz="2400" b="1" dirty="0">
                <a:solidFill>
                  <a:srgbClr val="002060"/>
                </a:solidFill>
                <a:latin typeface="+mn-lt"/>
              </a:rPr>
              <a:t>2023 YILINDA GERÇEKLEŞTİRİLEN ÇEVRE EĞİTİM ETKİNLİKLERİ</a:t>
            </a:r>
          </a:p>
        </p:txBody>
      </p:sp>
      <p:graphicFrame>
        <p:nvGraphicFramePr>
          <p:cNvPr id="6" name="Group 50"/>
          <p:cNvGraphicFramePr>
            <a:graphicFrameLocks noGrp="1"/>
          </p:cNvGraphicFramePr>
          <p:nvPr>
            <p:extLst>
              <p:ext uri="{D42A27DB-BD31-4B8C-83A1-F6EECF244321}">
                <p14:modId xmlns:p14="http://schemas.microsoft.com/office/powerpoint/2010/main" val="3592430615"/>
              </p:ext>
            </p:extLst>
          </p:nvPr>
        </p:nvGraphicFramePr>
        <p:xfrm>
          <a:off x="533092" y="1143001"/>
          <a:ext cx="8229910" cy="5562600"/>
        </p:xfrm>
        <a:graphic>
          <a:graphicData uri="http://schemas.openxmlformats.org/drawingml/2006/table">
            <a:tbl>
              <a:tblPr/>
              <a:tblGrid>
                <a:gridCol w="305313">
                  <a:extLst>
                    <a:ext uri="{9D8B030D-6E8A-4147-A177-3AD203B41FA5}">
                      <a16:colId xmlns:a16="http://schemas.microsoft.com/office/drawing/2014/main" val="20000"/>
                    </a:ext>
                  </a:extLst>
                </a:gridCol>
                <a:gridCol w="1945602">
                  <a:extLst>
                    <a:ext uri="{9D8B030D-6E8A-4147-A177-3AD203B41FA5}">
                      <a16:colId xmlns:a16="http://schemas.microsoft.com/office/drawing/2014/main" val="20001"/>
                    </a:ext>
                  </a:extLst>
                </a:gridCol>
                <a:gridCol w="1158164">
                  <a:extLst>
                    <a:ext uri="{9D8B030D-6E8A-4147-A177-3AD203B41FA5}">
                      <a16:colId xmlns:a16="http://schemas.microsoft.com/office/drawing/2014/main" val="20002"/>
                    </a:ext>
                  </a:extLst>
                </a:gridCol>
                <a:gridCol w="4820831">
                  <a:extLst>
                    <a:ext uri="{9D8B030D-6E8A-4147-A177-3AD203B41FA5}">
                      <a16:colId xmlns:a16="http://schemas.microsoft.com/office/drawing/2014/main" val="20003"/>
                    </a:ext>
                  </a:extLst>
                </a:gridCol>
              </a:tblGrid>
              <a:tr h="857017">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1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a:ln>
                            <a:noFill/>
                          </a:ln>
                          <a:solidFill>
                            <a:schemeClr val="tx1"/>
                          </a:solidFill>
                          <a:effectLst/>
                          <a:latin typeface="Arial" charset="0"/>
                        </a:rPr>
                        <a:t>Etkinliğin adı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Tarih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Yapılan eğitim etkinliği ile ilgili kısa öz değerlendirme</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(etkinliğe katılım nasıldı, katılımcıların görüşleri neler oldu,</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Etkinlik faydalı oldu diyebilir misiniz gibi)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91796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kern="1200" cap="none" normalizeH="0" baseline="0" dirty="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Deniz Dibi Temizliği</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26.08.2023</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a:effectLst/>
                          <a:latin typeface="Arial" panose="020B0604020202020204" pitchFamily="34" charset="0"/>
                          <a:ea typeface="Times New Roman" panose="02020603050405020304" pitchFamily="18" charset="0"/>
                        </a:rPr>
                        <a:t>Denizlerimizin temiz kalmasını sağlamak, çevre bilinci oluşturmak amacıyla ve ’Daha Temiz Bir Samsun, Daha Çok Mavi Bayraklı Plaj’ mottosuyla Çevre Koruma ve Kontrol Dairesi Başkanlığı, İtfaiye Dairesi Başkanlığı ve Samsun </a:t>
                      </a:r>
                      <a:r>
                        <a:rPr lang="tr-TR" sz="1000" dirty="0" err="1">
                          <a:effectLst/>
                          <a:latin typeface="Arial" panose="020B0604020202020204" pitchFamily="34" charset="0"/>
                          <a:ea typeface="Times New Roman" panose="02020603050405020304" pitchFamily="18" charset="0"/>
                        </a:rPr>
                        <a:t>Rotary</a:t>
                      </a:r>
                      <a:r>
                        <a:rPr lang="tr-TR" sz="1000" dirty="0">
                          <a:effectLst/>
                          <a:latin typeface="Arial" panose="020B0604020202020204" pitchFamily="34" charset="0"/>
                          <a:ea typeface="Times New Roman" panose="02020603050405020304" pitchFamily="18" charset="0"/>
                        </a:rPr>
                        <a:t> Kulübü tarafından Çobanlı İskelesinde dip tarama faaliyeti gerçekleştirilmiştir.</a:t>
                      </a:r>
                      <a:endParaRPr lang="tr-TR" sz="1000" dirty="0">
                        <a:effectLst/>
                        <a:latin typeface="Times New Roman" panose="02020603050405020304" pitchFamily="18" charset="0"/>
                        <a:ea typeface="Times New Roman" panose="02020603050405020304" pitchFamily="18" charset="0"/>
                      </a:endParaRPr>
                    </a:p>
                    <a:p>
                      <a:pPr algn="l"/>
                      <a:r>
                        <a:rPr lang="tr-TR" sz="1000" dirty="0">
                          <a:effectLst/>
                          <a:latin typeface="Arial" panose="020B0604020202020204" pitchFamily="34" charset="0"/>
                          <a:ea typeface="Times New Roman" panose="02020603050405020304" pitchFamily="18" charset="0"/>
                        </a:rPr>
                        <a:t> </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76497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Bölgemizdeki Biyolojik Çeşitliliği ile Kum Zambaklarını Koruma Yaşatma Çalışmaları</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Sezon Boyunca</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a:effectLst/>
                          <a:latin typeface="Arial" panose="020B0604020202020204" pitchFamily="34" charset="0"/>
                          <a:ea typeface="Times New Roman" panose="02020603050405020304" pitchFamily="18" charset="0"/>
                        </a:rPr>
                        <a:t>Otelimizde Doğal Haliyle Yetişmekte Olan Kum Zambaklarının Korunması ve Çoğaltılması Çalışmalarına Başarıyla Devam Edilmekteyiz ve Otelimizin de içinde bulunduğu çam ormanımızın biyolojik çeşitliliğini koruma ve yaşatma faaliyetlerimize devam edeceğiz. Kardeş Okulumuzla eğitimlerimizi ve bilinçlendirme çalışmaları yapacağız</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1223954">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Sürdürülebilir Kalkınma Amaçları, İklim Eylemi ve Mavi Bayrak İlişkisi konulu seminer</a:t>
                      </a:r>
                      <a:endParaRPr lang="tr-TR" sz="1200">
                        <a:effectLst/>
                        <a:latin typeface="Times New Roman" panose="02020603050405020304" pitchFamily="18" charset="0"/>
                        <a:ea typeface="Times New Roman" panose="02020603050405020304" pitchFamily="18" charset="0"/>
                      </a:endParaRPr>
                    </a:p>
                    <a:p>
                      <a:pPr algn="ctr"/>
                      <a:r>
                        <a:rPr lang="tr-TR" sz="850" b="1">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Nisan 2023/</a:t>
                      </a:r>
                      <a:endParaRPr lang="tr-TR" sz="1200">
                        <a:effectLst/>
                        <a:latin typeface="Times New Roman" panose="02020603050405020304" pitchFamily="18" charset="0"/>
                        <a:ea typeface="Times New Roman" panose="02020603050405020304" pitchFamily="18" charset="0"/>
                      </a:endParaRPr>
                    </a:p>
                    <a:p>
                      <a:pPr algn="ctr"/>
                      <a:r>
                        <a:rPr lang="tr-TR" sz="850" b="1">
                          <a:effectLst/>
                          <a:latin typeface="Arial" panose="020B0604020202020204" pitchFamily="34" charset="0"/>
                          <a:ea typeface="Times New Roman" panose="02020603050405020304" pitchFamily="18" charset="0"/>
                        </a:rPr>
                        <a:t>Ekim 2023</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a:effectLst/>
                          <a:latin typeface="Arial" panose="020B0604020202020204" pitchFamily="34" charset="0"/>
                          <a:ea typeface="Times New Roman" panose="02020603050405020304" pitchFamily="18" charset="0"/>
                        </a:rPr>
                        <a:t>İklim krizi noktasında bulunan dünyamızda, yeni iklime uyum sağlamak ve bunu yerelde hangi eylemleri gerçekleştirerek yapmamız gerektiği ile Mavi Bayrak Programı’na dahil olmanın iklim eylemine nasıl katkıda bulunacağına dair bölgemizde bulunan tüm Mavi Bayrak Ödüllü ve aday statüsündeki otel yöneticilerine bir seminer verildi.</a:t>
                      </a:r>
                      <a:endParaRPr lang="tr-TR" sz="1000" dirty="0">
                        <a:effectLst/>
                        <a:latin typeface="Times New Roman" panose="02020603050405020304" pitchFamily="18" charset="0"/>
                        <a:ea typeface="Times New Roman" panose="02020603050405020304" pitchFamily="18" charset="0"/>
                      </a:endParaRPr>
                    </a:p>
                    <a:p>
                      <a:pPr algn="l"/>
                      <a:r>
                        <a:rPr lang="tr-TR" sz="1000" dirty="0">
                          <a:effectLst/>
                          <a:latin typeface="Arial" panose="020B0604020202020204" pitchFamily="34" charset="0"/>
                          <a:ea typeface="Times New Roman" panose="02020603050405020304" pitchFamily="18" charset="0"/>
                        </a:rPr>
                        <a:t> </a:t>
                      </a:r>
                      <a:endParaRPr lang="tr-TR" sz="1000" dirty="0">
                        <a:effectLst/>
                        <a:latin typeface="Times New Roman" panose="02020603050405020304" pitchFamily="18" charset="0"/>
                        <a:ea typeface="Times New Roman" panose="02020603050405020304" pitchFamily="18" charset="0"/>
                      </a:endParaRPr>
                    </a:p>
                    <a:p>
                      <a:pPr algn="l"/>
                      <a:r>
                        <a:rPr lang="tr-TR" sz="1000" dirty="0">
                          <a:effectLst/>
                          <a:latin typeface="Arial" panose="020B0604020202020204" pitchFamily="34" charset="0"/>
                          <a:ea typeface="Times New Roman" panose="02020603050405020304" pitchFamily="18" charset="0"/>
                        </a:rPr>
                        <a:t>Bölgemizdeki 87 otel yöneticisinin katıldığı seminere ayrıca belediyemiz Çevre Koruma ve Kontrol Müdürlüğü personeli de katıldı.</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6497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Nesli Azalmakta Olan Kırlangıçlarımızı Koruma ve yaşatma Çalışmaları</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Geliş: Bahar Ayları</a:t>
                      </a:r>
                      <a:endParaRPr lang="tr-TR" sz="1200">
                        <a:effectLst/>
                        <a:latin typeface="Times New Roman" panose="02020603050405020304" pitchFamily="18" charset="0"/>
                        <a:ea typeface="Times New Roman" panose="02020603050405020304" pitchFamily="18" charset="0"/>
                      </a:endParaRPr>
                    </a:p>
                    <a:p>
                      <a:pPr algn="ctr"/>
                      <a:r>
                        <a:rPr lang="tr-TR" sz="850" b="1">
                          <a:effectLst/>
                          <a:latin typeface="Arial" panose="020B0604020202020204" pitchFamily="34" charset="0"/>
                          <a:ea typeface="Times New Roman" panose="02020603050405020304" pitchFamily="18" charset="0"/>
                        </a:rPr>
                        <a:t>Dönüş: Eylül sonu</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a:effectLst/>
                          <a:latin typeface="Arial" panose="020B0604020202020204" pitchFamily="34" charset="0"/>
                          <a:ea typeface="Times New Roman" panose="02020603050405020304" pitchFamily="18" charset="0"/>
                        </a:rPr>
                        <a:t>Nesli Azalmakta Olan ve Her Yıl Otelimizi ve Bölgemizi Üreme Amacıyla Ziyaret Etmekte Olan Kırlangıçlarımızı Korumak, Üreme ve Yaşamalarına Destek Vermek İçin Bir Proje Hazırladık. Bu Projemizi 2022 Yılında Hayata Geçirdik ve 2023 Yılında Da Misafirlerimiz ve Personelimizle Birlikte Sürdürmeye Devam Edeceğiz.</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1033722">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Caretta Caretta Koruma ve İzleme Çalışmaları ve Bilgilendirme Eğitimleri</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b="1">
                          <a:effectLst/>
                          <a:latin typeface="Arial" panose="020B0604020202020204" pitchFamily="34" charset="0"/>
                          <a:ea typeface="Times New Roman" panose="02020603050405020304" pitchFamily="18" charset="0"/>
                        </a:rPr>
                        <a:t>01.06.2023</a:t>
                      </a:r>
                      <a:endParaRPr lang="tr-TR" sz="1200">
                        <a:effectLst/>
                        <a:latin typeface="Times New Roman" panose="02020603050405020304" pitchFamily="18" charset="0"/>
                        <a:ea typeface="Times New Roman" panose="02020603050405020304" pitchFamily="18" charset="0"/>
                      </a:endParaRPr>
                    </a:p>
                    <a:p>
                      <a:pPr algn="ctr"/>
                      <a:r>
                        <a:rPr lang="tr-TR" sz="850" b="1">
                          <a:effectLst/>
                          <a:latin typeface="Arial" panose="020B0604020202020204" pitchFamily="34" charset="0"/>
                          <a:ea typeface="Times New Roman" panose="02020603050405020304" pitchFamily="18" charset="0"/>
                        </a:rPr>
                        <a:t>30.09.2023</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a:effectLst/>
                          <a:latin typeface="Arial" panose="020B0604020202020204" pitchFamily="34" charset="0"/>
                          <a:ea typeface="Times New Roman" panose="02020603050405020304" pitchFamily="18" charset="0"/>
                        </a:rPr>
                        <a:t>Sahilimize Yumurtlama Amacıyla Ziyaret Eden </a:t>
                      </a:r>
                      <a:r>
                        <a:rPr lang="tr-TR" sz="1000" dirty="0" err="1">
                          <a:effectLst/>
                          <a:latin typeface="Arial" panose="020B0604020202020204" pitchFamily="34" charset="0"/>
                          <a:ea typeface="Times New Roman" panose="02020603050405020304" pitchFamily="18" charset="0"/>
                        </a:rPr>
                        <a:t>Caretta</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Carettaların</a:t>
                      </a:r>
                      <a:r>
                        <a:rPr lang="tr-TR" sz="1000" dirty="0">
                          <a:effectLst/>
                          <a:latin typeface="Arial" panose="020B0604020202020204" pitchFamily="34" charset="0"/>
                          <a:ea typeface="Times New Roman" panose="02020603050405020304" pitchFamily="18" charset="0"/>
                        </a:rPr>
                        <a:t> ve Yuvadan Çıkan Yavruların Korunarak, Denize Güvenli Şekilde Ulaşması İçin Her Yıl Devam Eden Çalışmalarımızı Sürdürmeyi Hedeflenmektedir</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914400" y="304800"/>
            <a:ext cx="7234238" cy="830263"/>
          </a:xfrm>
          <a:prstGeom prst="rect">
            <a:avLst/>
          </a:prstGeom>
          <a:noFill/>
        </p:spPr>
        <p:txBody>
          <a:bodyPr wrap="none">
            <a:spAutoFit/>
          </a:bodyPr>
          <a:lstStyle/>
          <a:p>
            <a:pPr algn="ctr">
              <a:defRPr/>
            </a:pPr>
            <a:r>
              <a:rPr lang="tr-TR" sz="2400" b="1" dirty="0">
                <a:solidFill>
                  <a:srgbClr val="002060"/>
                </a:solidFill>
                <a:latin typeface="+mn-lt"/>
              </a:rPr>
              <a:t>ENVIRONMENTAL EDUCATION ACTIVITIES PERFORMED </a:t>
            </a:r>
          </a:p>
          <a:p>
            <a:pPr algn="ctr">
              <a:defRPr/>
            </a:pPr>
            <a:r>
              <a:rPr lang="tr-TR" sz="2400" b="1" dirty="0">
                <a:solidFill>
                  <a:srgbClr val="002060"/>
                </a:solidFill>
                <a:latin typeface="+mn-lt"/>
              </a:rPr>
              <a:t>IN THE YEAR 2023</a:t>
            </a:r>
            <a:endParaRPr lang="tr-TR" sz="2400" dirty="0">
              <a:solidFill>
                <a:srgbClr val="002060"/>
              </a:solidFill>
              <a:latin typeface="+mn-lt"/>
            </a:endParaRPr>
          </a:p>
        </p:txBody>
      </p:sp>
      <p:graphicFrame>
        <p:nvGraphicFramePr>
          <p:cNvPr id="6" name="Group 50"/>
          <p:cNvGraphicFramePr>
            <a:graphicFrameLocks noGrp="1"/>
          </p:cNvGraphicFramePr>
          <p:nvPr>
            <p:extLst>
              <p:ext uri="{D42A27DB-BD31-4B8C-83A1-F6EECF244321}">
                <p14:modId xmlns:p14="http://schemas.microsoft.com/office/powerpoint/2010/main" val="2295023338"/>
              </p:ext>
            </p:extLst>
          </p:nvPr>
        </p:nvGraphicFramePr>
        <p:xfrm>
          <a:off x="65088" y="1125959"/>
          <a:ext cx="9013824" cy="5640470"/>
        </p:xfrm>
        <a:graphic>
          <a:graphicData uri="http://schemas.openxmlformats.org/drawingml/2006/table">
            <a:tbl>
              <a:tblPr/>
              <a:tblGrid>
                <a:gridCol w="334395">
                  <a:extLst>
                    <a:ext uri="{9D8B030D-6E8A-4147-A177-3AD203B41FA5}">
                      <a16:colId xmlns:a16="http://schemas.microsoft.com/office/drawing/2014/main" val="20000"/>
                    </a:ext>
                  </a:extLst>
                </a:gridCol>
                <a:gridCol w="2050029">
                  <a:extLst>
                    <a:ext uri="{9D8B030D-6E8A-4147-A177-3AD203B41FA5}">
                      <a16:colId xmlns:a16="http://schemas.microsoft.com/office/drawing/2014/main" val="20001"/>
                    </a:ext>
                  </a:extLst>
                </a:gridCol>
                <a:gridCol w="1349376">
                  <a:extLst>
                    <a:ext uri="{9D8B030D-6E8A-4147-A177-3AD203B41FA5}">
                      <a16:colId xmlns:a16="http://schemas.microsoft.com/office/drawing/2014/main" val="20002"/>
                    </a:ext>
                  </a:extLst>
                </a:gridCol>
                <a:gridCol w="5280024">
                  <a:extLst>
                    <a:ext uri="{9D8B030D-6E8A-4147-A177-3AD203B41FA5}">
                      <a16:colId xmlns:a16="http://schemas.microsoft.com/office/drawing/2014/main" val="20003"/>
                    </a:ext>
                  </a:extLst>
                </a:gridCol>
              </a:tblGrid>
              <a:tr h="55951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3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a:t>Name of </a:t>
                      </a:r>
                      <a:r>
                        <a:rPr lang="tr-TR" sz="1400" b="1" dirty="0" err="1"/>
                        <a:t>the</a:t>
                      </a:r>
                      <a:r>
                        <a:rPr lang="tr-TR" sz="1400" b="1" dirty="0"/>
                        <a:t> </a:t>
                      </a:r>
                      <a:r>
                        <a:rPr lang="tr-TR" sz="1400" b="1" dirty="0" err="1"/>
                        <a:t>activity</a:t>
                      </a:r>
                      <a:endParaRPr lang="tr-TR" sz="14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err="1"/>
                        <a:t>Date</a:t>
                      </a:r>
                      <a:endParaRPr lang="tr-TR" sz="14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err="1">
                          <a:latin typeface="+mn-lt"/>
                          <a:ea typeface="Times New Roman"/>
                        </a:rPr>
                        <a:t>Short</a:t>
                      </a:r>
                      <a:r>
                        <a:rPr lang="tr-TR" sz="1400" b="1" dirty="0">
                          <a:latin typeface="+mn-lt"/>
                          <a:ea typeface="Times New Roman"/>
                        </a:rPr>
                        <a:t> </a:t>
                      </a:r>
                      <a:r>
                        <a:rPr lang="tr-TR" sz="1400" b="1" dirty="0" err="1">
                          <a:latin typeface="+mn-lt"/>
                          <a:ea typeface="Times New Roman"/>
                        </a:rPr>
                        <a:t>Assesment</a:t>
                      </a:r>
                      <a:r>
                        <a:rPr lang="tr-TR" sz="1400" b="1" dirty="0">
                          <a:latin typeface="+mn-lt"/>
                          <a:ea typeface="Times New Roman"/>
                        </a:rPr>
                        <a:t> of </a:t>
                      </a:r>
                      <a:r>
                        <a:rPr lang="tr-TR" sz="1400" b="1" dirty="0" err="1">
                          <a:latin typeface="+mn-lt"/>
                          <a:ea typeface="Times New Roman"/>
                        </a:rPr>
                        <a:t>the</a:t>
                      </a:r>
                      <a:r>
                        <a:rPr lang="tr-TR" sz="1400" b="1" dirty="0">
                          <a:latin typeface="+mn-lt"/>
                          <a:ea typeface="Times New Roman"/>
                        </a:rPr>
                        <a:t> </a:t>
                      </a:r>
                      <a:r>
                        <a:rPr lang="tr-TR" sz="1400" b="1" dirty="0" err="1">
                          <a:latin typeface="+mn-lt"/>
                          <a:ea typeface="Times New Roman"/>
                        </a:rPr>
                        <a:t>activity</a:t>
                      </a:r>
                      <a:r>
                        <a:rPr lang="tr-TR" sz="1400" dirty="0">
                          <a:latin typeface="+mn-lt"/>
                          <a:ea typeface="Times New Roman"/>
                        </a:rPr>
                        <a:t> (</a:t>
                      </a:r>
                      <a:r>
                        <a:rPr lang="tr-TR" sz="1400" dirty="0" err="1">
                          <a:latin typeface="+mn-lt"/>
                          <a:ea typeface="Times New Roman"/>
                        </a:rPr>
                        <a:t>did</a:t>
                      </a:r>
                      <a:r>
                        <a:rPr lang="tr-TR" sz="1400" dirty="0">
                          <a:latin typeface="+mn-lt"/>
                          <a:ea typeface="Times New Roman"/>
                        </a:rPr>
                        <a:t> </a:t>
                      </a:r>
                      <a:r>
                        <a:rPr lang="tr-TR" sz="1400" dirty="0" err="1">
                          <a:latin typeface="+mn-lt"/>
                          <a:ea typeface="Times New Roman"/>
                        </a:rPr>
                        <a:t>many</a:t>
                      </a:r>
                      <a:r>
                        <a:rPr lang="tr-TR" sz="1400" dirty="0">
                          <a:latin typeface="+mn-lt"/>
                          <a:ea typeface="Times New Roman"/>
                        </a:rPr>
                        <a:t> </a:t>
                      </a:r>
                      <a:r>
                        <a:rPr lang="tr-TR" sz="1400" dirty="0" err="1">
                          <a:latin typeface="+mn-lt"/>
                          <a:ea typeface="Times New Roman"/>
                        </a:rPr>
                        <a:t>people</a:t>
                      </a:r>
                      <a:r>
                        <a:rPr lang="tr-TR" sz="1400" dirty="0">
                          <a:latin typeface="+mn-lt"/>
                          <a:ea typeface="Times New Roman"/>
                        </a:rPr>
                        <a:t> </a:t>
                      </a:r>
                      <a:r>
                        <a:rPr lang="tr-TR" sz="1400" dirty="0" err="1">
                          <a:latin typeface="+mn-lt"/>
                          <a:ea typeface="Times New Roman"/>
                        </a:rPr>
                        <a:t>participate</a:t>
                      </a:r>
                      <a:r>
                        <a:rPr lang="tr-TR" sz="1400" dirty="0">
                          <a:latin typeface="+mn-lt"/>
                          <a:ea typeface="Times New Roman"/>
                        </a:rPr>
                        <a:t>,</a:t>
                      </a:r>
                    </a:p>
                    <a:p>
                      <a:pPr algn="ctr">
                        <a:spcAft>
                          <a:spcPts val="0"/>
                        </a:spcAft>
                      </a:pPr>
                      <a:r>
                        <a:rPr lang="tr-TR" sz="1400" dirty="0" err="1">
                          <a:latin typeface="+mn-lt"/>
                          <a:ea typeface="Times New Roman"/>
                        </a:rPr>
                        <a:t>what</a:t>
                      </a:r>
                      <a:r>
                        <a:rPr lang="tr-TR" sz="1400" dirty="0">
                          <a:latin typeface="+mn-lt"/>
                          <a:ea typeface="Times New Roman"/>
                        </a:rPr>
                        <a:t> </a:t>
                      </a:r>
                      <a:r>
                        <a:rPr lang="tr-TR" sz="1400" dirty="0" err="1">
                          <a:latin typeface="+mn-lt"/>
                          <a:ea typeface="Times New Roman"/>
                        </a:rPr>
                        <a:t>was</a:t>
                      </a:r>
                      <a:r>
                        <a:rPr lang="tr-TR" sz="1400" dirty="0">
                          <a:latin typeface="+mn-lt"/>
                          <a:ea typeface="Times New Roman"/>
                        </a:rPr>
                        <a:t> </a:t>
                      </a:r>
                      <a:r>
                        <a:rPr lang="tr-TR" sz="1400" dirty="0" err="1">
                          <a:latin typeface="+mn-lt"/>
                          <a:ea typeface="Times New Roman"/>
                        </a:rPr>
                        <a:t>the</a:t>
                      </a:r>
                      <a:r>
                        <a:rPr lang="tr-TR" sz="1400" dirty="0">
                          <a:latin typeface="+mn-lt"/>
                          <a:ea typeface="Times New Roman"/>
                        </a:rPr>
                        <a:t> </a:t>
                      </a:r>
                      <a:r>
                        <a:rPr lang="tr-TR" sz="1400" dirty="0" err="1">
                          <a:latin typeface="+mn-lt"/>
                          <a:ea typeface="Times New Roman"/>
                        </a:rPr>
                        <a:t>outcome</a:t>
                      </a:r>
                      <a:r>
                        <a:rPr lang="tr-TR" sz="1400" dirty="0">
                          <a:latin typeface="+mn-lt"/>
                          <a:ea typeface="Times New Roman"/>
                        </a:rPr>
                        <a:t>, </a:t>
                      </a:r>
                      <a:r>
                        <a:rPr lang="tr-TR" sz="1400" dirty="0" err="1">
                          <a:latin typeface="+mn-lt"/>
                          <a:ea typeface="Times New Roman"/>
                        </a:rPr>
                        <a:t>etc</a:t>
                      </a:r>
                      <a:r>
                        <a:rPr lang="tr-TR" sz="1400" dirty="0">
                          <a:latin typeface="+mn-lt"/>
                          <a:ea typeface="Times New Roman"/>
                        </a:rPr>
                        <a:t>).</a:t>
                      </a:r>
                    </a:p>
                  </a:txBody>
                  <a:tcPr marL="89535" marR="8953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70332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a:effectLst/>
                          <a:latin typeface="Arial" panose="020B0604020202020204" pitchFamily="34" charset="0"/>
                          <a:ea typeface="Times New Roman" panose="02020603050405020304" pitchFamily="18" charset="0"/>
                        </a:rPr>
                        <a:t>Bottom Dredging Activity</a:t>
                      </a:r>
                      <a:endParaRPr lang="tr-T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dirty="0">
                          <a:effectLst/>
                          <a:latin typeface="Arial" panose="020B0604020202020204" pitchFamily="34" charset="0"/>
                          <a:ea typeface="Times New Roman" panose="02020603050405020304" pitchFamily="18" charset="0"/>
                        </a:rPr>
                        <a:t>26.08.2023</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tr-TR" sz="1000" dirty="0" err="1">
                          <a:effectLst/>
                          <a:latin typeface="Arial" panose="020B0604020202020204" pitchFamily="34" charset="0"/>
                          <a:ea typeface="Times New Roman" panose="02020603050405020304" pitchFamily="18" charset="0"/>
                        </a:rPr>
                        <a:t>In</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order</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to</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ensure</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that</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our</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seas</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remain</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clean</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and</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to</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raise</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environmental</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awareness</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and</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with</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the</a:t>
                      </a:r>
                      <a:r>
                        <a:rPr lang="tr-TR" sz="1000" dirty="0">
                          <a:effectLst/>
                          <a:latin typeface="Arial" panose="020B0604020202020204" pitchFamily="34" charset="0"/>
                          <a:ea typeface="Times New Roman" panose="02020603050405020304" pitchFamily="18" charset="0"/>
                        </a:rPr>
                        <a:t> motto "A </a:t>
                      </a:r>
                      <a:r>
                        <a:rPr lang="tr-TR" sz="1000" dirty="0" err="1">
                          <a:effectLst/>
                          <a:latin typeface="Arial" panose="020B0604020202020204" pitchFamily="34" charset="0"/>
                          <a:ea typeface="Times New Roman" panose="02020603050405020304" pitchFamily="18" charset="0"/>
                        </a:rPr>
                        <a:t>Cleaner</a:t>
                      </a:r>
                      <a:r>
                        <a:rPr lang="tr-TR" sz="1000" dirty="0">
                          <a:effectLst/>
                          <a:latin typeface="Arial" panose="020B0604020202020204" pitchFamily="34" charset="0"/>
                          <a:ea typeface="Times New Roman" panose="02020603050405020304" pitchFamily="18" charset="0"/>
                        </a:rPr>
                        <a:t> Samsun, </a:t>
                      </a:r>
                      <a:r>
                        <a:rPr lang="tr-TR" sz="1000" dirty="0" err="1">
                          <a:effectLst/>
                          <a:latin typeface="Arial" panose="020B0604020202020204" pitchFamily="34" charset="0"/>
                          <a:ea typeface="Times New Roman" panose="02020603050405020304" pitchFamily="18" charset="0"/>
                        </a:rPr>
                        <a:t>More</a:t>
                      </a:r>
                      <a:r>
                        <a:rPr lang="tr-TR" sz="1000" dirty="0">
                          <a:effectLst/>
                          <a:latin typeface="Arial" panose="020B0604020202020204" pitchFamily="34" charset="0"/>
                          <a:ea typeface="Times New Roman" panose="02020603050405020304" pitchFamily="18" charset="0"/>
                        </a:rPr>
                        <a:t> Blue Flag </a:t>
                      </a:r>
                      <a:r>
                        <a:rPr lang="tr-TR" sz="1000" dirty="0" err="1">
                          <a:effectLst/>
                          <a:latin typeface="Arial" panose="020B0604020202020204" pitchFamily="34" charset="0"/>
                          <a:ea typeface="Times New Roman" panose="02020603050405020304" pitchFamily="18" charset="0"/>
                        </a:rPr>
                        <a:t>Beaches</a:t>
                      </a:r>
                      <a:r>
                        <a:rPr lang="tr-TR" sz="1000" dirty="0">
                          <a:effectLst/>
                          <a:latin typeface="Arial" panose="020B0604020202020204" pitchFamily="34" charset="0"/>
                          <a:ea typeface="Times New Roman" panose="02020603050405020304" pitchFamily="18" charset="0"/>
                        </a:rPr>
                        <a:t>", a </a:t>
                      </a:r>
                      <a:r>
                        <a:rPr lang="tr-TR" sz="1000" dirty="0" err="1">
                          <a:effectLst/>
                          <a:latin typeface="Arial" panose="020B0604020202020204" pitchFamily="34" charset="0"/>
                          <a:ea typeface="Times New Roman" panose="02020603050405020304" pitchFamily="18" charset="0"/>
                        </a:rPr>
                        <a:t>dredging</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activity</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was</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carried</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out</a:t>
                      </a:r>
                      <a:r>
                        <a:rPr lang="tr-TR" sz="1000" dirty="0">
                          <a:effectLst/>
                          <a:latin typeface="Arial" panose="020B0604020202020204" pitchFamily="34" charset="0"/>
                          <a:ea typeface="Times New Roman" panose="02020603050405020304" pitchFamily="18" charset="0"/>
                        </a:rPr>
                        <a:t> at Çobanlı </a:t>
                      </a:r>
                      <a:r>
                        <a:rPr lang="tr-TR" sz="1000" dirty="0" err="1">
                          <a:effectLst/>
                          <a:latin typeface="Arial" panose="020B0604020202020204" pitchFamily="34" charset="0"/>
                          <a:ea typeface="Times New Roman" panose="02020603050405020304" pitchFamily="18" charset="0"/>
                        </a:rPr>
                        <a:t>Pier</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by</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the</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Environmental</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Protection</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and</a:t>
                      </a:r>
                      <a:r>
                        <a:rPr lang="tr-TR" sz="1000" dirty="0">
                          <a:effectLst/>
                          <a:latin typeface="Arial" panose="020B0604020202020204" pitchFamily="34" charset="0"/>
                          <a:ea typeface="Times New Roman" panose="02020603050405020304" pitchFamily="18" charset="0"/>
                        </a:rPr>
                        <a:t> Control </a:t>
                      </a:r>
                      <a:r>
                        <a:rPr lang="tr-TR" sz="1000" dirty="0" err="1">
                          <a:effectLst/>
                          <a:latin typeface="Arial" panose="020B0604020202020204" pitchFamily="34" charset="0"/>
                          <a:ea typeface="Times New Roman" panose="02020603050405020304" pitchFamily="18" charset="0"/>
                        </a:rPr>
                        <a:t>Department</a:t>
                      </a:r>
                      <a:r>
                        <a:rPr lang="tr-TR" sz="1000" dirty="0">
                          <a:effectLst/>
                          <a:latin typeface="Arial" panose="020B0604020202020204" pitchFamily="34" charset="0"/>
                          <a:ea typeface="Times New Roman" panose="02020603050405020304" pitchFamily="18" charset="0"/>
                        </a:rPr>
                        <a:t>, Fire </a:t>
                      </a:r>
                      <a:r>
                        <a:rPr lang="tr-TR" sz="1000" dirty="0" err="1">
                          <a:effectLst/>
                          <a:latin typeface="Arial" panose="020B0604020202020204" pitchFamily="34" charset="0"/>
                          <a:ea typeface="Times New Roman" panose="02020603050405020304" pitchFamily="18" charset="0"/>
                        </a:rPr>
                        <a:t>Department</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Department</a:t>
                      </a:r>
                      <a:r>
                        <a:rPr lang="tr-TR" sz="1000" dirty="0">
                          <a:effectLst/>
                          <a:latin typeface="Arial" panose="020B0604020202020204" pitchFamily="34" charset="0"/>
                          <a:ea typeface="Times New Roman" panose="02020603050405020304" pitchFamily="18" charset="0"/>
                        </a:rPr>
                        <a:t> </a:t>
                      </a:r>
                      <a:r>
                        <a:rPr lang="tr-TR" sz="1000" dirty="0" err="1">
                          <a:effectLst/>
                          <a:latin typeface="Arial" panose="020B0604020202020204" pitchFamily="34" charset="0"/>
                          <a:ea typeface="Times New Roman" panose="02020603050405020304" pitchFamily="18" charset="0"/>
                        </a:rPr>
                        <a:t>and</a:t>
                      </a:r>
                      <a:r>
                        <a:rPr lang="tr-TR" sz="1000" dirty="0">
                          <a:effectLst/>
                          <a:latin typeface="Arial" panose="020B0604020202020204" pitchFamily="34" charset="0"/>
                          <a:ea typeface="Times New Roman" panose="02020603050405020304" pitchFamily="18" charset="0"/>
                        </a:rPr>
                        <a:t> Samsun </a:t>
                      </a:r>
                      <a:r>
                        <a:rPr lang="tr-TR" sz="1000" dirty="0" err="1">
                          <a:effectLst/>
                          <a:latin typeface="Arial" panose="020B0604020202020204" pitchFamily="34" charset="0"/>
                          <a:ea typeface="Times New Roman" panose="02020603050405020304" pitchFamily="18" charset="0"/>
                        </a:rPr>
                        <a:t>Rotary</a:t>
                      </a:r>
                      <a:r>
                        <a:rPr lang="tr-TR" sz="1000" dirty="0">
                          <a:effectLst/>
                          <a:latin typeface="Arial" panose="020B0604020202020204" pitchFamily="34" charset="0"/>
                          <a:ea typeface="Times New Roman" panose="02020603050405020304" pitchFamily="18" charset="0"/>
                        </a:rPr>
                        <a:t> Club.</a:t>
                      </a:r>
                      <a:endParaRPr lang="tr-TR"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746656">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Conservation and Survival of Sand Lilies</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err="1">
                          <a:effectLst/>
                          <a:latin typeface="Arial" panose="020B0604020202020204" pitchFamily="34" charset="0"/>
                          <a:ea typeface="Times New Roman" panose="02020603050405020304" pitchFamily="18" charset="0"/>
                        </a:rPr>
                        <a:t>All</a:t>
                      </a:r>
                      <a:r>
                        <a:rPr lang="tr-TR" sz="850" dirty="0">
                          <a:effectLst/>
                          <a:latin typeface="Arial" panose="020B0604020202020204" pitchFamily="34" charset="0"/>
                          <a:ea typeface="Times New Roman" panose="02020603050405020304" pitchFamily="18" charset="0"/>
                        </a:rPr>
                        <a:t> </a:t>
                      </a:r>
                      <a:r>
                        <a:rPr lang="tr-TR" sz="850" dirty="0" err="1">
                          <a:effectLst/>
                          <a:latin typeface="Arial" panose="020B0604020202020204" pitchFamily="34" charset="0"/>
                          <a:ea typeface="Times New Roman" panose="02020603050405020304" pitchFamily="18" charset="0"/>
                        </a:rPr>
                        <a:t>Season</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en-GB" sz="1000" dirty="0">
                          <a:effectLst/>
                          <a:latin typeface="Arial" panose="020B0604020202020204" pitchFamily="34" charset="0"/>
                          <a:ea typeface="Times New Roman" panose="02020603050405020304" pitchFamily="18" charset="0"/>
                        </a:rPr>
                        <a:t>We are successfully continuing to work on the protection and reproduction of sand lilies that grow naturally in our hotel and we will continue our activities to protect and preserve the biodiversity of our pine forest in which our hotel is located. We will carry out trainings and awareness raising activities with our sister school</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1452208">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Continuation of the Works carried out in our Hotel for Climate Crisis and Climate Adaptation in 2023</a:t>
                      </a:r>
                      <a:endParaRPr lang="tr-T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April 2023</a:t>
                      </a:r>
                      <a:endParaRPr lang="tr-TR" sz="1200" dirty="0">
                        <a:effectLst/>
                        <a:latin typeface="Times New Roman" panose="02020603050405020304" pitchFamily="18" charset="0"/>
                        <a:ea typeface="Times New Roman" panose="02020603050405020304" pitchFamily="18" charset="0"/>
                      </a:endParaRPr>
                    </a:p>
                    <a:p>
                      <a:pPr algn="ctr"/>
                      <a:r>
                        <a:rPr lang="tr-TR" sz="850" dirty="0" err="1">
                          <a:effectLst/>
                          <a:latin typeface="Arial" panose="020B0604020202020204" pitchFamily="34" charset="0"/>
                          <a:ea typeface="Times New Roman" panose="02020603050405020304" pitchFamily="18" charset="0"/>
                        </a:rPr>
                        <a:t>October</a:t>
                      </a:r>
                      <a:r>
                        <a:rPr lang="tr-TR" sz="850" dirty="0">
                          <a:effectLst/>
                          <a:latin typeface="Arial" panose="020B0604020202020204" pitchFamily="34" charset="0"/>
                          <a:ea typeface="Times New Roman" panose="02020603050405020304" pitchFamily="18" charset="0"/>
                        </a:rPr>
                        <a:t> 2023</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en-GB" sz="1000" dirty="0">
                          <a:effectLst/>
                          <a:latin typeface="Arial" panose="020B0604020202020204" pitchFamily="34" charset="0"/>
                          <a:ea typeface="Times New Roman" panose="02020603050405020304" pitchFamily="18" charset="0"/>
                        </a:rPr>
                        <a:t>In 2023, we want to continue the series of studies we are carrying out in our hotel for the Climate Crisis and Climate Adaptation. Especially Energy Management, Zero Waste Project, Carbon Footprint Reduction We will include more comprehensive studies in order to continue our work.            Among these studies: Within the scope of the European Union Climate Adaptation Grant Program, we will ensure that the Antalya Tourism Adaptation to Climate Change Project is implemented in our hotel selected as a pilot together with Türçev. These studies will continue until 2024, starting from April 2023 and spread over 18 months. In the project, TÜRÇEV, Ministries, Teachers and Students to be selected from the surrounding schools, Officers to be selected from the surrounding Women's Cooperatives, and Hotel Staff to be selected will take part. Various Meetings, Trainings, Compost Production, Climate Adaptation and Energy-Water Saving Measures, Organic Waste Management, etc. will be provided during the 18 months of the project. </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7132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en-GB" sz="850">
                          <a:effectLst/>
                          <a:latin typeface="Arial" panose="020B0604020202020204" pitchFamily="34" charset="0"/>
                          <a:ea typeface="Times New Roman" panose="02020603050405020304" pitchFamily="18" charset="0"/>
                        </a:rPr>
                        <a:t>Efforts to Conservation and Survival of Our Swallows, Whose Endangered Extinction</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en-GB"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en-GB"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en-GB"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en-GB" sz="850" dirty="0">
                          <a:effectLst/>
                          <a:latin typeface="Arial" panose="020B0604020202020204" pitchFamily="34" charset="0"/>
                          <a:ea typeface="Times New Roman" panose="02020603050405020304" pitchFamily="18" charset="0"/>
                        </a:rPr>
                        <a:t>Arrival: Spring Months</a:t>
                      </a:r>
                      <a:endParaRPr lang="tr-TR" sz="1200" dirty="0">
                        <a:effectLst/>
                        <a:latin typeface="Times New Roman" panose="02020603050405020304" pitchFamily="18" charset="0"/>
                        <a:ea typeface="Times New Roman" panose="02020603050405020304" pitchFamily="18" charset="0"/>
                      </a:endParaRPr>
                    </a:p>
                    <a:p>
                      <a:pPr algn="ctr"/>
                      <a:r>
                        <a:rPr lang="en-GB" sz="850" dirty="0">
                          <a:effectLst/>
                          <a:latin typeface="Arial" panose="020B0604020202020204" pitchFamily="34" charset="0"/>
                          <a:ea typeface="Times New Roman" panose="02020603050405020304" pitchFamily="18" charset="0"/>
                        </a:rPr>
                        <a:t>Return: End of September</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en-GB" sz="1000" dirty="0">
                          <a:effectLst/>
                          <a:latin typeface="Arial" panose="020B0604020202020204" pitchFamily="34" charset="0"/>
                          <a:ea typeface="Times New Roman" panose="02020603050405020304" pitchFamily="18" charset="0"/>
                        </a:rPr>
                        <a:t>We Have Prepared A Project to Protect Our Swallows, Whose Generation Is Decreasing and Who Visit Our Hotel and Our Region Every Year Breeding Purposes, And to Support Their Breeding and Survival. We Implemented This Project in 2022 And Successfully Continued It with Our Guests and Staff.</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930858">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Caretta Caretta Conservation And Monitoring Studies and Information Trainings</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p>
                      <a:pPr algn="ctr"/>
                      <a:r>
                        <a:rPr lang="tr-TR" sz="850">
                          <a:effectLst/>
                          <a:latin typeface="Arial" panose="020B0604020202020204" pitchFamily="34" charset="0"/>
                          <a:ea typeface="Times New Roman" panose="02020603050405020304" pitchFamily="18" charset="0"/>
                        </a:rPr>
                        <a:t> </a:t>
                      </a:r>
                      <a:endParaRPr lang="tr-TR"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01.06.2023</a:t>
                      </a:r>
                      <a:endParaRPr lang="tr-TR" sz="1200" dirty="0">
                        <a:effectLst/>
                        <a:latin typeface="Times New Roman" panose="02020603050405020304" pitchFamily="18" charset="0"/>
                        <a:ea typeface="Times New Roman" panose="02020603050405020304" pitchFamily="18" charset="0"/>
                      </a:endParaRPr>
                    </a:p>
                    <a:p>
                      <a:pPr algn="ctr"/>
                      <a:r>
                        <a:rPr lang="tr-TR" sz="850" dirty="0">
                          <a:effectLst/>
                          <a:latin typeface="Arial" panose="020B0604020202020204" pitchFamily="34" charset="0"/>
                          <a:ea typeface="Times New Roman" panose="02020603050405020304" pitchFamily="18" charset="0"/>
                        </a:rPr>
                        <a:t>30.09.2023</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l"/>
                      <a:r>
                        <a:rPr lang="en-GB" sz="1000" dirty="0">
                          <a:effectLst/>
                          <a:latin typeface="Arial" panose="020B0604020202020204" pitchFamily="34" charset="0"/>
                          <a:ea typeface="Times New Roman" panose="02020603050405020304" pitchFamily="18" charset="0"/>
                        </a:rPr>
                        <a:t>It is aimed to continue our ongoing work every year in order to protect the Caretta </a:t>
                      </a:r>
                      <a:r>
                        <a:rPr lang="en-GB" sz="1000" dirty="0" err="1">
                          <a:effectLst/>
                          <a:latin typeface="Arial" panose="020B0604020202020204" pitchFamily="34" charset="0"/>
                          <a:ea typeface="Times New Roman" panose="02020603050405020304" pitchFamily="18" charset="0"/>
                        </a:rPr>
                        <a:t>Carettas</a:t>
                      </a:r>
                      <a:r>
                        <a:rPr lang="en-GB" sz="1000" dirty="0">
                          <a:effectLst/>
                          <a:latin typeface="Arial" panose="020B0604020202020204" pitchFamily="34" charset="0"/>
                          <a:ea typeface="Times New Roman" panose="02020603050405020304" pitchFamily="18" charset="0"/>
                        </a:rPr>
                        <a:t> that visit our coast for spawning and the hatchlings that come out of the nest and to reach the sea in a safe way.</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1981200"/>
            <a:ext cx="8229600" cy="2862263"/>
          </a:xfrm>
          <a:prstGeom prst="rect">
            <a:avLst/>
          </a:prstGeom>
        </p:spPr>
        <p:txBody>
          <a:bodyPr>
            <a:spAutoFit/>
          </a:bodyPr>
          <a:lstStyle/>
          <a:p>
            <a:pPr algn="ctr">
              <a:defRPr/>
            </a:pPr>
            <a:r>
              <a:rPr lang="tr-TR" sz="3600" b="1" dirty="0">
                <a:solidFill>
                  <a:srgbClr val="FF0000"/>
                </a:solidFill>
                <a:effectLst>
                  <a:outerShdw blurRad="38100" dist="38100" dir="2700000" algn="tl">
                    <a:srgbClr val="000000">
                      <a:alpha val="43137"/>
                    </a:srgbClr>
                  </a:outerShdw>
                </a:effectLst>
                <a:latin typeface="+mn-lt"/>
              </a:rPr>
              <a:t>2023 YILI</a:t>
            </a:r>
            <a:br>
              <a:rPr lang="tr-TR" sz="3600" b="1" dirty="0">
                <a:latin typeface="+mn-lt"/>
              </a:rPr>
            </a:br>
            <a:r>
              <a:rPr lang="tr-TR" sz="3600" b="1" dirty="0">
                <a:latin typeface="+mn-lt"/>
              </a:rPr>
              <a:t> </a:t>
            </a:r>
            <a:r>
              <a:rPr lang="tr-TR" sz="3600" b="1" dirty="0">
                <a:solidFill>
                  <a:srgbClr val="002060"/>
                </a:solidFill>
                <a:latin typeface="+mn-lt"/>
              </a:rPr>
              <a:t>MAVİ BAYRAK</a:t>
            </a:r>
            <a:br>
              <a:rPr lang="tr-TR" sz="3600" b="1" dirty="0">
                <a:solidFill>
                  <a:srgbClr val="002060"/>
                </a:solidFill>
                <a:latin typeface="+mn-lt"/>
              </a:rPr>
            </a:br>
            <a:r>
              <a:rPr lang="tr-TR" sz="3600" b="1" dirty="0">
                <a:solidFill>
                  <a:srgbClr val="002060"/>
                </a:solidFill>
                <a:latin typeface="+mn-lt"/>
              </a:rPr>
              <a:t>ÇEVRE EĞİTİM ve BİLİNÇLENDİRME</a:t>
            </a:r>
            <a:br>
              <a:rPr lang="tr-TR" sz="3600" b="1" dirty="0">
                <a:solidFill>
                  <a:srgbClr val="002060"/>
                </a:solidFill>
                <a:latin typeface="+mn-lt"/>
              </a:rPr>
            </a:br>
            <a:r>
              <a:rPr lang="tr-TR" sz="3600" b="1" dirty="0">
                <a:solidFill>
                  <a:srgbClr val="002060"/>
                </a:solidFill>
                <a:latin typeface="+mn-lt"/>
              </a:rPr>
              <a:t>ETKİNLİKLERİNİN AÇIKLAMASI VE</a:t>
            </a:r>
          </a:p>
          <a:p>
            <a:pPr algn="ctr">
              <a:defRPr/>
            </a:pPr>
            <a:r>
              <a:rPr lang="tr-TR" sz="3600" b="1" dirty="0">
                <a:solidFill>
                  <a:srgbClr val="FF0000"/>
                </a:solidFill>
                <a:effectLst>
                  <a:outerShdw blurRad="38100" dist="38100" dir="2700000" algn="tl">
                    <a:srgbClr val="000000">
                      <a:alpha val="43137"/>
                    </a:srgbClr>
                  </a:outerShdw>
                </a:effectLst>
                <a:latin typeface="+mn-lt"/>
              </a:rPr>
              <a:t>-BELGELER-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Alt Başlık"/>
          <p:cNvSpPr>
            <a:spLocks noGrp="1"/>
          </p:cNvSpPr>
          <p:nvPr>
            <p:ph type="subTitle" idx="4294967295"/>
          </p:nvPr>
        </p:nvSpPr>
        <p:spPr>
          <a:xfrm>
            <a:off x="457200" y="838200"/>
            <a:ext cx="8229600" cy="2971800"/>
          </a:xfrm>
        </p:spPr>
        <p:txBody>
          <a:bodyPr/>
          <a:lstStyle/>
          <a:p>
            <a:pPr marL="342900" indent="-342900">
              <a:buSzPct val="65000"/>
              <a:buFont typeface="Wingdings 3" pitchFamily="18" charset="2"/>
              <a:buNone/>
            </a:pPr>
            <a:r>
              <a:rPr lang="tr-TR" sz="2400" b="1" u="sng" dirty="0">
                <a:cs typeface="Arial" charset="0"/>
              </a:rPr>
              <a:t>ETKİNLİK 1</a:t>
            </a:r>
          </a:p>
          <a:p>
            <a:pPr marL="342900" indent="-342900">
              <a:buSzPct val="65000"/>
              <a:buFont typeface="Wingdings 3" pitchFamily="18" charset="2"/>
              <a:buNone/>
            </a:pPr>
            <a:r>
              <a:rPr lang="tr-TR" sz="2400" dirty="0">
                <a:latin typeface="Times New Roman" panose="02020603050405020304" pitchFamily="18" charset="0"/>
                <a:ea typeface="Times New Roman" panose="02020603050405020304" pitchFamily="18" charset="0"/>
                <a:cs typeface="Arial" charset="0"/>
              </a:rPr>
              <a:t>-</a:t>
            </a:r>
            <a:r>
              <a:rPr lang="tr-TR" sz="1800" dirty="0">
                <a:effectLst/>
                <a:latin typeface="Times New Roman" panose="02020603050405020304" pitchFamily="18" charset="0"/>
                <a:ea typeface="Times New Roman" panose="02020603050405020304" pitchFamily="18" charset="0"/>
              </a:rPr>
              <a:t>Deniz Dibi Temizliği </a:t>
            </a:r>
          </a:p>
          <a:p>
            <a:pPr marL="109537" indent="0">
              <a:buNone/>
            </a:pPr>
            <a:endParaRPr lang="tr-TR" sz="1800" dirty="0">
              <a:effectLst/>
              <a:latin typeface="Times New Roman" panose="02020603050405020304" pitchFamily="18" charset="0"/>
              <a:ea typeface="Times New Roman" panose="02020603050405020304" pitchFamily="18" charset="0"/>
            </a:endParaRPr>
          </a:p>
          <a:p>
            <a:pPr marL="342900" indent="-342900">
              <a:buClr>
                <a:schemeClr val="tx1"/>
              </a:buClr>
              <a:buSzPct val="65000"/>
              <a:buFont typeface="Wingdings 3" pitchFamily="18" charset="2"/>
              <a:buNone/>
            </a:pPr>
            <a:r>
              <a:rPr lang="tr-TR" sz="2400" b="1" u="sng" dirty="0">
                <a:cs typeface="Arial" charset="0"/>
              </a:rPr>
              <a:t>ETKİNLİK TARİHİ</a:t>
            </a:r>
          </a:p>
          <a:p>
            <a:pPr marL="0" indent="0">
              <a:buClr>
                <a:schemeClr val="tx1"/>
              </a:buClr>
              <a:buSzPct val="65000"/>
              <a:buNone/>
            </a:pPr>
            <a:r>
              <a:rPr lang="tr-TR" sz="1800" dirty="0">
                <a:latin typeface="Times New Roman" panose="02020603050405020304" pitchFamily="18" charset="0"/>
                <a:ea typeface="Times New Roman" panose="02020603050405020304" pitchFamily="18" charset="0"/>
              </a:rPr>
              <a:t>-</a:t>
            </a:r>
            <a:r>
              <a:rPr lang="tr-TR" sz="1800" dirty="0">
                <a:effectLst/>
                <a:latin typeface="Times New Roman" panose="02020603050405020304" pitchFamily="18" charset="0"/>
                <a:ea typeface="Times New Roman" panose="02020603050405020304" pitchFamily="18" charset="0"/>
              </a:rPr>
              <a:t>26.08.2023</a:t>
            </a:r>
          </a:p>
          <a:p>
            <a:pPr marL="342900" indent="-342900">
              <a:buClr>
                <a:schemeClr val="tx1"/>
              </a:buClr>
              <a:buSzPct val="65000"/>
              <a:buFont typeface="Wingdings 3" pitchFamily="18" charset="2"/>
              <a:buNone/>
            </a:pPr>
            <a:endParaRPr lang="tr-TR" sz="2000" dirty="0">
              <a:cs typeface="Arial" charset="0"/>
            </a:endParaRPr>
          </a:p>
          <a:p>
            <a:pPr marL="342900" indent="-342900">
              <a:buSzPct val="65000"/>
              <a:buFont typeface="Wingdings 3" pitchFamily="18" charset="2"/>
              <a:buNone/>
            </a:pPr>
            <a:r>
              <a:rPr lang="tr-TR" sz="2400" b="1" u="sng" dirty="0">
                <a:solidFill>
                  <a:srgbClr val="000000"/>
                </a:solidFill>
                <a:ea typeface="Calibri" pitchFamily="34" charset="0"/>
                <a:cs typeface="Calibri" pitchFamily="34" charset="0"/>
              </a:rPr>
              <a:t>ETKİNLİĞE AKTİF OLARAK KATILANLAR</a:t>
            </a:r>
          </a:p>
          <a:p>
            <a:pPr marL="109537" indent="0">
              <a:buNone/>
            </a:pPr>
            <a:r>
              <a:rPr lang="tr-TR" sz="1800" dirty="0">
                <a:effectLst/>
                <a:latin typeface="Times New Roman" panose="02020603050405020304" pitchFamily="18" charset="0"/>
                <a:ea typeface="Times New Roman" panose="02020603050405020304" pitchFamily="18" charset="0"/>
              </a:rPr>
              <a:t>-Samsun Büyükşehir Belediyesi Çevre Koruma ve Kontrol Dairesi Başkanlığı, İtfaiye Dairesi Başkanlığı, Samsun 19 Mayıs </a:t>
            </a:r>
            <a:r>
              <a:rPr lang="tr-TR" sz="1800" dirty="0" err="1">
                <a:effectLst/>
                <a:latin typeface="Times New Roman" panose="02020603050405020304" pitchFamily="18" charset="0"/>
                <a:ea typeface="Times New Roman" panose="02020603050405020304" pitchFamily="18" charset="0"/>
              </a:rPr>
              <a:t>Rotary</a:t>
            </a:r>
            <a:r>
              <a:rPr lang="tr-TR" sz="1800" dirty="0">
                <a:effectLst/>
                <a:latin typeface="Times New Roman" panose="02020603050405020304" pitchFamily="18" charset="0"/>
                <a:ea typeface="Times New Roman" panose="02020603050405020304" pitchFamily="18" charset="0"/>
              </a:rPr>
              <a:t> Kulübü, Deniz Alanları Koruma Komitesi.</a:t>
            </a:r>
          </a:p>
          <a:p>
            <a:pPr marL="109537" indent="0">
              <a:buNone/>
            </a:pPr>
            <a:endParaRPr lang="tr-TR" sz="1800" dirty="0">
              <a:effectLst/>
              <a:latin typeface="Times New Roman" panose="02020603050405020304" pitchFamily="18" charset="0"/>
              <a:ea typeface="Times New Roman" panose="02020603050405020304" pitchFamily="18" charset="0"/>
            </a:endParaRPr>
          </a:p>
          <a:p>
            <a:pPr marL="342900" indent="-342900">
              <a:buSzPct val="65000"/>
              <a:buFont typeface="Wingdings 3" pitchFamily="18" charset="2"/>
              <a:buNone/>
            </a:pPr>
            <a:r>
              <a:rPr lang="tr-TR" sz="2400" b="1" u="sng" dirty="0">
                <a:cs typeface="Arial" charset="0"/>
              </a:rPr>
              <a:t>BELGELER</a:t>
            </a:r>
          </a:p>
          <a:p>
            <a:pPr marL="342900" indent="-342900">
              <a:buClr>
                <a:schemeClr val="tx1"/>
              </a:buClr>
              <a:buSzPct val="100000"/>
              <a:buFont typeface="Wingdings 3" pitchFamily="18" charset="2"/>
              <a:buNone/>
            </a:pPr>
            <a:r>
              <a:rPr lang="tr-TR" sz="2000" dirty="0">
                <a:cs typeface="Arial" charset="0"/>
              </a:rPr>
              <a:t>-Fotoğraf</a:t>
            </a:r>
          </a:p>
          <a:p>
            <a:pPr marL="342900" indent="-342900">
              <a:buClr>
                <a:schemeClr val="tx1"/>
              </a:buClr>
              <a:buSzPct val="100000"/>
              <a:buFont typeface="Wingdings 3" pitchFamily="18" charset="2"/>
              <a:buNone/>
            </a:pPr>
            <a:r>
              <a:rPr lang="tr-TR" sz="2000" dirty="0">
                <a:cs typeface="Arial" charset="0"/>
              </a:rPr>
              <a:t>-Gazete haberleri</a:t>
            </a:r>
          </a:p>
          <a:p>
            <a:pPr marL="342900" indent="-342900">
              <a:buClr>
                <a:schemeClr val="tx1"/>
              </a:buClr>
              <a:buSzPct val="65000"/>
              <a:buFont typeface="Wingdings 3" pitchFamily="18" charset="2"/>
              <a:buNone/>
            </a:pPr>
            <a:endParaRPr lang="tr-TR" sz="2000" dirty="0">
              <a:cs typeface="Arial" charset="0"/>
            </a:endParaRPr>
          </a:p>
          <a:p>
            <a:pPr marL="342900" indent="-342900">
              <a:buClr>
                <a:schemeClr val="tx1"/>
              </a:buClr>
              <a:buSzPct val="65000"/>
              <a:buFont typeface="Wingdings 3" pitchFamily="18" charset="2"/>
              <a:buNone/>
            </a:pPr>
            <a:endParaRPr lang="tr-TR" sz="2000" b="1" u="sng" dirty="0">
              <a:cs typeface="Arial" charset="0"/>
            </a:endParaRPr>
          </a:p>
          <a:p>
            <a:pPr marL="342900" indent="-342900">
              <a:buClr>
                <a:schemeClr val="tx1"/>
              </a:buClr>
              <a:buSzPct val="65000"/>
              <a:buFont typeface="Wingdings 3" pitchFamily="18" charset="2"/>
              <a:buNone/>
            </a:pPr>
            <a:endParaRPr lang="tr-TR" sz="2000" b="1" u="sng" dirty="0">
              <a:cs typeface="Arial" charset="0"/>
            </a:endParaRPr>
          </a:p>
          <a:p>
            <a:pPr marL="342900" indent="-342900" algn="ctr" eaLnBrk="1" hangingPunct="1">
              <a:buFont typeface="Wingdings 3" pitchFamily="18" charset="2"/>
              <a:buNone/>
            </a:pPr>
            <a:endParaRPr lang="tr-TR" sz="2000" dirty="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1066800" y="228600"/>
            <a:ext cx="6553200" cy="646331"/>
          </a:xfrm>
          <a:prstGeom prst="rect">
            <a:avLst/>
          </a:prstGeom>
          <a:noFill/>
          <a:ln>
            <a:solidFill>
              <a:schemeClr val="tx1"/>
            </a:solidFill>
          </a:ln>
        </p:spPr>
        <p:txBody>
          <a:bodyPr wrap="square" rtlCol="0">
            <a:spAutoFit/>
          </a:bodyPr>
          <a:lstStyle/>
          <a:p>
            <a:r>
              <a:rPr lang="tr-TR" dirty="0">
                <a:solidFill>
                  <a:srgbClr val="FF0000"/>
                </a:solidFill>
              </a:rPr>
              <a:t>Fotoğraf, etkinlik hakkında hem kanıt niteliği taşımalı hem de etkinlik hakkında açıklayıcı bilgi verebilmelidir.</a:t>
            </a:r>
          </a:p>
        </p:txBody>
      </p:sp>
      <p:pic>
        <p:nvPicPr>
          <p:cNvPr id="1027" name="Resim 2">
            <a:extLst>
              <a:ext uri="{FF2B5EF4-FFF2-40B4-BE49-F238E27FC236}">
                <a16:creationId xmlns:a16="http://schemas.microsoft.com/office/drawing/2014/main" id="{B6735049-EB80-479D-8D1E-240FFC9C7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562" y="1260625"/>
            <a:ext cx="3295291" cy="2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Resim 1">
            <a:extLst>
              <a:ext uri="{FF2B5EF4-FFF2-40B4-BE49-F238E27FC236}">
                <a16:creationId xmlns:a16="http://schemas.microsoft.com/office/drawing/2014/main" id="{7870CCFA-5F1D-4DD8-B10E-C2CCF1539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47" y="3826286"/>
            <a:ext cx="35623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Resim 5">
            <a:extLst>
              <a:ext uri="{FF2B5EF4-FFF2-40B4-BE49-F238E27FC236}">
                <a16:creationId xmlns:a16="http://schemas.microsoft.com/office/drawing/2014/main" id="{F52BC235-9ADA-4E88-99DE-7E4C56885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99" y="1260625"/>
            <a:ext cx="35623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4570546D-5338-4FA8-AF4A-09390FC46211}"/>
              </a:ext>
            </a:extLst>
          </p:cNvPr>
          <p:cNvSpPr txBox="1"/>
          <p:nvPr/>
        </p:nvSpPr>
        <p:spPr>
          <a:xfrm>
            <a:off x="4343400" y="4389612"/>
            <a:ext cx="4267199" cy="1200329"/>
          </a:xfrm>
          <a:prstGeom prst="rect">
            <a:avLst/>
          </a:prstGeom>
          <a:noFill/>
        </p:spPr>
        <p:txBody>
          <a:bodyPr wrap="square" rtlCol="0">
            <a:spAutoFit/>
          </a:bodyPr>
          <a:lstStyle/>
          <a:p>
            <a:r>
              <a:rPr lang="tr-TR" sz="1800" dirty="0">
                <a:effectLst/>
                <a:latin typeface="Times New Roman" panose="02020603050405020304" pitchFamily="18" charset="0"/>
                <a:ea typeface="Times New Roman" panose="02020603050405020304" pitchFamily="18" charset="0"/>
              </a:rPr>
              <a:t>Denizlerimizde atıkların oluşturduğu kirliliğe karşı halkımızda bilinç oluşturmak amacıyla gerçekleştirilmiştir. Deniz dibinden yaklaşık 30 kg atık çıkarılmıştır.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7 Dikdörtgen"/>
          <p:cNvSpPr>
            <a:spLocks noChangeArrowheads="1"/>
          </p:cNvSpPr>
          <p:nvPr/>
        </p:nvSpPr>
        <p:spPr bwMode="auto">
          <a:xfrm>
            <a:off x="533400" y="1219200"/>
            <a:ext cx="7924800" cy="439504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2</a:t>
            </a:r>
            <a:endParaRPr lang="tr-TR" sz="2400" dirty="0">
              <a:latin typeface="Calibri" pitchFamily="34" charset="0"/>
              <a:cs typeface="Arial" charset="0"/>
            </a:endParaRPr>
          </a:p>
          <a:p>
            <a:pPr eaLnBrk="0" hangingPunct="0">
              <a:spcBef>
                <a:spcPct val="20000"/>
              </a:spcBef>
              <a:buClr>
                <a:schemeClr val="accent1"/>
              </a:buClr>
              <a:buSzPct val="65000"/>
            </a:pPr>
            <a:r>
              <a:rPr lang="tr-TR" sz="1800" dirty="0">
                <a:effectLst/>
                <a:latin typeface="Times New Roman" panose="02020603050405020304" pitchFamily="18" charset="0"/>
                <a:ea typeface="Times New Roman" panose="02020603050405020304" pitchFamily="18" charset="0"/>
              </a:rPr>
              <a:t>-Kum Zambakların Koruma, Yaşatma Çalışmaları ve Eğitimleri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r>
              <a:rPr lang="tr-TR" sz="1800" dirty="0">
                <a:effectLst/>
                <a:latin typeface="Times New Roman" panose="02020603050405020304" pitchFamily="18" charset="0"/>
                <a:ea typeface="Times New Roman" panose="02020603050405020304" pitchFamily="18" charset="0"/>
              </a:rPr>
              <a:t>-Sezon Boyunca</a:t>
            </a:r>
          </a:p>
          <a:p>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r>
              <a:rPr lang="tr-TR" sz="1800" dirty="0">
                <a:effectLst/>
                <a:latin typeface="Times New Roman" panose="02020603050405020304" pitchFamily="18" charset="0"/>
                <a:ea typeface="Times New Roman" panose="02020603050405020304" pitchFamily="18" charset="0"/>
              </a:rPr>
              <a:t>-BETUYAB, </a:t>
            </a:r>
            <a:r>
              <a:rPr lang="tr-TR" sz="1800" dirty="0" err="1">
                <a:effectLst/>
                <a:latin typeface="Times New Roman" panose="02020603050405020304" pitchFamily="18" charset="0"/>
                <a:ea typeface="Times New Roman" panose="02020603050405020304" pitchFamily="18" charset="0"/>
              </a:rPr>
              <a:t>Aquaworld</a:t>
            </a:r>
            <a:r>
              <a:rPr lang="tr-TR" sz="1800" dirty="0">
                <a:effectLst/>
                <a:latin typeface="Times New Roman" panose="02020603050405020304" pitchFamily="18" charset="0"/>
                <a:ea typeface="Times New Roman" panose="02020603050405020304" pitchFamily="18" charset="0"/>
              </a:rPr>
              <a:t> Belek Otel ve Otel Misafirleri</a:t>
            </a:r>
          </a:p>
          <a:p>
            <a:r>
              <a:rPr lang="tr-TR" sz="1800" dirty="0">
                <a:effectLst/>
                <a:latin typeface="Times New Roman" panose="02020603050405020304" pitchFamily="18" charset="0"/>
                <a:ea typeface="Times New Roman" panose="02020603050405020304" pitchFamily="18" charset="0"/>
              </a:rPr>
              <a:t> </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a:extLst>
              <a:ext uri="{FF2B5EF4-FFF2-40B4-BE49-F238E27FC236}">
                <a16:creationId xmlns:a16="http://schemas.microsoft.com/office/drawing/2014/main" id="{10BF233A-7749-478E-8F26-5B23A141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85" y="3837410"/>
            <a:ext cx="5786368" cy="273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5A804E37-63F0-47E0-9F35-77D7B59E6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463" y="3231961"/>
            <a:ext cx="2971799" cy="362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35C8E91F-EFB5-4A3F-B65C-698886836EDA}"/>
              </a:ext>
            </a:extLst>
          </p:cNvPr>
          <p:cNvSpPr txBox="1"/>
          <p:nvPr/>
        </p:nvSpPr>
        <p:spPr>
          <a:xfrm>
            <a:off x="609600" y="380999"/>
            <a:ext cx="7010400" cy="3323987"/>
          </a:xfrm>
          <a:prstGeom prst="rect">
            <a:avLst/>
          </a:prstGeom>
          <a:noFill/>
        </p:spPr>
        <p:txBody>
          <a:bodyPr wrap="square" rtlCol="0">
            <a:spAutoFit/>
          </a:bodyPr>
          <a:lstStyle/>
          <a:p>
            <a:r>
              <a:rPr lang="tr-TR" sz="1400" dirty="0">
                <a:effectLst/>
                <a:latin typeface="Times New Roman" panose="02020603050405020304" pitchFamily="18" charset="0"/>
                <a:ea typeface="Times New Roman" panose="02020603050405020304" pitchFamily="18" charset="0"/>
              </a:rPr>
              <a:t>Otelimizin bulunduğu bölgedeki plajımız, endemik bitkiler sınıfında Kum Zambaklarının doğal yaşam alanıdır. Kum zambakları endemik bitki sınıfında olduğundan korunması ve yaşatılması için desteklenmesi gerekmektedir. Aynı zamanda, kum zambak soğanlarının yurt dışına çıkarılması mevzuatlarımız gereği yasaktır ve suçtur.</a:t>
            </a:r>
          </a:p>
          <a:p>
            <a:r>
              <a:rPr lang="tr-TR" sz="1400" dirty="0">
                <a:effectLst/>
                <a:latin typeface="Times New Roman" panose="02020603050405020304" pitchFamily="18" charset="0"/>
                <a:ea typeface="Times New Roman" panose="02020603050405020304" pitchFamily="18" charset="0"/>
              </a:rPr>
              <a:t>Otelimizde doğal olarak bulunmakta olan Kum Zambaklarını koruma ve yaşatılması için bir dizi çalışmalar yapmaktayız;</a:t>
            </a:r>
          </a:p>
          <a:p>
            <a:r>
              <a:rPr lang="tr-TR" sz="1400" dirty="0">
                <a:effectLst/>
                <a:latin typeface="Times New Roman" panose="02020603050405020304" pitchFamily="18" charset="0"/>
                <a:ea typeface="Times New Roman" panose="02020603050405020304" pitchFamily="18" charset="0"/>
              </a:rPr>
              <a:t>1- Kum Zambaklarının alanları bariyer ile çevrilmektedir.</a:t>
            </a:r>
          </a:p>
          <a:p>
            <a:r>
              <a:rPr lang="tr-TR" sz="1400" dirty="0">
                <a:effectLst/>
                <a:latin typeface="Times New Roman" panose="02020603050405020304" pitchFamily="18" charset="0"/>
                <a:ea typeface="Times New Roman" panose="02020603050405020304" pitchFamily="18" charset="0"/>
              </a:rPr>
              <a:t>2- Misafirlerimiz için Kum Zambaklarının Endemik bir tür olduğu ve korunması gerektiği ve soğanlarının yurtdışına çıkartılmasının yasak olduğu hakkında bilgilendirici panolar kullanıyoruz.</a:t>
            </a:r>
          </a:p>
          <a:p>
            <a:r>
              <a:rPr lang="tr-TR" sz="1400" dirty="0">
                <a:effectLst/>
                <a:latin typeface="Times New Roman" panose="02020603050405020304" pitchFamily="18" charset="0"/>
                <a:ea typeface="Times New Roman" panose="02020603050405020304" pitchFamily="18" charset="0"/>
              </a:rPr>
              <a:t>3- Kum Zambaklarıyla ilgili personelimize bilgilendirici eğitimler veriyoruz.</a:t>
            </a:r>
          </a:p>
          <a:p>
            <a:r>
              <a:rPr lang="tr-TR" sz="1400" dirty="0">
                <a:effectLst/>
                <a:latin typeface="Times New Roman" panose="02020603050405020304" pitchFamily="18" charset="0"/>
                <a:ea typeface="Times New Roman" panose="02020603050405020304" pitchFamily="18" charset="0"/>
              </a:rPr>
              <a:t>4- Otel misafirlerimize de odalarımızdaki </a:t>
            </a:r>
            <a:r>
              <a:rPr lang="tr-TR" sz="1400" dirty="0" err="1">
                <a:effectLst/>
                <a:latin typeface="Times New Roman" panose="02020603050405020304" pitchFamily="18" charset="0"/>
                <a:ea typeface="Times New Roman" panose="02020603050405020304" pitchFamily="18" charset="0"/>
              </a:rPr>
              <a:t>Info</a:t>
            </a:r>
            <a:r>
              <a:rPr lang="tr-TR" sz="1400" dirty="0">
                <a:effectLst/>
                <a:latin typeface="Times New Roman" panose="02020603050405020304" pitchFamily="18" charset="0"/>
                <a:ea typeface="Times New Roman" panose="02020603050405020304" pitchFamily="18" charset="0"/>
              </a:rPr>
              <a:t> TV Kanalından bilgilendirmeler yapıyoruz.</a:t>
            </a:r>
          </a:p>
          <a:p>
            <a:r>
              <a:rPr lang="tr-TR" sz="1400" dirty="0">
                <a:effectLst/>
                <a:latin typeface="Times New Roman" panose="02020603050405020304" pitchFamily="18" charset="0"/>
                <a:ea typeface="Times New Roman" panose="02020603050405020304" pitchFamily="18" charset="0"/>
              </a:rPr>
              <a:t>5- Otelimiz kum zambağı farkındalığı yaratmak için nevresim, havlu, yastık kılıfı ve </a:t>
            </a:r>
            <a:r>
              <a:rPr lang="tr-TR" sz="1400" dirty="0" err="1">
                <a:effectLst/>
                <a:latin typeface="Times New Roman" panose="02020603050405020304" pitchFamily="18" charset="0"/>
                <a:ea typeface="Times New Roman" panose="02020603050405020304" pitchFamily="18" charset="0"/>
              </a:rPr>
              <a:t>maid</a:t>
            </a:r>
            <a:r>
              <a:rPr lang="tr-TR" sz="1400" dirty="0">
                <a:effectLst/>
                <a:latin typeface="Times New Roman" panose="02020603050405020304" pitchFamily="18" charset="0"/>
                <a:ea typeface="Times New Roman" panose="02020603050405020304" pitchFamily="18" charset="0"/>
              </a:rPr>
              <a:t> önlüklerimize kum zambağı motiflerini işledik. </a:t>
            </a:r>
          </a:p>
          <a:p>
            <a:endParaRPr lang="tr-TR"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2315</TotalTime>
  <Words>1692</Words>
  <Application>Microsoft Office PowerPoint</Application>
  <PresentationFormat>Ekran Gösterisi (4:3)</PresentationFormat>
  <Paragraphs>234</Paragraphs>
  <Slides>16</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Calibri</vt:lpstr>
      <vt:lpstr>Times New Roman</vt:lpstr>
      <vt:lpstr>Verdana</vt:lpstr>
      <vt:lpstr>Wingdings</vt:lpstr>
      <vt:lpstr>Wingdings 2</vt:lpstr>
      <vt:lpstr>Wingdings 3</vt: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Mavi Bayrak Asistan</cp:lastModifiedBy>
  <cp:revision>272</cp:revision>
  <cp:lastPrinted>1601-01-01T00:00:00Z</cp:lastPrinted>
  <dcterms:created xsi:type="dcterms:W3CDTF">1601-01-01T00:00:00Z</dcterms:created>
  <dcterms:modified xsi:type="dcterms:W3CDTF">2024-01-29T13:01:32Z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