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591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729C-2B9B-420E-9CE0-41C5D3A4F5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FE09D38-B634-40D3-B687-23A6247CF880}">
      <dgm:prSet/>
      <dgm:spPr/>
      <dgm:t>
        <a:bodyPr/>
        <a:lstStyle/>
        <a:p>
          <a:pPr algn="ctr" rtl="0"/>
          <a:r>
            <a:rPr lang="tr-TR" dirty="0" smtClean="0"/>
            <a:t>PROJE BAŞLANGIÇ</a:t>
          </a:r>
          <a:endParaRPr lang="tr-TR" dirty="0"/>
        </a:p>
      </dgm:t>
    </dgm:pt>
    <dgm:pt modelId="{2910E9DC-BD76-4B09-A731-44134C6BD046}" type="parTrans" cxnId="{FE72F6CF-C287-4BC4-8BAE-D1824F58B92C}">
      <dgm:prSet/>
      <dgm:spPr/>
      <dgm:t>
        <a:bodyPr/>
        <a:lstStyle/>
        <a:p>
          <a:endParaRPr lang="tr-TR"/>
        </a:p>
      </dgm:t>
    </dgm:pt>
    <dgm:pt modelId="{2C05ECFC-BCA9-483F-A27D-4ED9A69D3569}" type="sibTrans" cxnId="{FE72F6CF-C287-4BC4-8BAE-D1824F58B92C}">
      <dgm:prSet/>
      <dgm:spPr/>
      <dgm:t>
        <a:bodyPr/>
        <a:lstStyle/>
        <a:p>
          <a:endParaRPr lang="tr-TR"/>
        </a:p>
      </dgm:t>
    </dgm:pt>
    <dgm:pt modelId="{6F0CB085-5474-47B7-922B-7FE250D467E3}" type="pres">
      <dgm:prSet presAssocID="{BCD4729C-2B9B-420E-9CE0-41C5D3A4F5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1AB368-51B7-4245-B236-18F84E97FB65}" type="pres">
      <dgm:prSet presAssocID="{9FE09D38-B634-40D3-B687-23A6247CF8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72F6CF-C287-4BC4-8BAE-D1824F58B92C}" srcId="{BCD4729C-2B9B-420E-9CE0-41C5D3A4F5B8}" destId="{9FE09D38-B634-40D3-B687-23A6247CF880}" srcOrd="0" destOrd="0" parTransId="{2910E9DC-BD76-4B09-A731-44134C6BD046}" sibTransId="{2C05ECFC-BCA9-483F-A27D-4ED9A69D3569}"/>
    <dgm:cxn modelId="{897CF71B-C507-444D-9CD3-657988B2CB65}" type="presOf" srcId="{9FE09D38-B634-40D3-B687-23A6247CF880}" destId="{321AB368-51B7-4245-B236-18F84E97FB65}" srcOrd="0" destOrd="0" presId="urn:microsoft.com/office/officeart/2005/8/layout/vList2"/>
    <dgm:cxn modelId="{3A6FF97A-1D1E-4524-8168-505CFB096777}" type="presOf" srcId="{BCD4729C-2B9B-420E-9CE0-41C5D3A4F5B8}" destId="{6F0CB085-5474-47B7-922B-7FE250D467E3}" srcOrd="0" destOrd="0" presId="urn:microsoft.com/office/officeart/2005/8/layout/vList2"/>
    <dgm:cxn modelId="{F66F321A-0E4B-46A4-8F77-7C884A586FF5}" type="presParOf" srcId="{6F0CB085-5474-47B7-922B-7FE250D467E3}" destId="{321AB368-51B7-4245-B236-18F84E97FB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68B04F-0AD3-4636-999D-5369F6A4C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02E2AC8-EBAA-420D-9802-2AB74B6B86E0}">
      <dgm:prSet/>
      <dgm:spPr/>
      <dgm:t>
        <a:bodyPr/>
        <a:lstStyle/>
        <a:p>
          <a:pPr algn="ctr" rtl="0"/>
          <a:r>
            <a:rPr lang="tr-TR" dirty="0" smtClean="0"/>
            <a:t>VATANDAŞLARLA DENİZ DİBİ TEMİZLİĞİ</a:t>
          </a:r>
          <a:endParaRPr lang="tr-TR" dirty="0"/>
        </a:p>
      </dgm:t>
    </dgm:pt>
    <dgm:pt modelId="{DA473F00-E0EF-4B66-9096-51B006A4BADF}" type="parTrans" cxnId="{FD14ACF2-B9F6-418B-A6DE-00E768A7321A}">
      <dgm:prSet/>
      <dgm:spPr/>
      <dgm:t>
        <a:bodyPr/>
        <a:lstStyle/>
        <a:p>
          <a:endParaRPr lang="tr-TR"/>
        </a:p>
      </dgm:t>
    </dgm:pt>
    <dgm:pt modelId="{9A50698B-3503-4BCE-8138-3EA46F8D5CE8}" type="sibTrans" cxnId="{FD14ACF2-B9F6-418B-A6DE-00E768A7321A}">
      <dgm:prSet/>
      <dgm:spPr/>
      <dgm:t>
        <a:bodyPr/>
        <a:lstStyle/>
        <a:p>
          <a:endParaRPr lang="tr-TR"/>
        </a:p>
      </dgm:t>
    </dgm:pt>
    <dgm:pt modelId="{BC332796-7084-4638-B684-D1BCA67F8D98}" type="pres">
      <dgm:prSet presAssocID="{C168B04F-0AD3-4636-999D-5369F6A4C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128C4F8-F33A-4D78-A57E-B729A5CF0E8A}" type="pres">
      <dgm:prSet presAssocID="{302E2AC8-EBAA-420D-9802-2AB74B6B86E0}" presName="parentText" presStyleLbl="node1" presStyleIdx="0" presStyleCnt="1" custScaleY="12701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9DBEC0-393B-49B8-94EB-5F6041AEE385}" type="presOf" srcId="{C168B04F-0AD3-4636-999D-5369F6A4CEFD}" destId="{BC332796-7084-4638-B684-D1BCA67F8D98}" srcOrd="0" destOrd="0" presId="urn:microsoft.com/office/officeart/2005/8/layout/vList2"/>
    <dgm:cxn modelId="{FD14ACF2-B9F6-418B-A6DE-00E768A7321A}" srcId="{C168B04F-0AD3-4636-999D-5369F6A4CEFD}" destId="{302E2AC8-EBAA-420D-9802-2AB74B6B86E0}" srcOrd="0" destOrd="0" parTransId="{DA473F00-E0EF-4B66-9096-51B006A4BADF}" sibTransId="{9A50698B-3503-4BCE-8138-3EA46F8D5CE8}"/>
    <dgm:cxn modelId="{CB120B65-351D-4C40-9199-B04DFD7C9A89}" type="presOf" srcId="{302E2AC8-EBAA-420D-9802-2AB74B6B86E0}" destId="{9128C4F8-F33A-4D78-A57E-B729A5CF0E8A}" srcOrd="0" destOrd="0" presId="urn:microsoft.com/office/officeart/2005/8/layout/vList2"/>
    <dgm:cxn modelId="{1761A718-D3AD-4354-ACEF-9E4C5699CE3B}" type="presParOf" srcId="{BC332796-7084-4638-B684-D1BCA67F8D98}" destId="{9128C4F8-F33A-4D78-A57E-B729A5CF0E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FB4D82-A3B8-4E73-92C9-9E60655890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2EBC49-E208-453B-86FF-B366009E3F4D}">
      <dgm:prSet/>
      <dgm:spPr/>
      <dgm:t>
        <a:bodyPr/>
        <a:lstStyle/>
        <a:p>
          <a:pPr algn="ctr" rtl="0"/>
          <a:r>
            <a:rPr lang="tr-TR" dirty="0" smtClean="0"/>
            <a:t>PLAJ KİRLİLİĞİ ÖLÇÜMÜ</a:t>
          </a:r>
          <a:endParaRPr lang="tr-TR" dirty="0"/>
        </a:p>
      </dgm:t>
    </dgm:pt>
    <dgm:pt modelId="{352C3A14-5F4F-4E4B-A882-BBEF47366415}" type="parTrans" cxnId="{60485953-005E-458A-A7D2-05F64B68C27D}">
      <dgm:prSet/>
      <dgm:spPr/>
      <dgm:t>
        <a:bodyPr/>
        <a:lstStyle/>
        <a:p>
          <a:endParaRPr lang="tr-TR"/>
        </a:p>
      </dgm:t>
    </dgm:pt>
    <dgm:pt modelId="{5E0FE7F2-2927-4FE7-8B19-0FBB4AC5DC38}" type="sibTrans" cxnId="{60485953-005E-458A-A7D2-05F64B68C27D}">
      <dgm:prSet/>
      <dgm:spPr/>
      <dgm:t>
        <a:bodyPr/>
        <a:lstStyle/>
        <a:p>
          <a:endParaRPr lang="tr-TR"/>
        </a:p>
      </dgm:t>
    </dgm:pt>
    <dgm:pt modelId="{7045C1BD-A21B-4BA0-A0BF-B256DBBBEB03}" type="pres">
      <dgm:prSet presAssocID="{3CFB4D82-A3B8-4E73-92C9-9E6065589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38B707-EF1C-4F21-8062-60C9D8290340}" type="pres">
      <dgm:prSet presAssocID="{1B2EBC49-E208-453B-86FF-B366009E3F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485953-005E-458A-A7D2-05F64B68C27D}" srcId="{3CFB4D82-A3B8-4E73-92C9-9E606558904E}" destId="{1B2EBC49-E208-453B-86FF-B366009E3F4D}" srcOrd="0" destOrd="0" parTransId="{352C3A14-5F4F-4E4B-A882-BBEF47366415}" sibTransId="{5E0FE7F2-2927-4FE7-8B19-0FBB4AC5DC38}"/>
    <dgm:cxn modelId="{595FDCF9-3633-438F-A8E4-77DB2E7EA46D}" type="presOf" srcId="{1B2EBC49-E208-453B-86FF-B366009E3F4D}" destId="{B838B707-EF1C-4F21-8062-60C9D8290340}" srcOrd="0" destOrd="0" presId="urn:microsoft.com/office/officeart/2005/8/layout/vList2"/>
    <dgm:cxn modelId="{11587C72-99E0-4A2A-991C-CA482737D2BF}" type="presOf" srcId="{3CFB4D82-A3B8-4E73-92C9-9E606558904E}" destId="{7045C1BD-A21B-4BA0-A0BF-B256DBBBEB03}" srcOrd="0" destOrd="0" presId="urn:microsoft.com/office/officeart/2005/8/layout/vList2"/>
    <dgm:cxn modelId="{23605C6B-5447-469B-B84A-4A2CF10DCE14}" type="presParOf" srcId="{7045C1BD-A21B-4BA0-A0BF-B256DBBBEB03}" destId="{B838B707-EF1C-4F21-8062-60C9D82903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A24B55-0D47-4AC0-A3B7-CA3EF8164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8E4F1C4-61D0-4450-90DE-A7F30DAE4BB7}">
      <dgm:prSet/>
      <dgm:spPr/>
      <dgm:t>
        <a:bodyPr/>
        <a:lstStyle/>
        <a:p>
          <a:pPr algn="ctr" rtl="0"/>
          <a:r>
            <a:rPr lang="tr-TR" dirty="0" smtClean="0"/>
            <a:t>PROJE KAPANIŞ ve SERTİFİKA TÖRENİ </a:t>
          </a:r>
          <a:endParaRPr lang="tr-TR" dirty="0"/>
        </a:p>
      </dgm:t>
    </dgm:pt>
    <dgm:pt modelId="{9751161C-48C4-4134-B214-870F29B6CA31}" type="parTrans" cxnId="{3BE2A553-DA4F-4E0C-AF9E-EF177904027B}">
      <dgm:prSet/>
      <dgm:spPr/>
      <dgm:t>
        <a:bodyPr/>
        <a:lstStyle/>
        <a:p>
          <a:endParaRPr lang="tr-TR"/>
        </a:p>
      </dgm:t>
    </dgm:pt>
    <dgm:pt modelId="{8455EA4A-9601-4330-ACF0-1DE906D69B68}" type="sibTrans" cxnId="{3BE2A553-DA4F-4E0C-AF9E-EF177904027B}">
      <dgm:prSet/>
      <dgm:spPr/>
      <dgm:t>
        <a:bodyPr/>
        <a:lstStyle/>
        <a:p>
          <a:endParaRPr lang="tr-TR"/>
        </a:p>
      </dgm:t>
    </dgm:pt>
    <dgm:pt modelId="{AD95443F-9B0F-497D-BCFF-2B5D43CCE75A}" type="pres">
      <dgm:prSet presAssocID="{B2A24B55-0D47-4AC0-A3B7-CA3EF8164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BA8A43-9A42-4353-868C-9A3AC2969CB0}" type="pres">
      <dgm:prSet presAssocID="{D8E4F1C4-61D0-4450-90DE-A7F30DAE4B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E2A553-DA4F-4E0C-AF9E-EF177904027B}" srcId="{B2A24B55-0D47-4AC0-A3B7-CA3EF8164A5B}" destId="{D8E4F1C4-61D0-4450-90DE-A7F30DAE4BB7}" srcOrd="0" destOrd="0" parTransId="{9751161C-48C4-4134-B214-870F29B6CA31}" sibTransId="{8455EA4A-9601-4330-ACF0-1DE906D69B68}"/>
    <dgm:cxn modelId="{A9D2BB05-1714-43DC-9930-633D9BD8F26F}" type="presOf" srcId="{D8E4F1C4-61D0-4450-90DE-A7F30DAE4BB7}" destId="{5FBA8A43-9A42-4353-868C-9A3AC2969CB0}" srcOrd="0" destOrd="0" presId="urn:microsoft.com/office/officeart/2005/8/layout/vList2"/>
    <dgm:cxn modelId="{36482D53-6E41-4445-9616-3985AA6467F7}" type="presOf" srcId="{B2A24B55-0D47-4AC0-A3B7-CA3EF8164A5B}" destId="{AD95443F-9B0F-497D-BCFF-2B5D43CCE75A}" srcOrd="0" destOrd="0" presId="urn:microsoft.com/office/officeart/2005/8/layout/vList2"/>
    <dgm:cxn modelId="{F11A1F58-FB73-46D7-84F8-CF2846CB301C}" type="presParOf" srcId="{AD95443F-9B0F-497D-BCFF-2B5D43CCE75A}" destId="{5FBA8A43-9A42-4353-868C-9A3AC2969C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CFCBE-4BF5-42C2-805D-1220A3C636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8FA7376-1BE1-4455-81C9-4FDA51554881}">
      <dgm:prSet/>
      <dgm:spPr/>
      <dgm:t>
        <a:bodyPr/>
        <a:lstStyle/>
        <a:p>
          <a:pPr algn="ctr" rtl="0"/>
          <a:r>
            <a:rPr lang="tr-TR" b="1" u="sng" dirty="0" smtClean="0"/>
            <a:t>PROJEDE ÇALIŞANLAR</a:t>
          </a:r>
          <a:endParaRPr lang="tr-TR" dirty="0"/>
        </a:p>
      </dgm:t>
    </dgm:pt>
    <dgm:pt modelId="{2F10D39B-0E8E-4468-94E9-2ED1AC6DEF5A}" type="parTrans" cxnId="{F1930F3D-213D-4D47-AA78-DAEA1C2812BD}">
      <dgm:prSet/>
      <dgm:spPr/>
      <dgm:t>
        <a:bodyPr/>
        <a:lstStyle/>
        <a:p>
          <a:endParaRPr lang="tr-TR"/>
        </a:p>
      </dgm:t>
    </dgm:pt>
    <dgm:pt modelId="{D3D42DD4-DBC3-435A-A580-CA49639C4F93}" type="sibTrans" cxnId="{F1930F3D-213D-4D47-AA78-DAEA1C2812BD}">
      <dgm:prSet/>
      <dgm:spPr/>
      <dgm:t>
        <a:bodyPr/>
        <a:lstStyle/>
        <a:p>
          <a:endParaRPr lang="tr-TR"/>
        </a:p>
      </dgm:t>
    </dgm:pt>
    <dgm:pt modelId="{8CD89084-CD70-4DF9-AFC6-B1F577FEA8C2}" type="pres">
      <dgm:prSet presAssocID="{0A0CFCBE-4BF5-42C2-805D-1220A3C636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17D6C9-D833-4DC2-8971-C18E90AA0E30}" type="pres">
      <dgm:prSet presAssocID="{A8FA7376-1BE1-4455-81C9-4FDA515548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BF2EF9-09C2-4BFC-A68B-B6AA44411FA3}" type="presOf" srcId="{0A0CFCBE-4BF5-42C2-805D-1220A3C6360E}" destId="{8CD89084-CD70-4DF9-AFC6-B1F577FEA8C2}" srcOrd="0" destOrd="0" presId="urn:microsoft.com/office/officeart/2005/8/layout/vList2"/>
    <dgm:cxn modelId="{F1930F3D-213D-4D47-AA78-DAEA1C2812BD}" srcId="{0A0CFCBE-4BF5-42C2-805D-1220A3C6360E}" destId="{A8FA7376-1BE1-4455-81C9-4FDA51554881}" srcOrd="0" destOrd="0" parTransId="{2F10D39B-0E8E-4468-94E9-2ED1AC6DEF5A}" sibTransId="{D3D42DD4-DBC3-435A-A580-CA49639C4F93}"/>
    <dgm:cxn modelId="{0EA997CD-0EE7-4FDB-B923-A4EC1AEE10B2}" type="presOf" srcId="{A8FA7376-1BE1-4455-81C9-4FDA51554881}" destId="{5517D6C9-D833-4DC2-8971-C18E90AA0E30}" srcOrd="0" destOrd="0" presId="urn:microsoft.com/office/officeart/2005/8/layout/vList2"/>
    <dgm:cxn modelId="{19261E2F-ADCB-412A-A35D-96D24F8DD76D}" type="presParOf" srcId="{8CD89084-CD70-4DF9-AFC6-B1F577FEA8C2}" destId="{5517D6C9-D833-4DC2-8971-C18E90AA0E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3C96B-315F-4924-AF6C-A0BF652BB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48CE9982-CFF9-478A-BE6E-C8D08F0202F5}">
      <dgm:prSet/>
      <dgm:spPr/>
      <dgm:t>
        <a:bodyPr/>
        <a:lstStyle/>
        <a:p>
          <a:pPr rtl="0"/>
          <a:r>
            <a:rPr lang="tr-TR" smtClean="0"/>
            <a:t>PROJE KAPSAMINDA YAPILAN ETKİNLİKLER</a:t>
          </a:r>
          <a:endParaRPr lang="tr-TR"/>
        </a:p>
      </dgm:t>
    </dgm:pt>
    <dgm:pt modelId="{2A58BA91-DDE7-40FD-8E3A-3F3138739906}" type="parTrans" cxnId="{91AB038D-0630-4D47-9345-8C1A6955056B}">
      <dgm:prSet/>
      <dgm:spPr/>
      <dgm:t>
        <a:bodyPr/>
        <a:lstStyle/>
        <a:p>
          <a:endParaRPr lang="tr-TR"/>
        </a:p>
      </dgm:t>
    </dgm:pt>
    <dgm:pt modelId="{3D0A06BE-BD74-4949-B1AC-B1BE7EDF40B6}" type="sibTrans" cxnId="{91AB038D-0630-4D47-9345-8C1A6955056B}">
      <dgm:prSet/>
      <dgm:spPr/>
      <dgm:t>
        <a:bodyPr/>
        <a:lstStyle/>
        <a:p>
          <a:endParaRPr lang="tr-TR"/>
        </a:p>
      </dgm:t>
    </dgm:pt>
    <dgm:pt modelId="{73B95EAF-7621-4261-AA57-383D1F382663}" type="pres">
      <dgm:prSet presAssocID="{7BA3C96B-315F-4924-AF6C-A0BF652BB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8374F-244C-468C-B4E9-E1AEA93C873E}" type="pres">
      <dgm:prSet presAssocID="{48CE9982-CFF9-478A-BE6E-C8D08F0202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AB038D-0630-4D47-9345-8C1A6955056B}" srcId="{7BA3C96B-315F-4924-AF6C-A0BF652BBF5F}" destId="{48CE9982-CFF9-478A-BE6E-C8D08F0202F5}" srcOrd="0" destOrd="0" parTransId="{2A58BA91-DDE7-40FD-8E3A-3F3138739906}" sibTransId="{3D0A06BE-BD74-4949-B1AC-B1BE7EDF40B6}"/>
    <dgm:cxn modelId="{1771139A-FF08-4CB6-BA53-0F6345A55E03}" type="presOf" srcId="{48CE9982-CFF9-478A-BE6E-C8D08F0202F5}" destId="{78D8374F-244C-468C-B4E9-E1AEA93C873E}" srcOrd="0" destOrd="0" presId="urn:microsoft.com/office/officeart/2005/8/layout/vList2"/>
    <dgm:cxn modelId="{87D64657-5B85-4FE2-9AFB-3BF17DF39B5F}" type="presOf" srcId="{7BA3C96B-315F-4924-AF6C-A0BF652BBF5F}" destId="{73B95EAF-7621-4261-AA57-383D1F382663}" srcOrd="0" destOrd="0" presId="urn:microsoft.com/office/officeart/2005/8/layout/vList2"/>
    <dgm:cxn modelId="{E7BA5D87-8FC0-4459-BABC-BA8CBE448B3D}" type="presParOf" srcId="{73B95EAF-7621-4261-AA57-383D1F382663}" destId="{78D8374F-244C-468C-B4E9-E1AEA93C8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C8E75-EC51-4DCD-9954-9D2E56381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6A6359A-E8A6-47B5-91D9-2C8763899B9F}">
      <dgm:prSet/>
      <dgm:spPr/>
      <dgm:t>
        <a:bodyPr/>
        <a:lstStyle/>
        <a:p>
          <a:pPr algn="ctr" rtl="0"/>
          <a:r>
            <a:rPr lang="tr-TR" dirty="0" smtClean="0"/>
            <a:t>ANKET ÇALIŞMALARI</a:t>
          </a:r>
          <a:endParaRPr lang="tr-TR" dirty="0"/>
        </a:p>
      </dgm:t>
    </dgm:pt>
    <dgm:pt modelId="{0C0CA021-ED04-4A84-9C29-D3657E665689}" type="parTrans" cxnId="{A7B3E4CB-BE42-46A0-BA98-B1F18AD27FE8}">
      <dgm:prSet/>
      <dgm:spPr/>
      <dgm:t>
        <a:bodyPr/>
        <a:lstStyle/>
        <a:p>
          <a:endParaRPr lang="tr-TR"/>
        </a:p>
      </dgm:t>
    </dgm:pt>
    <dgm:pt modelId="{A9ED9E94-4D67-4E1D-A096-CB0AA7370A53}" type="sibTrans" cxnId="{A7B3E4CB-BE42-46A0-BA98-B1F18AD27FE8}">
      <dgm:prSet/>
      <dgm:spPr/>
      <dgm:t>
        <a:bodyPr/>
        <a:lstStyle/>
        <a:p>
          <a:endParaRPr lang="tr-TR"/>
        </a:p>
      </dgm:t>
    </dgm:pt>
    <dgm:pt modelId="{2A745577-F1CE-436A-9F0F-C625579074E9}" type="pres">
      <dgm:prSet presAssocID="{DCCC8E75-EC51-4DCD-9954-9D2E56381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952BB2-B4B3-4E07-8FFA-9B373BA67E5D}" type="pres">
      <dgm:prSet presAssocID="{06A6359A-E8A6-47B5-91D9-2C8763899B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0B447D-ED13-42B3-8CC7-7120382B8C23}" type="presOf" srcId="{DCCC8E75-EC51-4DCD-9954-9D2E56381024}" destId="{2A745577-F1CE-436A-9F0F-C625579074E9}" srcOrd="0" destOrd="0" presId="urn:microsoft.com/office/officeart/2005/8/layout/vList2"/>
    <dgm:cxn modelId="{A7B3E4CB-BE42-46A0-BA98-B1F18AD27FE8}" srcId="{DCCC8E75-EC51-4DCD-9954-9D2E56381024}" destId="{06A6359A-E8A6-47B5-91D9-2C8763899B9F}" srcOrd="0" destOrd="0" parTransId="{0C0CA021-ED04-4A84-9C29-D3657E665689}" sibTransId="{A9ED9E94-4D67-4E1D-A096-CB0AA7370A53}"/>
    <dgm:cxn modelId="{B47F9FEB-FEDB-4D41-B42D-B6EAC9660055}" type="presOf" srcId="{06A6359A-E8A6-47B5-91D9-2C8763899B9F}" destId="{B1952BB2-B4B3-4E07-8FFA-9B373BA67E5D}" srcOrd="0" destOrd="0" presId="urn:microsoft.com/office/officeart/2005/8/layout/vList2"/>
    <dgm:cxn modelId="{B90031B7-D515-438E-9A7C-7B1CC1D8770A}" type="presParOf" srcId="{2A745577-F1CE-436A-9F0F-C625579074E9}" destId="{B1952BB2-B4B3-4E07-8FFA-9B373BA67E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8CEB52-28B6-4357-B9A4-8158F6E7E6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E595DFD-BDE1-4F08-8AA5-6FD192FCC02A}">
      <dgm:prSet/>
      <dgm:spPr/>
      <dgm:t>
        <a:bodyPr/>
        <a:lstStyle/>
        <a:p>
          <a:pPr algn="ctr" rtl="0"/>
          <a:r>
            <a:rPr lang="tr-TR" dirty="0" smtClean="0"/>
            <a:t>STAND GÖRÜŞ DEFTERİ ÇALIŞMASI</a:t>
          </a:r>
          <a:endParaRPr lang="tr-TR" dirty="0"/>
        </a:p>
      </dgm:t>
    </dgm:pt>
    <dgm:pt modelId="{C170BA5F-BF75-471E-AFEB-43E354E3253A}" type="parTrans" cxnId="{A5B706A4-25C4-4486-86BE-99CDAD8FA50F}">
      <dgm:prSet/>
      <dgm:spPr/>
      <dgm:t>
        <a:bodyPr/>
        <a:lstStyle/>
        <a:p>
          <a:endParaRPr lang="tr-TR"/>
        </a:p>
      </dgm:t>
    </dgm:pt>
    <dgm:pt modelId="{6100BDEC-7AD3-4B98-955B-974CD1EA005B}" type="sibTrans" cxnId="{A5B706A4-25C4-4486-86BE-99CDAD8FA50F}">
      <dgm:prSet/>
      <dgm:spPr/>
      <dgm:t>
        <a:bodyPr/>
        <a:lstStyle/>
        <a:p>
          <a:endParaRPr lang="tr-TR"/>
        </a:p>
      </dgm:t>
    </dgm:pt>
    <dgm:pt modelId="{069DC7A4-194C-4BFF-8E3A-CCD330E59681}" type="pres">
      <dgm:prSet presAssocID="{8C8CEB52-28B6-4357-B9A4-8158F6E7E6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A5ACE9-E646-48B1-8A64-4EC477AF8EDC}" type="pres">
      <dgm:prSet presAssocID="{5E595DFD-BDE1-4F08-8AA5-6FD192FCC0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AA4687C-B3A5-4244-BBA9-A373935F3484}" type="presOf" srcId="{5E595DFD-BDE1-4F08-8AA5-6FD192FCC02A}" destId="{4CA5ACE9-E646-48B1-8A64-4EC477AF8EDC}" srcOrd="0" destOrd="0" presId="urn:microsoft.com/office/officeart/2005/8/layout/vList2"/>
    <dgm:cxn modelId="{A5B706A4-25C4-4486-86BE-99CDAD8FA50F}" srcId="{8C8CEB52-28B6-4357-B9A4-8158F6E7E641}" destId="{5E595DFD-BDE1-4F08-8AA5-6FD192FCC02A}" srcOrd="0" destOrd="0" parTransId="{C170BA5F-BF75-471E-AFEB-43E354E3253A}" sibTransId="{6100BDEC-7AD3-4B98-955B-974CD1EA005B}"/>
    <dgm:cxn modelId="{A1E5AD04-93D9-4519-80B4-2D8201ADA4D7}" type="presOf" srcId="{8C8CEB52-28B6-4357-B9A4-8158F6E7E641}" destId="{069DC7A4-194C-4BFF-8E3A-CCD330E59681}" srcOrd="0" destOrd="0" presId="urn:microsoft.com/office/officeart/2005/8/layout/vList2"/>
    <dgm:cxn modelId="{51DAB87C-DE55-4AD2-BB72-C661593F8650}" type="presParOf" srcId="{069DC7A4-194C-4BFF-8E3A-CCD330E59681}" destId="{4CA5ACE9-E646-48B1-8A64-4EC477AF8E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B9B2C-A0AA-4A38-93AF-7C20A1A9B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391A331-3A0B-4FF1-AE5E-E19B01D8B78E}">
      <dgm:prSet/>
      <dgm:spPr/>
      <dgm:t>
        <a:bodyPr/>
        <a:lstStyle/>
        <a:p>
          <a:pPr algn="ctr" rtl="0"/>
          <a:r>
            <a:rPr lang="tr-TR" dirty="0" smtClean="0"/>
            <a:t>İZMARİT TOPLAMA ETKİNLİĞİ</a:t>
          </a:r>
          <a:endParaRPr lang="tr-TR" dirty="0"/>
        </a:p>
      </dgm:t>
    </dgm:pt>
    <dgm:pt modelId="{757E6B19-0238-40BD-8CC5-2EF3DD07D195}" type="parTrans" cxnId="{CFD6A06E-2E68-4225-AD7E-2E0B19C609C3}">
      <dgm:prSet/>
      <dgm:spPr/>
      <dgm:t>
        <a:bodyPr/>
        <a:lstStyle/>
        <a:p>
          <a:endParaRPr lang="tr-TR"/>
        </a:p>
      </dgm:t>
    </dgm:pt>
    <dgm:pt modelId="{35FE51A7-0A1D-497D-A4C1-09D3175ACD87}" type="sibTrans" cxnId="{CFD6A06E-2E68-4225-AD7E-2E0B19C609C3}">
      <dgm:prSet/>
      <dgm:spPr/>
      <dgm:t>
        <a:bodyPr/>
        <a:lstStyle/>
        <a:p>
          <a:endParaRPr lang="tr-TR"/>
        </a:p>
      </dgm:t>
    </dgm:pt>
    <dgm:pt modelId="{8437D031-B43C-466B-8F6C-A33EAEA735C9}" type="pres">
      <dgm:prSet presAssocID="{7AFB9B2C-A0AA-4A38-93AF-7C20A1A9B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2E325C-593F-41DC-8DF8-9395312DFAD5}" type="pres">
      <dgm:prSet presAssocID="{C391A331-3A0B-4FF1-AE5E-E19B01D8B7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42EA96-B4BD-48E1-883E-FC0211DBC680}" type="presOf" srcId="{7AFB9B2C-A0AA-4A38-93AF-7C20A1A9B53A}" destId="{8437D031-B43C-466B-8F6C-A33EAEA735C9}" srcOrd="0" destOrd="0" presId="urn:microsoft.com/office/officeart/2005/8/layout/vList2"/>
    <dgm:cxn modelId="{C85AD836-778F-4D01-A50C-6D83BB080D64}" type="presOf" srcId="{C391A331-3A0B-4FF1-AE5E-E19B01D8B78E}" destId="{7F2E325C-593F-41DC-8DF8-9395312DFAD5}" srcOrd="0" destOrd="0" presId="urn:microsoft.com/office/officeart/2005/8/layout/vList2"/>
    <dgm:cxn modelId="{CFD6A06E-2E68-4225-AD7E-2E0B19C609C3}" srcId="{7AFB9B2C-A0AA-4A38-93AF-7C20A1A9B53A}" destId="{C391A331-3A0B-4FF1-AE5E-E19B01D8B78E}" srcOrd="0" destOrd="0" parTransId="{757E6B19-0238-40BD-8CC5-2EF3DD07D195}" sibTransId="{35FE51A7-0A1D-497D-A4C1-09D3175ACD87}"/>
    <dgm:cxn modelId="{11F6BB76-131C-4446-95D9-39025B5536D8}" type="presParOf" srcId="{8437D031-B43C-466B-8F6C-A33EAEA735C9}" destId="{7F2E325C-593F-41DC-8DF8-9395312DFA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ECC344-ED58-4CE3-87FD-2AD495E51F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41A32F1-B543-47C6-A834-3DC731AE2210}">
      <dgm:prSet/>
      <dgm:spPr/>
      <dgm:t>
        <a:bodyPr/>
        <a:lstStyle/>
        <a:p>
          <a:pPr rtl="0"/>
          <a:r>
            <a:rPr lang="tr-TR" smtClean="0"/>
            <a:t>ÇOCUKLARA YÖNELİK YEŞİL-KIRMIZI BAYRAK OYUNU</a:t>
          </a:r>
          <a:endParaRPr lang="tr-TR"/>
        </a:p>
      </dgm:t>
    </dgm:pt>
    <dgm:pt modelId="{48C3CD82-4639-40E7-A634-31C85580C148}" type="parTrans" cxnId="{7E1B3F97-CC43-42DC-B878-BADAA071C23A}">
      <dgm:prSet/>
      <dgm:spPr/>
      <dgm:t>
        <a:bodyPr/>
        <a:lstStyle/>
        <a:p>
          <a:endParaRPr lang="tr-TR"/>
        </a:p>
      </dgm:t>
    </dgm:pt>
    <dgm:pt modelId="{A9342360-7676-4461-B0C1-A47D49099A66}" type="sibTrans" cxnId="{7E1B3F97-CC43-42DC-B878-BADAA071C23A}">
      <dgm:prSet/>
      <dgm:spPr/>
      <dgm:t>
        <a:bodyPr/>
        <a:lstStyle/>
        <a:p>
          <a:endParaRPr lang="tr-TR"/>
        </a:p>
      </dgm:t>
    </dgm:pt>
    <dgm:pt modelId="{A4CC26D1-62AB-48F5-A86D-2BA5EBFBA216}" type="pres">
      <dgm:prSet presAssocID="{6CECC344-ED58-4CE3-87FD-2AD495E51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776992-1B0F-4B9F-A36B-9B948FA2ACCE}" type="pres">
      <dgm:prSet presAssocID="{641A32F1-B543-47C6-A834-3DC731AE22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1B3F97-CC43-42DC-B878-BADAA071C23A}" srcId="{6CECC344-ED58-4CE3-87FD-2AD495E51FA8}" destId="{641A32F1-B543-47C6-A834-3DC731AE2210}" srcOrd="0" destOrd="0" parTransId="{48C3CD82-4639-40E7-A634-31C85580C148}" sibTransId="{A9342360-7676-4461-B0C1-A47D49099A66}"/>
    <dgm:cxn modelId="{C43CD3AD-2D7E-4D2A-921F-C9F474772D4F}" type="presOf" srcId="{641A32F1-B543-47C6-A834-3DC731AE2210}" destId="{CF776992-1B0F-4B9F-A36B-9B948FA2ACCE}" srcOrd="0" destOrd="0" presId="urn:microsoft.com/office/officeart/2005/8/layout/vList2"/>
    <dgm:cxn modelId="{82FEDCB3-A673-4DDE-B500-115A371FBC39}" type="presOf" srcId="{6CECC344-ED58-4CE3-87FD-2AD495E51FA8}" destId="{A4CC26D1-62AB-48F5-A86D-2BA5EBFBA216}" srcOrd="0" destOrd="0" presId="urn:microsoft.com/office/officeart/2005/8/layout/vList2"/>
    <dgm:cxn modelId="{0EDA5D0D-7704-4965-9BED-3B6BF094FB57}" type="presParOf" srcId="{A4CC26D1-62AB-48F5-A86D-2BA5EBFBA216}" destId="{CF776992-1B0F-4B9F-A36B-9B948FA2AC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FB4D82-A3B8-4E73-92C9-9E60655890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B2EBC49-E208-453B-86FF-B366009E3F4D}">
      <dgm:prSet/>
      <dgm:spPr/>
      <dgm:t>
        <a:bodyPr/>
        <a:lstStyle/>
        <a:p>
          <a:pPr algn="ctr" rtl="0"/>
          <a:r>
            <a:rPr lang="tr-TR" dirty="0" smtClean="0"/>
            <a:t>MAVİ BAYRAK SELFİE YARIŞMASI</a:t>
          </a:r>
          <a:endParaRPr lang="tr-TR" dirty="0"/>
        </a:p>
      </dgm:t>
    </dgm:pt>
    <dgm:pt modelId="{352C3A14-5F4F-4E4B-A882-BBEF47366415}" type="parTrans" cxnId="{60485953-005E-458A-A7D2-05F64B68C27D}">
      <dgm:prSet/>
      <dgm:spPr/>
      <dgm:t>
        <a:bodyPr/>
        <a:lstStyle/>
        <a:p>
          <a:endParaRPr lang="tr-TR"/>
        </a:p>
      </dgm:t>
    </dgm:pt>
    <dgm:pt modelId="{5E0FE7F2-2927-4FE7-8B19-0FBB4AC5DC38}" type="sibTrans" cxnId="{60485953-005E-458A-A7D2-05F64B68C27D}">
      <dgm:prSet/>
      <dgm:spPr/>
      <dgm:t>
        <a:bodyPr/>
        <a:lstStyle/>
        <a:p>
          <a:endParaRPr lang="tr-TR"/>
        </a:p>
      </dgm:t>
    </dgm:pt>
    <dgm:pt modelId="{7045C1BD-A21B-4BA0-A0BF-B256DBBBEB03}" type="pres">
      <dgm:prSet presAssocID="{3CFB4D82-A3B8-4E73-92C9-9E6065589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38B707-EF1C-4F21-8062-60C9D8290340}" type="pres">
      <dgm:prSet presAssocID="{1B2EBC49-E208-453B-86FF-B366009E3F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485953-005E-458A-A7D2-05F64B68C27D}" srcId="{3CFB4D82-A3B8-4E73-92C9-9E606558904E}" destId="{1B2EBC49-E208-453B-86FF-B366009E3F4D}" srcOrd="0" destOrd="0" parTransId="{352C3A14-5F4F-4E4B-A882-BBEF47366415}" sibTransId="{5E0FE7F2-2927-4FE7-8B19-0FBB4AC5DC38}"/>
    <dgm:cxn modelId="{5C77D336-8942-4701-A3AA-829577553BB3}" type="presOf" srcId="{1B2EBC49-E208-453B-86FF-B366009E3F4D}" destId="{B838B707-EF1C-4F21-8062-60C9D8290340}" srcOrd="0" destOrd="0" presId="urn:microsoft.com/office/officeart/2005/8/layout/vList2"/>
    <dgm:cxn modelId="{3CEA81F0-07DF-498D-823A-070D5C928F45}" type="presOf" srcId="{3CFB4D82-A3B8-4E73-92C9-9E606558904E}" destId="{7045C1BD-A21B-4BA0-A0BF-B256DBBBEB03}" srcOrd="0" destOrd="0" presId="urn:microsoft.com/office/officeart/2005/8/layout/vList2"/>
    <dgm:cxn modelId="{4C91FEB8-2AC7-4E7F-9526-93EE0AC134F5}" type="presParOf" srcId="{7045C1BD-A21B-4BA0-A0BF-B256DBBBEB03}" destId="{B838B707-EF1C-4F21-8062-60C9D82903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FD3DD5-C7EC-4A11-B720-8F0997D92E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41F02E69-33A2-493F-9D0B-E1C80728114E}">
      <dgm:prSet/>
      <dgm:spPr/>
      <dgm:t>
        <a:bodyPr/>
        <a:lstStyle/>
        <a:p>
          <a:pPr algn="ctr" rtl="0"/>
          <a:r>
            <a:rPr lang="tr-TR" dirty="0" smtClean="0"/>
            <a:t>İKİ DAKİKADA PLAJ TEMİZLİĞİ</a:t>
          </a:r>
          <a:br>
            <a:rPr lang="tr-TR" dirty="0" smtClean="0"/>
          </a:br>
          <a:r>
            <a:rPr lang="tr-TR" dirty="0" smtClean="0"/>
            <a:t>( 2 MİNUTE BEACH CLEAN CAMPAİGN )</a:t>
          </a:r>
          <a:endParaRPr lang="tr-TR" dirty="0"/>
        </a:p>
      </dgm:t>
    </dgm:pt>
    <dgm:pt modelId="{7B694CB1-E741-49AC-A80F-529379363658}" type="parTrans" cxnId="{3B34A1D3-30C6-4DDC-B88A-3628715619E7}">
      <dgm:prSet/>
      <dgm:spPr/>
      <dgm:t>
        <a:bodyPr/>
        <a:lstStyle/>
        <a:p>
          <a:endParaRPr lang="tr-TR"/>
        </a:p>
      </dgm:t>
    </dgm:pt>
    <dgm:pt modelId="{A4D1EB13-EAF7-4C8C-85EA-2626B6C405D5}" type="sibTrans" cxnId="{3B34A1D3-30C6-4DDC-B88A-3628715619E7}">
      <dgm:prSet/>
      <dgm:spPr/>
      <dgm:t>
        <a:bodyPr/>
        <a:lstStyle/>
        <a:p>
          <a:endParaRPr lang="tr-TR"/>
        </a:p>
      </dgm:t>
    </dgm:pt>
    <dgm:pt modelId="{DCAF78AC-1761-44AA-9450-09A8D6E5CF63}" type="pres">
      <dgm:prSet presAssocID="{A4FD3DD5-C7EC-4A11-B720-8F0997D92E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DC346-B69E-4D18-85B9-D2D1FDEB00D2}" type="pres">
      <dgm:prSet presAssocID="{41F02E69-33A2-493F-9D0B-E1C8072811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C27441-5A75-4AD4-B44E-99001113DFDB}" type="presOf" srcId="{A4FD3DD5-C7EC-4A11-B720-8F0997D92E47}" destId="{DCAF78AC-1761-44AA-9450-09A8D6E5CF63}" srcOrd="0" destOrd="0" presId="urn:microsoft.com/office/officeart/2005/8/layout/vList2"/>
    <dgm:cxn modelId="{3B34A1D3-30C6-4DDC-B88A-3628715619E7}" srcId="{A4FD3DD5-C7EC-4A11-B720-8F0997D92E47}" destId="{41F02E69-33A2-493F-9D0B-E1C80728114E}" srcOrd="0" destOrd="0" parTransId="{7B694CB1-E741-49AC-A80F-529379363658}" sibTransId="{A4D1EB13-EAF7-4C8C-85EA-2626B6C405D5}"/>
    <dgm:cxn modelId="{528304CC-5A26-4A55-9AD5-F33E11BCF51F}" type="presOf" srcId="{41F02E69-33A2-493F-9D0B-E1C80728114E}" destId="{BC5DC346-B69E-4D18-85B9-D2D1FDEB00D2}" srcOrd="0" destOrd="0" presId="urn:microsoft.com/office/officeart/2005/8/layout/vList2"/>
    <dgm:cxn modelId="{6C82C9C5-23B9-43F2-A9CD-AA77A95A54F5}" type="presParOf" srcId="{DCAF78AC-1761-44AA-9450-09A8D6E5CF63}" destId="{BC5DC346-B69E-4D18-85B9-D2D1FDEB00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AB368-51B7-4245-B236-18F84E97FB65}">
      <dsp:nvSpPr>
        <dsp:cNvPr id="0" name=""/>
        <dsp:cNvSpPr/>
      </dsp:nvSpPr>
      <dsp:spPr>
        <a:xfrm>
          <a:off x="0" y="5262"/>
          <a:ext cx="9144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PROJE BAŞLANGIÇ</a:t>
          </a:r>
          <a:endParaRPr lang="tr-TR" sz="2900" kern="1200" dirty="0"/>
        </a:p>
      </dsp:txBody>
      <dsp:txXfrm>
        <a:off x="33955" y="39217"/>
        <a:ext cx="9076090" cy="6276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8C4F8-F33A-4D78-A57E-B729A5CF0E8A}">
      <dsp:nvSpPr>
        <dsp:cNvPr id="0" name=""/>
        <dsp:cNvSpPr/>
      </dsp:nvSpPr>
      <dsp:spPr>
        <a:xfrm>
          <a:off x="0" y="87239"/>
          <a:ext cx="5364088" cy="761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VATANDAŞLARLA DENİZ DİBİ TEMİZLİĞİ</a:t>
          </a:r>
          <a:endParaRPr lang="tr-TR" sz="2500" kern="1200" dirty="0"/>
        </a:p>
      </dsp:txBody>
      <dsp:txXfrm>
        <a:off x="37179" y="124418"/>
        <a:ext cx="5289730" cy="687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B707-EF1C-4F21-8062-60C9D8290340}">
      <dsp:nvSpPr>
        <dsp:cNvPr id="0" name=""/>
        <dsp:cNvSpPr/>
      </dsp:nvSpPr>
      <dsp:spPr>
        <a:xfrm>
          <a:off x="0" y="318"/>
          <a:ext cx="91440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PLAJ KİRLİLİĞİ ÖLÇÜMÜ</a:t>
          </a:r>
          <a:endParaRPr lang="tr-TR" sz="3600" kern="1200" dirty="0"/>
        </a:p>
      </dsp:txBody>
      <dsp:txXfrm>
        <a:off x="42151" y="42469"/>
        <a:ext cx="9059698" cy="779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8A43-9A42-4353-868C-9A3AC2969CB0}">
      <dsp:nvSpPr>
        <dsp:cNvPr id="0" name=""/>
        <dsp:cNvSpPr/>
      </dsp:nvSpPr>
      <dsp:spPr>
        <a:xfrm>
          <a:off x="0" y="238"/>
          <a:ext cx="91440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PROJE KAPANIŞ ve SERTİFİKA TÖRENİ </a:t>
          </a:r>
          <a:endParaRPr lang="tr-TR" sz="2700" kern="1200" dirty="0"/>
        </a:p>
      </dsp:txBody>
      <dsp:txXfrm>
        <a:off x="31613" y="31851"/>
        <a:ext cx="908077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7D6C9-D833-4DC2-8971-C18E90AA0E30}">
      <dsp:nvSpPr>
        <dsp:cNvPr id="0" name=""/>
        <dsp:cNvSpPr/>
      </dsp:nvSpPr>
      <dsp:spPr>
        <a:xfrm>
          <a:off x="0" y="5368"/>
          <a:ext cx="91440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b="1" u="sng" kern="1200" dirty="0" smtClean="0"/>
            <a:t>PROJEDE ÇALIŞANLAR</a:t>
          </a:r>
          <a:endParaRPr lang="tr-TR" sz="4100" kern="1200" dirty="0"/>
        </a:p>
      </dsp:txBody>
      <dsp:txXfrm>
        <a:off x="48005" y="53373"/>
        <a:ext cx="9047990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374F-244C-468C-B4E9-E1AEA93C873E}">
      <dsp:nvSpPr>
        <dsp:cNvPr id="0" name=""/>
        <dsp:cNvSpPr/>
      </dsp:nvSpPr>
      <dsp:spPr>
        <a:xfrm>
          <a:off x="0" y="103792"/>
          <a:ext cx="9144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smtClean="0"/>
            <a:t>PROJE KAPSAMINDA YAPILAN ETKİNLİKLER</a:t>
          </a:r>
          <a:endParaRPr lang="tr-TR" sz="3900" kern="1200"/>
        </a:p>
      </dsp:txBody>
      <dsp:txXfrm>
        <a:off x="45663" y="149455"/>
        <a:ext cx="9052674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52BB2-B4B3-4E07-8FFA-9B373BA67E5D}">
      <dsp:nvSpPr>
        <dsp:cNvPr id="0" name=""/>
        <dsp:cNvSpPr/>
      </dsp:nvSpPr>
      <dsp:spPr>
        <a:xfrm>
          <a:off x="0" y="344"/>
          <a:ext cx="9144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ANKET ÇALIŞMALARI</a:t>
          </a:r>
          <a:endParaRPr lang="tr-TR" sz="3900" kern="1200" dirty="0"/>
        </a:p>
      </dsp:txBody>
      <dsp:txXfrm>
        <a:off x="45663" y="46007"/>
        <a:ext cx="9052674" cy="844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5ACE9-E646-48B1-8A64-4EC477AF8EDC}">
      <dsp:nvSpPr>
        <dsp:cNvPr id="0" name=""/>
        <dsp:cNvSpPr/>
      </dsp:nvSpPr>
      <dsp:spPr>
        <a:xfrm>
          <a:off x="0" y="5315"/>
          <a:ext cx="91440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STAND GÖRÜŞ DEFTERİ ÇALIŞMASI</a:t>
          </a:r>
          <a:endParaRPr lang="tr-TR" sz="3500" kern="1200" dirty="0"/>
        </a:p>
      </dsp:txBody>
      <dsp:txXfrm>
        <a:off x="40980" y="46295"/>
        <a:ext cx="9062040" cy="757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E325C-593F-41DC-8DF8-9395312DFAD5}">
      <dsp:nvSpPr>
        <dsp:cNvPr id="0" name=""/>
        <dsp:cNvSpPr/>
      </dsp:nvSpPr>
      <dsp:spPr>
        <a:xfrm>
          <a:off x="0" y="5315"/>
          <a:ext cx="91440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İZMARİT TOPLAMA ETKİNLİĞİ</a:t>
          </a:r>
          <a:endParaRPr lang="tr-TR" sz="3500" kern="1200" dirty="0"/>
        </a:p>
      </dsp:txBody>
      <dsp:txXfrm>
        <a:off x="40980" y="46295"/>
        <a:ext cx="9062040" cy="757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76992-1B0F-4B9F-A36B-9B948FA2ACCE}">
      <dsp:nvSpPr>
        <dsp:cNvPr id="0" name=""/>
        <dsp:cNvSpPr/>
      </dsp:nvSpPr>
      <dsp:spPr>
        <a:xfrm>
          <a:off x="0" y="77296"/>
          <a:ext cx="9144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smtClean="0"/>
            <a:t>ÇOCUKLARA YÖNELİK YEŞİL-KIRMIZI BAYRAK OYUNU</a:t>
          </a:r>
          <a:endParaRPr lang="tr-TR" sz="3200" kern="1200"/>
        </a:p>
      </dsp:txBody>
      <dsp:txXfrm>
        <a:off x="37467" y="114763"/>
        <a:ext cx="906906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B707-EF1C-4F21-8062-60C9D8290340}">
      <dsp:nvSpPr>
        <dsp:cNvPr id="0" name=""/>
        <dsp:cNvSpPr/>
      </dsp:nvSpPr>
      <dsp:spPr>
        <a:xfrm>
          <a:off x="0" y="318"/>
          <a:ext cx="91440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MAVİ BAYRAK SELFİE YARIŞMASI</a:t>
          </a:r>
          <a:endParaRPr lang="tr-TR" sz="3600" kern="1200" dirty="0"/>
        </a:p>
      </dsp:txBody>
      <dsp:txXfrm>
        <a:off x="42151" y="42469"/>
        <a:ext cx="9059698" cy="779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DC346-B69E-4D18-85B9-D2D1FDEB00D2}">
      <dsp:nvSpPr>
        <dsp:cNvPr id="0" name=""/>
        <dsp:cNvSpPr/>
      </dsp:nvSpPr>
      <dsp:spPr>
        <a:xfrm>
          <a:off x="0" y="14358"/>
          <a:ext cx="5580112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İKİ DAKİKADA PLAJ TEMİZLİĞİ</a:t>
          </a:r>
          <a:br>
            <a:rPr lang="tr-TR" sz="2100" kern="1200" dirty="0" smtClean="0"/>
          </a:br>
          <a:r>
            <a:rPr lang="tr-TR" sz="2100" kern="1200" dirty="0" smtClean="0"/>
            <a:t>( 2 MİNUTE BEACH CLEAN CAMPAİGN )</a:t>
          </a:r>
          <a:endParaRPr lang="tr-TR" sz="2100" kern="1200" dirty="0"/>
        </a:p>
      </dsp:txBody>
      <dsp:txXfrm>
        <a:off x="40780" y="55138"/>
        <a:ext cx="5498552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292D-EE44-4051-A834-51ECDD7055F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59D8-941B-4000-A0E4-0575FA2EEA1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623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59D8-941B-4000-A0E4-0575FA2EEA1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273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226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67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751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3158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29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226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297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4539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33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3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0452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461A-0679-46E8-8646-570EAEED8271}" type="datetimeFigureOut">
              <a:rPr lang="tr-TR" smtClean="0"/>
              <a:pPr/>
              <a:t>08.12.2014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1D5C-61DE-49A9-BD5F-994C9D8C11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09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tr-T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PLAJLARDA ÇEVRE BİLİNÇLENDİRME PROJESİ </a:t>
            </a:r>
            <a:endParaRPr lang="tr-TR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224736" cy="2808312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PROJENİN UYGULAMASI VE AKTİVİTELER</a:t>
            </a:r>
          </a:p>
          <a:p>
            <a:r>
              <a:rPr lang="tr-T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Yetkin KARABİNALI</a:t>
            </a:r>
          </a:p>
          <a:p>
            <a:r>
              <a:rPr lang="tr-T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İzmir ve Kuzey Ege Mavi Bayrak Koordinatörlüğü</a:t>
            </a:r>
            <a:endParaRPr lang="tr-TR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17 Resim" descr="TÜRÇEV YENİ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0535"/>
            <a:ext cx="1838325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vibayrak.org.tr/images/haber/115870244mavibayrak%20-%20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69928"/>
            <a:ext cx="1524000" cy="109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79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109387354"/>
              </p:ext>
            </p:extLst>
          </p:nvPr>
        </p:nvGraphicFramePr>
        <p:xfrm>
          <a:off x="360040" y="476672"/>
          <a:ext cx="55801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1411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r-TR" sz="1800" dirty="0" smtClean="0"/>
              <a:t>Etkinliğin yapılmasındaki amaç  insanları çevre temizliği konusunda harekete geçirmekti.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Etkinlikteki en önemli ayrıntı sıklıkla yapılan duyurular ve insanların örgütlenmesi idi.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İki dakikada yapılan temizlikle plajdan 17 poşet çöp çıktı ve poşetler plajın merkezinde teşhir edildi.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Bu poşetlerin bulunduğu alana bir pankart üzerine ‘’buradaki poşetler iki dakikada toplanmıştır’’ yazılmış ve gerekli bilgilendirme yapılmıştır.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Katılım oranı bakımından oldukça verimli geçen bir etkinlik olmuştur.</a:t>
            </a: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833156"/>
            <a:ext cx="2699792" cy="20248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636912"/>
            <a:ext cx="2699792" cy="20248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638" y="405064"/>
            <a:ext cx="2699791" cy="20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88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488952970"/>
              </p:ext>
            </p:extLst>
          </p:nvPr>
        </p:nvGraphicFramePr>
        <p:xfrm>
          <a:off x="0" y="260648"/>
          <a:ext cx="536408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4402832" cy="5256584"/>
          </a:xfrm>
        </p:spPr>
        <p:txBody>
          <a:bodyPr>
            <a:noAutofit/>
          </a:bodyPr>
          <a:lstStyle/>
          <a:p>
            <a:r>
              <a:rPr lang="tr-TR" sz="1800" dirty="0" smtClean="0"/>
              <a:t>Dalış merkezinden gelen dalgıç ekibinin yardımları ve vatandaşların katılımıyla gerçekleştirilen çalışmada 1 saat 15 dakikalık deniz dibi temizliği yapıldı.</a:t>
            </a:r>
          </a:p>
          <a:p>
            <a:endParaRPr lang="tr-TR" sz="1800" dirty="0" smtClean="0"/>
          </a:p>
          <a:p>
            <a:r>
              <a:rPr lang="tr-TR" sz="1800" dirty="0" smtClean="0"/>
              <a:t>Çıkarılan atıklar gün boyu teşhir edildi.</a:t>
            </a:r>
          </a:p>
          <a:p>
            <a:endParaRPr lang="tr-TR" sz="1800" dirty="0" smtClean="0"/>
          </a:p>
          <a:p>
            <a:r>
              <a:rPr lang="tr-TR" sz="1800" dirty="0" smtClean="0"/>
              <a:t>Bu etkinlik ajanslar tarafından haber yapılıp tüm Türkiye’ye duyuruldu.</a:t>
            </a:r>
          </a:p>
          <a:p>
            <a:endParaRPr lang="tr-TR" sz="1800" dirty="0" smtClean="0"/>
          </a:p>
          <a:p>
            <a:r>
              <a:rPr lang="tr-TR" sz="1800" dirty="0" smtClean="0"/>
              <a:t>Bu etkinliğin daha işlevsel bir hale gelmesi için çıkarılan atıkların deniz dibine ve deniz canlılarına verdikleri zararlara ilişkin vatandaşlara bilgilendirici açıklama yapılmalıdır.</a:t>
            </a:r>
          </a:p>
          <a:p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887162"/>
            <a:ext cx="2627784" cy="19708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822" y="2420888"/>
            <a:ext cx="2602178" cy="19516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0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470912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Günlük olarak yapılan çalışmalardan birisi de Plajın Kirlilik ölçümüdür.</a:t>
            </a:r>
          </a:p>
          <a:p>
            <a:endParaRPr lang="tr-TR" dirty="0" smtClean="0"/>
          </a:p>
          <a:p>
            <a:r>
              <a:rPr lang="tr-TR" dirty="0" smtClean="0"/>
              <a:t>Her gün iki farklı grubun katılımıyla sabah ve akşam saatlerinde ölçümler yapılmıştır.</a:t>
            </a:r>
          </a:p>
          <a:p>
            <a:endParaRPr lang="tr-TR" dirty="0" smtClean="0"/>
          </a:p>
          <a:p>
            <a:r>
              <a:rPr lang="tr-TR" dirty="0" smtClean="0"/>
              <a:t>Plajın farklı noktalarındaki 100 m2lik ve  1m2lik alanlarda bulunan çöp miktarı baz alınarak yapılan bir çalışmadır.</a:t>
            </a:r>
          </a:p>
          <a:p>
            <a:endParaRPr lang="tr-TR" dirty="0" smtClean="0"/>
          </a:p>
          <a:p>
            <a:r>
              <a:rPr lang="tr-TR" dirty="0" smtClean="0"/>
              <a:t>Bu çalışma sayesinde plajın gün içerisinde ne kadar kirlendiği, plajın günlük temizliğinin yapılıp yapılmadığı, yapıldıysa bu temizliğin yeterli olup olmadığı sonucu ortaya çıkar 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588484762"/>
              </p:ext>
            </p:extLst>
          </p:nvPr>
        </p:nvGraphicFramePr>
        <p:xfrm>
          <a:off x="0" y="260648"/>
          <a:ext cx="9144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581391"/>
            <a:ext cx="3323861" cy="24928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581" y="4257093"/>
            <a:ext cx="3312367" cy="2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75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689770507"/>
              </p:ext>
            </p:extLst>
          </p:nvPr>
        </p:nvGraphicFramePr>
        <p:xfrm>
          <a:off x="0" y="332656"/>
          <a:ext cx="91440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4258816" cy="5544616"/>
          </a:xfrm>
        </p:spPr>
        <p:txBody>
          <a:bodyPr>
            <a:normAutofit/>
          </a:bodyPr>
          <a:lstStyle/>
          <a:p>
            <a:r>
              <a:rPr lang="tr-TR" sz="1900" dirty="0" smtClean="0"/>
              <a:t>Projenin son günü Foça belediye başkan vekili Sn. Hülya Dinçel’in ve basın halkla ilişkiler sorumlularının katıldığı bir kapanış töreni düzenlendi.</a:t>
            </a:r>
          </a:p>
          <a:p>
            <a:r>
              <a:rPr lang="tr-TR" sz="1900" dirty="0" smtClean="0"/>
              <a:t>Başkan vekili Sn. Hülya Dinçel konuşmasında TÜRÇEV ve çalışanlarına , gönüllü katılımcılara FOÇA Belediye Başkanı adına teşekkürlerini sundu.</a:t>
            </a:r>
          </a:p>
          <a:p>
            <a:r>
              <a:rPr lang="tr-TR" sz="1900" dirty="0" smtClean="0"/>
              <a:t>Foça’nın eski tarihini anlatan bir anı plaketi taktim edildi.</a:t>
            </a:r>
          </a:p>
          <a:p>
            <a:r>
              <a:rPr lang="tr-TR" sz="1900" dirty="0" smtClean="0"/>
              <a:t>Tören sonlandırılırken program koordinatörleri ve katılımcılara sertifikaları dağıtıldı.</a:t>
            </a:r>
          </a:p>
          <a:p>
            <a:r>
              <a:rPr lang="tr-TR" sz="1900" dirty="0" smtClean="0"/>
              <a:t>Basın bürosunun çektiği fotoğraflar ve röportaj sonrasında proje sonlandırıldı.  </a:t>
            </a:r>
            <a:endParaRPr lang="tr-TR" sz="19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107" y="1037093"/>
            <a:ext cx="3611893" cy="27089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106" y="414908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81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814" y="22121"/>
            <a:ext cx="9174306" cy="688073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4008" y="4437112"/>
            <a:ext cx="4258816" cy="2121099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 algn="just">
              <a:buNone/>
            </a:pPr>
            <a:r>
              <a:rPr lang="tr-TR" sz="6000" dirty="0" smtClean="0"/>
              <a:t>         </a:t>
            </a:r>
            <a:r>
              <a:rPr lang="tr-TR" sz="6000" b="1" i="1" dirty="0" smtClean="0"/>
              <a:t>TEŞEKKÜRLER</a:t>
            </a:r>
          </a:p>
          <a:p>
            <a:pPr marL="0" indent="0" algn="just">
              <a:buNone/>
            </a:pPr>
            <a:r>
              <a:rPr lang="tr-TR" dirty="0" smtClean="0"/>
              <a:t>                      YETKİN KARABİNALI</a:t>
            </a:r>
          </a:p>
          <a:p>
            <a:pPr marL="0" indent="0" algn="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6702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083500200"/>
              </p:ext>
            </p:extLst>
          </p:nvPr>
        </p:nvGraphicFramePr>
        <p:xfrm>
          <a:off x="0" y="274638"/>
          <a:ext cx="91440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2952328"/>
          </a:xfrm>
        </p:spPr>
        <p:txBody>
          <a:bodyPr>
            <a:normAutofit/>
          </a:bodyPr>
          <a:lstStyle/>
          <a:p>
            <a:r>
              <a:rPr lang="tr-TR" sz="1600" dirty="0" smtClean="0"/>
              <a:t>Halk plajlarında yaşanan en büyük sıkıntı plajı kullanan misafirlerin bulundukları  çevrenin temizliğine  yeteri kadar özen göstermemeleridir.</a:t>
            </a:r>
          </a:p>
          <a:p>
            <a:r>
              <a:rPr lang="tr-TR" sz="1600" dirty="0" smtClean="0"/>
              <a:t>Bu sebeple çevre bilincinin oluşturulması ve çevreye duyarlılığın arttırılması amaçlı yürütülecek bu proje için bölgede bulunan  belediye yönetimi ile sezon başında yapılan görüşmeler neticesinde  stant temini , projede kullanılacak materyaller , konaklama , transfer , yeme-içme konularında karşılıklı mutabakata varılması sonucunda etkinliğin  yaz sezonu içerisinde 1 hafta süreyle ilgili halk plajında gerçekleştirilmesine karar verilir.</a:t>
            </a:r>
          </a:p>
          <a:p>
            <a:r>
              <a:rPr lang="tr-TR" sz="1600" dirty="0" smtClean="0"/>
              <a:t>Geçtiğimiz yaz sezonu TÜRÇEV - FOÇA BELEDİYESİNİN işbirliğiyle ve bu projeye gönüllü katılan üniversite öğrencilerinin özverili çalışmalarıyla  2014 plajlarda çevre bilinçlendirme projesi  6. defa Foça Karakum Plajında gerçekleştirildi.</a:t>
            </a:r>
          </a:p>
          <a:p>
            <a:endParaRPr lang="tr-TR" sz="1600" b="1" dirty="0" smtClean="0"/>
          </a:p>
          <a:p>
            <a:endParaRPr lang="tr-TR" sz="1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4189438"/>
            <a:ext cx="9036496" cy="2551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471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656462729"/>
              </p:ext>
            </p:extLst>
          </p:nvPr>
        </p:nvGraphicFramePr>
        <p:xfrm>
          <a:off x="0" y="274638"/>
          <a:ext cx="91440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709119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Proje çalışmalarına Abdullah TAN ve Yetkin </a:t>
            </a:r>
            <a:r>
              <a:rPr lang="tr-TR" dirty="0" err="1" smtClean="0"/>
              <a:t>KARABİNALI’nın</a:t>
            </a:r>
            <a:r>
              <a:rPr lang="tr-TR" dirty="0" smtClean="0"/>
              <a:t> koordinatörlüğünde, Ege Üniversitesi Coğrafya Bölümü’nden 3 öğrenci ve Dokuz Eylül Üniversitesi Okul Öncesi </a:t>
            </a:r>
            <a:r>
              <a:rPr lang="tr-TR" dirty="0" err="1" smtClean="0"/>
              <a:t>Öğretmenliği’nden</a:t>
            </a:r>
            <a:r>
              <a:rPr lang="tr-TR" dirty="0" smtClean="0"/>
              <a:t> 2 Öğrenci katılmıştır.</a:t>
            </a:r>
          </a:p>
          <a:p>
            <a:endParaRPr lang="tr-TR" dirty="0" smtClean="0"/>
          </a:p>
          <a:p>
            <a:r>
              <a:rPr lang="tr-TR" dirty="0" smtClean="0"/>
              <a:t>Proje </a:t>
            </a:r>
            <a:r>
              <a:rPr lang="tr-TR" dirty="0"/>
              <a:t>kapsamında bir hafta boyunca her yaş kesimine hitap eden etkinlikler , anket çalışmaları , broşür dağıtımı ve bilgilendirme gerçekleştirildi.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C:\Users\user\Desktop\foça basından gelen fotolar\DSC_2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/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Anket Çalışması</a:t>
            </a:r>
          </a:p>
          <a:p>
            <a:r>
              <a:rPr lang="tr-TR" dirty="0" smtClean="0"/>
              <a:t>Stant Görüş Defteri Çalışması</a:t>
            </a:r>
          </a:p>
          <a:p>
            <a:r>
              <a:rPr lang="tr-TR" dirty="0" smtClean="0"/>
              <a:t>İzmarit Toplama Etkinliği</a:t>
            </a:r>
          </a:p>
          <a:p>
            <a:r>
              <a:rPr lang="tr-TR" dirty="0" smtClean="0"/>
              <a:t>Çocuklarla Yeşil Kırmızı Bayrak Oyunu</a:t>
            </a:r>
          </a:p>
          <a:p>
            <a:r>
              <a:rPr lang="tr-TR" dirty="0" smtClean="0"/>
              <a:t>Mavi Bayrak </a:t>
            </a:r>
            <a:r>
              <a:rPr lang="tr-TR" dirty="0" err="1" smtClean="0"/>
              <a:t>Selfie</a:t>
            </a:r>
            <a:r>
              <a:rPr lang="tr-TR" dirty="0" smtClean="0"/>
              <a:t> Yarışması</a:t>
            </a:r>
          </a:p>
          <a:p>
            <a:r>
              <a:rPr lang="tr-TR" dirty="0" smtClean="0"/>
              <a:t>İki Dakikada Plaj Temizliği</a:t>
            </a:r>
          </a:p>
          <a:p>
            <a:r>
              <a:rPr lang="tr-TR" dirty="0" smtClean="0"/>
              <a:t>Vatandaşlarla Deniz Dibi Temizliği</a:t>
            </a:r>
          </a:p>
          <a:p>
            <a:r>
              <a:rPr lang="tr-TR" dirty="0" smtClean="0"/>
              <a:t>Bunlarla birlikte Plajın Günlük olarak kirlilik ölçümü yapılmıştır.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5082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596189240"/>
              </p:ext>
            </p:extLst>
          </p:nvPr>
        </p:nvGraphicFramePr>
        <p:xfrm>
          <a:off x="0" y="188640"/>
          <a:ext cx="9144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68760"/>
            <a:ext cx="4752528" cy="518457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tr-TR" sz="1800" dirty="0" smtClean="0"/>
              <a:t>Anket çalışması proje kapsamında her gün gerçekleştirilen bir etkinliktir.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Vatandaşların çevreyle ilgili görüşlerini ve düşüncelerini anlamamıza yardımcı olacak bir çalışmadır.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Geçtiğimiz sezon anket çalışmasına 215  kadın , 149  erkek olmak üzere toplam 364 kişi katıldı.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Vatandaşları sıkmayacak 5 kısa soru yöneltilerek çevre konusunda fikirleri alınmış oldu.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Sorulan sorularla «MAVİ BAYRAK» olgusu ve çevre algısı konusunda farkındalık yaratıldı.</a:t>
            </a:r>
          </a:p>
          <a:p>
            <a:pPr>
              <a:spcBef>
                <a:spcPts val="1800"/>
              </a:spcBef>
            </a:pPr>
            <a:r>
              <a:rPr lang="tr-TR" sz="1800" dirty="0" smtClean="0"/>
              <a:t>Anket sorularının sayı olarak değil nitelik olarak yeterli olması gerekir.</a:t>
            </a:r>
          </a:p>
          <a:p>
            <a:pPr>
              <a:spcBef>
                <a:spcPts val="1800"/>
              </a:spcBef>
            </a:pP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116" y="4221088"/>
            <a:ext cx="3515883" cy="26369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117" y="1240541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0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003015843"/>
              </p:ext>
            </p:extLst>
          </p:nvPr>
        </p:nvGraphicFramePr>
        <p:xfrm>
          <a:off x="0" y="274638"/>
          <a:ext cx="91440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4906888" cy="518457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Vatandaşların öneri ve görüşlerinin alınması özellikle bölgede yaşanan ve görülemeyen sorunların açığa çıkması konusunda faydalı bir çalışma.</a:t>
            </a:r>
          </a:p>
          <a:p>
            <a:endParaRPr lang="tr-TR" sz="2000" dirty="0" smtClean="0"/>
          </a:p>
          <a:p>
            <a:r>
              <a:rPr lang="tr-TR" sz="2000" dirty="0" smtClean="0"/>
              <a:t>Fakat uygulamada aksaklık yaşanmaması için insanların bunu öneri ve görüş bildirme amaçlı kullanmaları gerektiği anlatılmalıdır. Aksi  taktirde bu çalışma bir şikayet aracı olarak kullanılıyor ve çoğunlukla bahsi geçen konular abartılıyor.</a:t>
            </a:r>
          </a:p>
          <a:p>
            <a:endParaRPr lang="tr-TR" sz="2000" dirty="0"/>
          </a:p>
          <a:p>
            <a:r>
              <a:rPr lang="tr-TR" sz="2000" dirty="0" smtClean="0"/>
              <a:t>Bahsi geçen şikayetlerin bir çoğu çevreyle ilgili değil şahsi olabiliyor.</a:t>
            </a:r>
          </a:p>
          <a:p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106" y="4149080"/>
            <a:ext cx="3611893" cy="27089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107" y="1234897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956504188"/>
              </p:ext>
            </p:extLst>
          </p:nvPr>
        </p:nvGraphicFramePr>
        <p:xfrm>
          <a:off x="0" y="274638"/>
          <a:ext cx="91440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4690864" cy="5256584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/>
              <a:t>Halk plajlarındaki kirliliğin en büyük kaynağı vatandaşların sigara izmaritlerini kuma atmaları ve küçük bir izmaritin plajı kirletmeyeceği düşüncesine sahip olmalarından kaynaklanıyor.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sz="1800" dirty="0" smtClean="0"/>
              <a:t>Bu sebepten atılan izmaritlerin nasıl bir kirliliğe sebep olduğunu göstermek ve çevre konusunda ilgi uyandırmak amaçlı olarak gerçekleştirilen etkinlikte geçtiğimiz sezon 2 saat içerisinde 1 litrelik 16 adet pet şişe izmarit toplandı.</a:t>
            </a:r>
          </a:p>
          <a:p>
            <a:endParaRPr lang="tr-TR" sz="1800" dirty="0"/>
          </a:p>
          <a:p>
            <a:r>
              <a:rPr lang="tr-TR" sz="1800" dirty="0" smtClean="0"/>
              <a:t>Çıkan izmaritler bilgilendirme yazısı ile birlikte proje müddetince plajın merkezi bir noktasında ve stantta teşhir edildi.</a:t>
            </a:r>
          </a:p>
          <a:p>
            <a:endParaRPr lang="tr-TR" sz="1800" dirty="0"/>
          </a:p>
          <a:p>
            <a:r>
              <a:rPr lang="tr-TR" sz="1800" dirty="0" smtClean="0"/>
              <a:t>Yapılan çalışma ilgi gördü ve insanların konuya dikkatini çekti.   </a:t>
            </a:r>
            <a:endParaRPr lang="tr-TR" sz="1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131078"/>
            <a:ext cx="3635896" cy="2726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268760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3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0" y="274638"/>
          <a:ext cx="91440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457200" y="1484784"/>
            <a:ext cx="5122912" cy="5112568"/>
          </a:xfrm>
        </p:spPr>
        <p:txBody>
          <a:bodyPr>
            <a:normAutofit/>
          </a:bodyPr>
          <a:lstStyle/>
          <a:p>
            <a:r>
              <a:rPr lang="tr-TR" sz="1800" dirty="0" smtClean="0"/>
              <a:t>Çocuklarla gerçekleştirilen bu etkinlik , küçük yaşlardaki çocukların çevre bilincinin oluşturulması ve çevre temizliği konusunda ilgi ve farkındalık yaratılması amaçlı yapıldı.</a:t>
            </a:r>
          </a:p>
          <a:p>
            <a:r>
              <a:rPr lang="tr-TR" sz="1800" dirty="0" smtClean="0"/>
              <a:t>Uygulama esnasında yetişkinler ve ebeveynlerinde konuya dikkatleri çekilmiş oldu.</a:t>
            </a:r>
          </a:p>
          <a:p>
            <a:r>
              <a:rPr lang="tr-TR" sz="1800" dirty="0" smtClean="0"/>
              <a:t>Etkinlik için duyuru yapılarak toplanan çocuklara ne yapılacağı ve oyunun nasıl oynanacağı anlatıldı.</a:t>
            </a:r>
          </a:p>
          <a:p>
            <a:r>
              <a:rPr lang="tr-TR" sz="1800" dirty="0" smtClean="0"/>
              <a:t>Etkinlik sonunda çocuklara balon verildi ve isteyen çocukların yüzleri projeye gönüllü katılan üniversite öğrencileri tarafından boyandı.</a:t>
            </a:r>
          </a:p>
          <a:p>
            <a:r>
              <a:rPr lang="tr-TR" sz="1800" dirty="0" smtClean="0"/>
              <a:t>Çocukların ileriki yaşlarına yönelik çevre konusunda duyarlılıklarının ve çevre temizliği alışkanlıklarının oluşmasında faydalı ve güzel bir etkinlik oldu. </a:t>
            </a:r>
            <a:endParaRPr lang="tr-TR" sz="1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035" y="148478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91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305544704"/>
              </p:ext>
            </p:extLst>
          </p:nvPr>
        </p:nvGraphicFramePr>
        <p:xfrm>
          <a:off x="0" y="260648"/>
          <a:ext cx="9144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4834880" cy="5328592"/>
          </a:xfrm>
        </p:spPr>
        <p:txBody>
          <a:bodyPr>
            <a:noAutofit/>
          </a:bodyPr>
          <a:lstStyle/>
          <a:p>
            <a:r>
              <a:rPr lang="tr-TR" sz="2400" dirty="0" smtClean="0"/>
              <a:t>Günümüz sosyal medyasında sıkça kullanılan ve popüler bir hale gelen </a:t>
            </a:r>
            <a:r>
              <a:rPr lang="tr-TR" sz="2400" dirty="0" err="1" smtClean="0"/>
              <a:t>selfie</a:t>
            </a:r>
            <a:r>
              <a:rPr lang="tr-TR" sz="2400" dirty="0" smtClean="0"/>
              <a:t> uygulaması mavi bayrak  kullanılarak  gerçekleştirildi.</a:t>
            </a:r>
          </a:p>
          <a:p>
            <a:endParaRPr lang="tr-TR" sz="2400" dirty="0" smtClean="0"/>
          </a:p>
          <a:p>
            <a:r>
              <a:rPr lang="tr-TR" sz="2400" dirty="0" smtClean="0"/>
              <a:t>Etkinlik kapsamında fotoğrafların mavi bayrakla ilgili olması zorunluydu.</a:t>
            </a:r>
          </a:p>
          <a:p>
            <a:endParaRPr lang="tr-TR" sz="2400" dirty="0" smtClean="0"/>
          </a:p>
          <a:p>
            <a:r>
              <a:rPr lang="tr-TR" sz="2400" dirty="0" smtClean="0"/>
              <a:t>Bu etkinlikte vatandaşların dikkatini mavi bayrağa çekmiş olduk.</a:t>
            </a:r>
          </a:p>
          <a:p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293096"/>
            <a:ext cx="4443986" cy="24997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478" y="131845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95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850</Words>
  <Application>Microsoft Office PowerPoint</Application>
  <PresentationFormat>Ekran Gösterisi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PLAJLARDA ÇEVRE BİLİNÇLENDİRME PROJESİ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PLAJLARDA ÇEVRE BİLİNÇLENDİRME PROJESİ</dc:title>
  <dc:creator>user</dc:creator>
  <cp:lastModifiedBy>User</cp:lastModifiedBy>
  <cp:revision>93</cp:revision>
  <dcterms:created xsi:type="dcterms:W3CDTF">2014-09-30T09:22:14Z</dcterms:created>
  <dcterms:modified xsi:type="dcterms:W3CDTF">2014-12-08T07:45:18Z</dcterms:modified>
</cp:coreProperties>
</file>