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ema Uygulanmış Stil 1 - Vurgu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603" autoAdjust="0"/>
    <p:restoredTop sz="99386" autoAdjust="0"/>
  </p:normalViewPr>
  <p:slideViewPr>
    <p:cSldViewPr snapToGrid="0">
      <p:cViewPr>
        <p:scale>
          <a:sx n="100" d="100"/>
          <a:sy n="100" d="100"/>
        </p:scale>
        <p:origin x="780" y="-21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3075D4CA-2854-818E-5C68-CF75C34CC1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60B1F066-A57E-6C75-522E-4992DA34C3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EBCC9820-FB43-3EDC-2BB7-299FCC92D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30D2E-4A18-4A59-8933-B5DA5439A56B}" type="datetimeFigureOut">
              <a:rPr lang="tr-TR" smtClean="0"/>
              <a:pPr/>
              <a:t>27.11.2025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C0CAB7B0-25AF-310C-071A-7BCE4E649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86571529-B6F3-B757-C7EF-787722631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392C-6704-4F12-B713-59C5B178A3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93662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0BE1BEA3-5405-9319-8CEE-B54C9A205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6B0AF690-0A10-25FE-5FA4-3F52549364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06F18CB3-D3C7-DF4F-092D-2BE440DE4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30D2E-4A18-4A59-8933-B5DA5439A56B}" type="datetimeFigureOut">
              <a:rPr lang="tr-TR" smtClean="0"/>
              <a:pPr/>
              <a:t>27.11.2025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69580F88-3C52-D012-34D4-52AAF8172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808A2692-85CF-8EDE-8AAF-134E99206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392C-6704-4F12-B713-59C5B178A3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96494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xmlns="" id="{D594177E-53E1-6D5B-147B-90E1CDAB3B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BC2C0447-5BF0-64FD-8B62-861F5773F9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1315C9A9-7E79-6BE6-6062-DB49F7CCB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30D2E-4A18-4A59-8933-B5DA5439A56B}" type="datetimeFigureOut">
              <a:rPr lang="tr-TR" smtClean="0"/>
              <a:pPr/>
              <a:t>27.11.2025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176C5304-945D-099E-C33F-F611B25C4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E5C332FC-C7CD-51C7-D11D-06CF51D6F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392C-6704-4F12-B713-59C5B178A3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55920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37189425-DA72-7A6A-97FB-B8B71EDCD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ECEE0D3A-A17A-46EF-052F-DA2FFBEEC0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69632EE9-E4B3-CC3D-E19D-D407D9693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30D2E-4A18-4A59-8933-B5DA5439A56B}" type="datetimeFigureOut">
              <a:rPr lang="tr-TR" smtClean="0"/>
              <a:pPr/>
              <a:t>27.11.2025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A1FD7D25-D20A-2889-86C3-07773C4E8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55070018-865F-D27F-E01B-1142EBF7E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392C-6704-4F12-B713-59C5B178A3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20799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61175D95-7D33-714F-042B-286294899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29BCD965-090E-A670-38F3-973FD20BFB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1225F71E-0238-3C72-ACCE-562D247FE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30D2E-4A18-4A59-8933-B5DA5439A56B}" type="datetimeFigureOut">
              <a:rPr lang="tr-TR" smtClean="0"/>
              <a:pPr/>
              <a:t>27.11.2025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498214F5-9E69-4B3F-1010-65DB4783B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029222C2-EC4E-A11F-78DC-765251306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392C-6704-4F12-B713-59C5B178A3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63713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2303EFD2-3A8F-0D9F-D4A1-A73B803BC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6731F113-6F48-D494-C1B9-E61E077744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E5127211-12FA-8152-95A3-544E890A11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E50DAA3B-F64C-94A0-FB4A-8B7EFAC22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30D2E-4A18-4A59-8933-B5DA5439A56B}" type="datetimeFigureOut">
              <a:rPr lang="tr-TR" smtClean="0"/>
              <a:pPr/>
              <a:t>27.11.2025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6E1D26FA-3398-02D1-A1E1-A3405A13B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EEC22418-801E-FC3D-3D8C-3BF7D50BE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392C-6704-4F12-B713-59C5B178A3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6608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836EE13C-0BEA-8B80-6FD4-D03DC5DAF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7730E827-74A8-FB71-2008-702DF1F3EE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2F68D947-389A-AAD2-A6BB-B3869A2AD1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xmlns="" id="{5A299C37-9E50-141B-BA95-96295224F6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xmlns="" id="{3F356FC0-C472-2C5A-D51C-254A02D485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xmlns="" id="{8922554C-0DD5-64FB-DF80-1EF5F8B72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30D2E-4A18-4A59-8933-B5DA5439A56B}" type="datetimeFigureOut">
              <a:rPr lang="tr-TR" smtClean="0"/>
              <a:pPr/>
              <a:t>27.11.2025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xmlns="" id="{EFC5D6B8-3EDA-F96B-116E-F2BB4592A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xmlns="" id="{00055BD9-DD1C-327D-4FE2-C6AF05312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392C-6704-4F12-B713-59C5B178A3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62398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7C3340C8-BCDF-661B-46EB-AEDCF43D0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xmlns="" id="{5E6A8299-930C-F6DE-4EE8-A85024B69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30D2E-4A18-4A59-8933-B5DA5439A56B}" type="datetimeFigureOut">
              <a:rPr lang="tr-TR" smtClean="0"/>
              <a:pPr/>
              <a:t>27.11.2025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xmlns="" id="{0FC40203-02A9-5ADD-0B8A-3EFA59834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xmlns="" id="{36278806-1B48-4C54-B3F5-880A6F039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392C-6704-4F12-B713-59C5B178A3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23341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xmlns="" id="{7165994A-5E16-D486-0F06-035EBF435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30D2E-4A18-4A59-8933-B5DA5439A56B}" type="datetimeFigureOut">
              <a:rPr lang="tr-TR" smtClean="0"/>
              <a:pPr/>
              <a:t>27.11.2025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xmlns="" id="{F4F17856-9C9E-1777-55EB-AEFB1D392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xmlns="" id="{0F1C7FCF-EC4D-079F-2D28-52A79884C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392C-6704-4F12-B713-59C5B178A3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3201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840C1694-641B-ADE2-AAA0-804EF5B5E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BE4CE419-D2C4-348E-6E88-BE687C2C5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39AC7101-2859-FDD8-8C34-124EC57751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49179CA9-8CBB-D61B-B285-EBAE6CE4A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30D2E-4A18-4A59-8933-B5DA5439A56B}" type="datetimeFigureOut">
              <a:rPr lang="tr-TR" smtClean="0"/>
              <a:pPr/>
              <a:t>27.11.2025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9782AD12-E3FE-DAE8-38EA-19ED0ADB6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FB6C56C6-1F66-696D-D6D0-40BD8BBDF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392C-6704-4F12-B713-59C5B178A3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57179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39B90940-46C4-4F62-324A-D10A0B5FD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xmlns="" id="{52D34CC4-5464-10ED-8227-DF7B35F343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A7C7B9AB-224B-3144-E4AA-184430C019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9E7B0D2E-81AF-104D-1DED-1EF7789CB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30D2E-4A18-4A59-8933-B5DA5439A56B}" type="datetimeFigureOut">
              <a:rPr lang="tr-TR" smtClean="0"/>
              <a:pPr/>
              <a:t>27.11.2025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E3A87C28-FAC7-B665-6BC0-9A5BE7377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9716FFA1-66B0-D129-67AE-4B1B8347F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392C-6704-4F12-B713-59C5B178A3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87561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xmlns="" id="{C8CD95B1-F533-8578-0818-F59BCD87C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B382536D-D10E-5F74-4171-F3B0AB540E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E8F7D8BC-269E-37BC-2752-2A2DDE5472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A30D2E-4A18-4A59-8933-B5DA5439A56B}" type="datetimeFigureOut">
              <a:rPr lang="tr-TR" smtClean="0"/>
              <a:pPr/>
              <a:t>27.11.2025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2485D8FB-A950-406A-644E-350C7475DA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FE5C1C4B-C999-A700-353C-E38616F6E3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B392C-6704-4F12-B713-59C5B178A3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6163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resort_logo.png">
            <a:extLst>
              <a:ext uri="{FF2B5EF4-FFF2-40B4-BE49-F238E27FC236}">
                <a16:creationId xmlns:a16="http://schemas.microsoft.com/office/drawing/2014/main" xmlns="" id="{6BFC4CFF-C0B0-DF06-C904-99A4BC964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424" y="614876"/>
            <a:ext cx="5288583" cy="2957197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940D6E8C-378A-2BC8-EECA-5D740849D99E}"/>
              </a:ext>
            </a:extLst>
          </p:cNvPr>
          <p:cNvSpPr txBox="1"/>
          <p:nvPr/>
        </p:nvSpPr>
        <p:spPr>
          <a:xfrm>
            <a:off x="3047223" y="4434148"/>
            <a:ext cx="609755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2400" dirty="0">
                <a:solidFill>
                  <a:srgbClr val="002060"/>
                </a:solidFill>
              </a:rPr>
              <a:t>       </a:t>
            </a:r>
            <a:r>
              <a:rPr lang="tr-TR" sz="2400" dirty="0" smtClean="0">
                <a:solidFill>
                  <a:srgbClr val="002060"/>
                </a:solidFill>
              </a:rPr>
              <a:t>2026 </a:t>
            </a:r>
            <a:r>
              <a:rPr lang="tr-TR" sz="2400" dirty="0">
                <a:solidFill>
                  <a:srgbClr val="002060"/>
                </a:solidFill>
              </a:rPr>
              <a:t>YILI PLANLANAN </a:t>
            </a:r>
            <a:br>
              <a:rPr lang="tr-TR" sz="2400" dirty="0">
                <a:solidFill>
                  <a:srgbClr val="002060"/>
                </a:solidFill>
              </a:rPr>
            </a:br>
            <a:r>
              <a:rPr lang="tr-TR" sz="2400" dirty="0">
                <a:solidFill>
                  <a:srgbClr val="002060"/>
                </a:solidFill>
              </a:rPr>
              <a:t>       MAVİ BAYRAK</a:t>
            </a:r>
            <a:br>
              <a:rPr lang="tr-TR" sz="2400" dirty="0">
                <a:solidFill>
                  <a:srgbClr val="002060"/>
                </a:solidFill>
              </a:rPr>
            </a:br>
            <a:r>
              <a:rPr lang="tr-TR" sz="2400" dirty="0">
                <a:solidFill>
                  <a:srgbClr val="002060"/>
                </a:solidFill>
              </a:rPr>
              <a:t> ÇEVRE EĞİTİM ve BİLİNÇLENDİRME</a:t>
            </a:r>
            <a:br>
              <a:rPr lang="tr-TR" sz="2400" dirty="0">
                <a:solidFill>
                  <a:srgbClr val="002060"/>
                </a:solidFill>
              </a:rPr>
            </a:br>
            <a:r>
              <a:rPr lang="tr-TR" sz="2400" dirty="0">
                <a:solidFill>
                  <a:srgbClr val="002060"/>
                </a:solidFill>
              </a:rPr>
              <a:t>            ETKİNLİKLERİ DOSYASI</a:t>
            </a:r>
            <a:endParaRPr lang="tr-TR" sz="2400" dirty="0"/>
          </a:p>
        </p:txBody>
      </p:sp>
      <p:pic>
        <p:nvPicPr>
          <p:cNvPr id="1026" name="Picture 2" descr="Mavi Bayrak - Vikipedi">
            <a:extLst>
              <a:ext uri="{FF2B5EF4-FFF2-40B4-BE49-F238E27FC236}">
                <a16:creationId xmlns:a16="http://schemas.microsoft.com/office/drawing/2014/main" xmlns="" id="{04BE7F09-F463-33A6-3CA4-4E86B65CC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95167" y="614875"/>
            <a:ext cx="4544925" cy="2957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05197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2 Tablo">
            <a:extLst>
              <a:ext uri="{FF2B5EF4-FFF2-40B4-BE49-F238E27FC236}">
                <a16:creationId xmlns:a16="http://schemas.microsoft.com/office/drawing/2014/main" xmlns="" id="{9300612E-7A6E-199B-FD86-AF52932419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39570198"/>
              </p:ext>
            </p:extLst>
          </p:nvPr>
        </p:nvGraphicFramePr>
        <p:xfrm>
          <a:off x="71252" y="847288"/>
          <a:ext cx="12120747" cy="5873489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5075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437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179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55159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198928">
                <a:tc>
                  <a:txBody>
                    <a:bodyPr/>
                    <a:lstStyle/>
                    <a:p>
                      <a:pPr algn="ctr" fontAlgn="t"/>
                      <a:r>
                        <a:rPr lang="tr-TR" sz="1200" u="none" strike="noStrike" cap="none" spc="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tr-TR" sz="12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2080" marR="4124" marT="78523" marB="78523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1200" b="1" u="none" strike="noStrike" cap="none" spc="0" dirty="0">
                          <a:solidFill>
                            <a:schemeClr val="bg1"/>
                          </a:solidFill>
                          <a:effectLst/>
                        </a:rPr>
                        <a:t>Etkinliğinin adı</a:t>
                      </a:r>
                      <a:endParaRPr lang="tr-TR" sz="1200" b="1" i="0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080" marR="4124" marT="78523" marB="78523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1200" b="1" u="none" strike="noStrike" cap="none" spc="0" dirty="0">
                          <a:solidFill>
                            <a:schemeClr val="bg1"/>
                          </a:solidFill>
                          <a:effectLst/>
                        </a:rPr>
                        <a:t>Tarih</a:t>
                      </a:r>
                      <a:endParaRPr lang="tr-TR" sz="1200" b="1" i="0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080" marR="4124" marT="78523" marB="78523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u="none" strike="noStrike" cap="none" spc="0" dirty="0">
                          <a:solidFill>
                            <a:schemeClr val="bg1"/>
                          </a:solidFill>
                          <a:effectLst/>
                        </a:rPr>
                        <a:t>Yapılacak eğitim etkinliği ile ilgili kısa öz değerlendirme </a:t>
                      </a:r>
                      <a:endParaRPr lang="tr-TR" sz="1200" b="1" i="0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080" marR="4124" marT="78523" marB="78523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99464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200" u="none" strike="noStrike" cap="none" spc="0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tr-TR" sz="12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080" marR="4124" marT="78523" marB="78523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u="none" strike="noStrike" cap="none" spc="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tr-TR" sz="1200" u="none" strike="noStrike" cap="none" spc="0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0" i="0" u="none" strike="noStrike" cap="none" spc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Dünya</a:t>
                      </a:r>
                      <a:r>
                        <a:rPr lang="tr-TR" sz="1200" b="0" i="0" u="none" strike="noStrike" cap="none" spc="0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Ormancılık Günü</a:t>
                      </a:r>
                      <a:endParaRPr lang="tr-TR" sz="1200" b="0" i="0" u="none" strike="noStrike" cap="none" spc="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rtl="0" fontAlgn="ctr"/>
                      <a:endParaRPr lang="tr-TR" sz="1200" b="1" i="0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080" marR="4124" marT="78523" marB="78523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1200" u="none" strike="noStrike" cap="none" spc="0" dirty="0" smtClean="0">
                          <a:solidFill>
                            <a:schemeClr val="bg1"/>
                          </a:solidFill>
                          <a:effectLst/>
                        </a:rPr>
                        <a:t>MART</a:t>
                      </a:r>
                      <a:r>
                        <a:rPr lang="tr-TR" sz="1200" u="none" strike="noStrike" cap="none" spc="0" baseline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tr-TR" sz="1200" u="none" strike="noStrike" cap="none" spc="0" dirty="0" smtClean="0">
                          <a:solidFill>
                            <a:schemeClr val="bg1"/>
                          </a:solidFill>
                          <a:effectLst/>
                        </a:rPr>
                        <a:t>2026</a:t>
                      </a:r>
                      <a:endParaRPr lang="tr-TR" sz="12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080" marR="4124" marT="78523" marB="78523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1200" u="none" strike="noStrike" cap="none" spc="0" dirty="0">
                          <a:solidFill>
                            <a:schemeClr val="bg1"/>
                          </a:solidFill>
                          <a:effectLst/>
                        </a:rPr>
                        <a:t>Tesisimizde o dönemde konaklayan </a:t>
                      </a:r>
                      <a:r>
                        <a:rPr lang="tr-TR" sz="1200" u="none" strike="noStrike" cap="none" spc="0" dirty="0" smtClean="0">
                          <a:solidFill>
                            <a:schemeClr val="bg1"/>
                          </a:solidFill>
                          <a:effectLst/>
                        </a:rPr>
                        <a:t>misafir</a:t>
                      </a:r>
                      <a:r>
                        <a:rPr lang="tr-TR" sz="1200" u="none" strike="noStrike" cap="none" spc="0" baseline="0" dirty="0" smtClean="0">
                          <a:solidFill>
                            <a:schemeClr val="bg1"/>
                          </a:solidFill>
                          <a:effectLst/>
                        </a:rPr>
                        <a:t> ,çocuk kulübündeki çocuklar</a:t>
                      </a:r>
                      <a:r>
                        <a:rPr lang="tr-TR" sz="1200" u="none" strike="noStrike" cap="none" spc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tr-TR" sz="1200" u="none" strike="noStrike" cap="none" spc="0" baseline="0" dirty="0">
                          <a:solidFill>
                            <a:schemeClr val="bg1"/>
                          </a:solidFill>
                          <a:effectLst/>
                        </a:rPr>
                        <a:t>ve </a:t>
                      </a:r>
                      <a:r>
                        <a:rPr lang="tr-TR" sz="1200" u="none" strike="noStrike" cap="none" spc="0" baseline="0" dirty="0" smtClean="0">
                          <a:solidFill>
                            <a:schemeClr val="bg1"/>
                          </a:solidFill>
                          <a:effectLst/>
                        </a:rPr>
                        <a:t>personellerle ağaç ekimi etkinliği yapılacak.</a:t>
                      </a:r>
                      <a:endParaRPr lang="tr-TR" sz="12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080" marR="4124" marT="78523" marB="78523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833066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200" u="none" strike="noStrike" cap="none" spc="0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tr-TR" sz="12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080" marR="4124" marT="78523" marB="78523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1200" b="0" i="0" u="none" strike="noStrike" cap="none" spc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Dünya Çevre</a:t>
                      </a:r>
                      <a:r>
                        <a:rPr lang="tr-TR" sz="1200" b="0" i="0" u="none" strike="noStrike" cap="none" spc="0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Günü</a:t>
                      </a:r>
                      <a:endParaRPr lang="tr-TR" sz="12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080" marR="4124" marT="78523" marB="78523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1200" u="none" strike="noStrike" cap="none" spc="0" dirty="0" smtClean="0">
                          <a:solidFill>
                            <a:schemeClr val="bg1"/>
                          </a:solidFill>
                          <a:effectLst/>
                        </a:rPr>
                        <a:t>HAZİRAN 2026</a:t>
                      </a:r>
                      <a:endParaRPr lang="tr-TR" sz="12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080" marR="4124" marT="78523" marB="78523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1200" u="none" strike="noStrike" cap="none" spc="0" dirty="0" smtClean="0">
                          <a:solidFill>
                            <a:schemeClr val="bg1"/>
                          </a:solidFill>
                          <a:effectLst/>
                        </a:rPr>
                        <a:t>Çocuk kulübündeki</a:t>
                      </a:r>
                      <a:r>
                        <a:rPr lang="tr-TR" sz="1200" u="none" strike="noStrike" cap="none" spc="0" baseline="0" dirty="0" smtClean="0">
                          <a:solidFill>
                            <a:schemeClr val="bg1"/>
                          </a:solidFill>
                          <a:effectLst/>
                        </a:rPr>
                        <a:t> çocuklar  ve aileleriyle birlikte Çevre günü ile ilgili  resim etkinliği gerçekleştirilecektir.</a:t>
                      </a:r>
                      <a:endParaRPr lang="tr-TR" sz="12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080" marR="4124" marT="78523" marB="78523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34721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200" u="none" strike="noStrike" cap="none" spc="0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tr-TR" sz="12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080" marR="4124" marT="78523" marB="78523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1200" b="0" i="0" u="none" strike="noStrike" cap="none" spc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Çevre</a:t>
                      </a:r>
                      <a:r>
                        <a:rPr lang="tr-TR" sz="1200" b="0" i="0" u="none" strike="noStrike" cap="none" spc="0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Bilgilendirme  Eğitimi</a:t>
                      </a:r>
                      <a:endParaRPr lang="tr-TR" sz="12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080" marR="4124" marT="78523" marB="78523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1200" b="0" i="0" u="none" strike="noStrike" cap="none" spc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HAZİRAN</a:t>
                      </a:r>
                      <a:r>
                        <a:rPr lang="tr-TR" sz="1200" b="0" i="0" u="none" strike="noStrike" cap="none" spc="0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2026</a:t>
                      </a:r>
                      <a:endParaRPr lang="tr-TR" sz="12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080" marR="4124" marT="78523" marB="78523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1200" b="0" i="0" u="none" strike="noStrike" cap="none" spc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Tesisimizdeki</a:t>
                      </a:r>
                      <a:r>
                        <a:rPr lang="tr-TR" sz="1200" b="0" i="0" u="none" strike="noStrike" cap="none" spc="0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personellerle birlikte çevre bilgilendirme eğitimi gerçekleştirilecektir.</a:t>
                      </a:r>
                      <a:endParaRPr lang="tr-TR" sz="12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080" marR="4124" marT="78523" marB="78523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44608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200" u="none" strike="noStrike" cap="none" spc="0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tr-TR" sz="12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080" marR="4124" marT="78523" marB="78523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1200" b="0" i="0" u="none" strike="noStrike" cap="none" spc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Plaj</a:t>
                      </a:r>
                      <a:r>
                        <a:rPr lang="tr-TR" sz="1200" b="0" i="0" u="none" strike="noStrike" cap="none" spc="0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Temizleme Etkinliği</a:t>
                      </a:r>
                      <a:endParaRPr lang="tr-TR" sz="12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080" marR="4124" marT="78523" marB="78523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1200" u="none" strike="noStrike" cap="none" spc="0" dirty="0" smtClean="0">
                          <a:solidFill>
                            <a:schemeClr val="bg1"/>
                          </a:solidFill>
                          <a:effectLst/>
                        </a:rPr>
                        <a:t>AĞUSTOS</a:t>
                      </a:r>
                      <a:r>
                        <a:rPr lang="tr-TR" sz="1200" u="none" strike="noStrike" cap="none" spc="0" baseline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tr-TR" sz="1200" u="none" strike="noStrike" cap="none" spc="0" dirty="0" smtClean="0">
                          <a:solidFill>
                            <a:schemeClr val="bg1"/>
                          </a:solidFill>
                          <a:effectLst/>
                        </a:rPr>
                        <a:t>2026</a:t>
                      </a:r>
                      <a:endParaRPr lang="tr-TR" sz="12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080" marR="4124" marT="78523" marB="78523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1200" u="none" strike="noStrike" cap="none" spc="0" dirty="0" smtClean="0">
                          <a:solidFill>
                            <a:schemeClr val="bg1"/>
                          </a:solidFill>
                          <a:effectLst/>
                        </a:rPr>
                        <a:t>Çocuk kulübündeki</a:t>
                      </a:r>
                      <a:r>
                        <a:rPr lang="tr-TR" sz="1200" u="none" strike="noStrike" cap="none" spc="0" baseline="0" dirty="0" smtClean="0">
                          <a:solidFill>
                            <a:schemeClr val="bg1"/>
                          </a:solidFill>
                          <a:effectLst/>
                        </a:rPr>
                        <a:t> çocuklar , yetişkinler ve otel personeli ile  plaj temizliği etkinliği gerçekleştirilecektir</a:t>
                      </a:r>
                      <a:endParaRPr lang="tr-TR" sz="12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080" marR="4124" marT="78523" marB="78523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56480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200" u="none" strike="noStrike" cap="none" spc="0" dirty="0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tr-TR" sz="12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080" marR="4124" marT="78523" marB="78523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0" i="0" u="none" strike="noStrike" cap="none" spc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Geri</a:t>
                      </a:r>
                      <a:r>
                        <a:rPr lang="tr-TR" sz="1200" b="0" i="0" u="none" strike="noStrike" cap="none" spc="0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Dönüşüm Etkinliği</a:t>
                      </a:r>
                      <a:endParaRPr lang="tr-TR" sz="1200" b="0" i="0" u="none" strike="noStrike" cap="none" spc="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rtl="0" fontAlgn="ctr"/>
                      <a:endParaRPr lang="tr-TR" sz="12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080" marR="4124" marT="78523" marB="78523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u="none" strike="noStrike" cap="none" spc="0" dirty="0" smtClean="0">
                          <a:solidFill>
                            <a:schemeClr val="bg1"/>
                          </a:solidFill>
                          <a:effectLst/>
                        </a:rPr>
                        <a:t>AĞUSTOS</a:t>
                      </a:r>
                      <a:r>
                        <a:rPr lang="tr-TR" sz="1200" u="none" strike="noStrike" cap="none" spc="0" baseline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tr-TR" sz="1200" u="none" strike="noStrike" cap="none" spc="0" dirty="0" smtClean="0">
                          <a:solidFill>
                            <a:schemeClr val="bg1"/>
                          </a:solidFill>
                          <a:effectLst/>
                        </a:rPr>
                        <a:t>2026</a:t>
                      </a:r>
                      <a:endParaRPr lang="tr-TR" sz="1200" b="0" i="0" u="none" strike="noStrike" cap="none" spc="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rtl="0" fontAlgn="ctr"/>
                      <a:endParaRPr lang="tr-TR" sz="12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080" marR="4124" marT="78523" marB="78523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0" i="0" u="none" strike="noStrike" cap="none" spc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Çocuk</a:t>
                      </a:r>
                      <a:r>
                        <a:rPr lang="tr-TR" sz="1200" b="0" i="0" u="none" strike="noStrike" cap="none" spc="0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kulübündeki çocuklarla birlikte plastik şişelerden oyuncak, kalemlik benzeri geri dönüşümü olacak etkinlik yapılacak.</a:t>
                      </a:r>
                      <a:endParaRPr lang="tr-TR" sz="1200" b="0" i="0" u="none" strike="noStrike" cap="none" spc="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rtl="0" fontAlgn="ctr"/>
                      <a:endParaRPr lang="tr-TR" sz="12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080" marR="4124" marT="78523" marB="78523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5" name="1 Metin kutusu">
            <a:extLst>
              <a:ext uri="{FF2B5EF4-FFF2-40B4-BE49-F238E27FC236}">
                <a16:creationId xmlns:a16="http://schemas.microsoft.com/office/drawing/2014/main" xmlns="" id="{48C9AC12-B93F-1465-F35E-54B05B4582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1278"/>
            <a:ext cx="12192000" cy="46166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202</a:t>
            </a: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6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YILI PLANLANAN ÇEVRE EĞİTİM ETKİNLİKLERİ</a:t>
            </a:r>
          </a:p>
        </p:txBody>
      </p:sp>
    </p:spTree>
    <p:extLst>
      <p:ext uri="{BB962C8B-B14F-4D97-AF65-F5344CB8AC3E}">
        <p14:creationId xmlns:p14="http://schemas.microsoft.com/office/powerpoint/2010/main" xmlns="" val="1644651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2 Tablo">
            <a:extLst>
              <a:ext uri="{FF2B5EF4-FFF2-40B4-BE49-F238E27FC236}">
                <a16:creationId xmlns:a16="http://schemas.microsoft.com/office/drawing/2014/main" xmlns="" id="{9300612E-7A6E-199B-FD86-AF52932419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39344051"/>
              </p:ext>
            </p:extLst>
          </p:nvPr>
        </p:nvGraphicFramePr>
        <p:xfrm>
          <a:off x="71253" y="737134"/>
          <a:ext cx="12120747" cy="5999587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5075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437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179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55159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177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400" dirty="0">
                        <a:solidFill>
                          <a:schemeClr val="bg1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/>
                      </a:r>
                      <a:br>
                        <a:rPr lang="tr-TR" sz="1400" b="1" dirty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</a:br>
                      <a:r>
                        <a:rPr lang="tr-TR" sz="1400" b="1" dirty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Name of </a:t>
                      </a:r>
                      <a:r>
                        <a:rPr lang="tr-TR" sz="1400" b="1" dirty="0" err="1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event</a:t>
                      </a:r>
                      <a:endParaRPr lang="tr-TR" sz="1400" b="1" dirty="0">
                        <a:solidFill>
                          <a:schemeClr val="bg1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chemeClr val="bg1"/>
                        </a:solidFill>
                        <a:latin typeface="+mn-lt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b="1" dirty="0" err="1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Date</a:t>
                      </a:r>
                      <a:endParaRPr lang="tr-TR" sz="1400" b="1" dirty="0">
                        <a:solidFill>
                          <a:schemeClr val="bg1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chemeClr val="bg1"/>
                        </a:solidFill>
                        <a:latin typeface="+mn-lt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Brief self-evaluation about the training activity to be carried out</a:t>
                      </a:r>
                      <a:endParaRPr lang="tr-TR" sz="1400" b="1" dirty="0">
                        <a:solidFill>
                          <a:schemeClr val="bg1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77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bg1"/>
                          </a:solidFill>
                        </a:rPr>
                        <a:t>1</a:t>
                      </a:r>
                      <a:endParaRPr lang="tr-TR" sz="1400">
                        <a:solidFill>
                          <a:schemeClr val="bg1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dirty="0" err="1" smtClean="0">
                          <a:solidFill>
                            <a:schemeClr val="bg2"/>
                          </a:solidFill>
                        </a:rPr>
                        <a:t>World</a:t>
                      </a:r>
                      <a:r>
                        <a:rPr lang="tr-TR" sz="140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tr-TR" sz="1400" dirty="0" err="1" smtClean="0">
                          <a:solidFill>
                            <a:schemeClr val="bg2"/>
                          </a:solidFill>
                        </a:rPr>
                        <a:t>Forestry</a:t>
                      </a:r>
                      <a:r>
                        <a:rPr lang="tr-TR" sz="140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tr-TR" sz="1400" dirty="0" err="1" smtClean="0">
                          <a:solidFill>
                            <a:schemeClr val="bg2"/>
                          </a:solidFill>
                        </a:rPr>
                        <a:t>Day</a:t>
                      </a:r>
                      <a:endParaRPr lang="tr-TR" sz="1400" b="0" i="0" u="none" strike="noStrike" dirty="0">
                        <a:solidFill>
                          <a:schemeClr val="bg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>
                          <a:solidFill>
                            <a:schemeClr val="bg2"/>
                          </a:solidFill>
                        </a:rPr>
                        <a:t>MARCH 2026</a:t>
                      </a:r>
                      <a:endParaRPr lang="tr-TR" sz="1400" dirty="0">
                        <a:solidFill>
                          <a:schemeClr val="bg2"/>
                        </a:solidFill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A tree planting event will be held in our facility with the guests staying at that time, the children in the kids club, and the staff.</a:t>
                      </a:r>
                      <a:endParaRPr lang="tr-TR" sz="1400" kern="1200" dirty="0">
                        <a:solidFill>
                          <a:schemeClr val="bg1"/>
                        </a:solidFill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177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bg1"/>
                          </a:solidFill>
                        </a:rPr>
                        <a:t>2</a:t>
                      </a:r>
                      <a:endParaRPr lang="tr-TR" sz="1400">
                        <a:solidFill>
                          <a:schemeClr val="bg1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err="1" smtClean="0">
                          <a:solidFill>
                            <a:schemeClr val="bg1"/>
                          </a:solidFill>
                        </a:rPr>
                        <a:t>World</a:t>
                      </a:r>
                      <a:r>
                        <a:rPr lang="tr-TR" sz="14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sz="1400" dirty="0" err="1" smtClean="0">
                          <a:solidFill>
                            <a:schemeClr val="bg1"/>
                          </a:solidFill>
                        </a:rPr>
                        <a:t>Environment</a:t>
                      </a:r>
                      <a:r>
                        <a:rPr lang="tr-TR" sz="14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sz="1400" dirty="0" err="1" smtClean="0">
                          <a:solidFill>
                            <a:schemeClr val="bg1"/>
                          </a:solidFill>
                        </a:rPr>
                        <a:t>Day</a:t>
                      </a:r>
                      <a:endParaRPr kumimoji="0" lang="tr-TR" sz="1400" kern="1200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>
                          <a:solidFill>
                            <a:schemeClr val="bg1"/>
                          </a:solidFill>
                        </a:rPr>
                        <a:t>JUNE</a:t>
                      </a:r>
                      <a:r>
                        <a:rPr lang="tr-TR" sz="14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sz="1400" dirty="0" smtClean="0">
                          <a:solidFill>
                            <a:schemeClr val="bg1"/>
                          </a:solidFill>
                          <a:cs typeface="Arial" pitchFamily="34" charset="0"/>
                        </a:rPr>
                        <a:t>2026</a:t>
                      </a:r>
                      <a:endParaRPr lang="tr-TR" sz="1400" dirty="0">
                        <a:solidFill>
                          <a:schemeClr val="bg1"/>
                        </a:solidFill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A painting activity related to Environment Day will be held with the children in the kids' club and their families.</a:t>
                      </a:r>
                      <a:endParaRPr lang="tr-TR" sz="1400" dirty="0">
                        <a:solidFill>
                          <a:schemeClr val="bg1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9974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tr-TR" sz="1400" dirty="0">
                        <a:solidFill>
                          <a:schemeClr val="bg1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err="1" smtClean="0">
                          <a:solidFill>
                            <a:schemeClr val="bg1"/>
                          </a:solidFill>
                        </a:rPr>
                        <a:t>Environmental</a:t>
                      </a:r>
                      <a:r>
                        <a:rPr lang="tr-TR" sz="14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sz="1400" dirty="0" err="1" smtClean="0">
                          <a:solidFill>
                            <a:schemeClr val="bg1"/>
                          </a:solidFill>
                        </a:rPr>
                        <a:t>Awareness</a:t>
                      </a:r>
                      <a:r>
                        <a:rPr lang="tr-TR" sz="14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sz="1400" dirty="0" err="1" smtClean="0">
                          <a:solidFill>
                            <a:schemeClr val="bg1"/>
                          </a:solidFill>
                        </a:rPr>
                        <a:t>Training</a:t>
                      </a:r>
                      <a:endParaRPr kumimoji="0" lang="tr-TR" sz="14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>
                          <a:solidFill>
                            <a:schemeClr val="bg1"/>
                          </a:solidFill>
                          <a:cs typeface="Arial" pitchFamily="34" charset="0"/>
                        </a:rPr>
                        <a:t>JUNE 2026</a:t>
                      </a:r>
                      <a:endParaRPr lang="tr-TR" sz="1400" dirty="0">
                        <a:solidFill>
                          <a:schemeClr val="bg1"/>
                        </a:solidFill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Environmental awareness training will be provided with staff at our facility.</a:t>
                      </a:r>
                      <a:endParaRPr kumimoji="0" lang="tr-TR" sz="14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586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tr-TR" sz="1400" dirty="0">
                        <a:solidFill>
                          <a:schemeClr val="bg1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err="1" smtClean="0">
                          <a:solidFill>
                            <a:schemeClr val="bg1"/>
                          </a:solidFill>
                        </a:rPr>
                        <a:t>Beach</a:t>
                      </a:r>
                      <a:r>
                        <a:rPr lang="tr-TR" sz="14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sz="1400" dirty="0" err="1" smtClean="0">
                          <a:solidFill>
                            <a:schemeClr val="bg1"/>
                          </a:solidFill>
                        </a:rPr>
                        <a:t>Cleaning</a:t>
                      </a:r>
                      <a:r>
                        <a:rPr lang="tr-TR" sz="14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sz="1400" dirty="0" err="1" smtClean="0">
                          <a:solidFill>
                            <a:schemeClr val="bg1"/>
                          </a:solidFill>
                        </a:rPr>
                        <a:t>Event</a:t>
                      </a:r>
                      <a:endParaRPr kumimoji="0" lang="tr-TR" sz="14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>
                          <a:solidFill>
                            <a:schemeClr val="bg1"/>
                          </a:solidFill>
                          <a:cs typeface="Arial" pitchFamily="34" charset="0"/>
                        </a:rPr>
                        <a:t>AUGUST</a:t>
                      </a:r>
                      <a:r>
                        <a:rPr lang="tr-TR" sz="1400" baseline="0" dirty="0" smtClean="0">
                          <a:solidFill>
                            <a:schemeClr val="bg1"/>
                          </a:solidFill>
                          <a:cs typeface="Arial" pitchFamily="34" charset="0"/>
                        </a:rPr>
                        <a:t> </a:t>
                      </a:r>
                      <a:r>
                        <a:rPr lang="tr-TR" sz="1400" dirty="0" smtClean="0">
                          <a:solidFill>
                            <a:schemeClr val="bg1"/>
                          </a:solidFill>
                          <a:cs typeface="Arial" pitchFamily="34" charset="0"/>
                        </a:rPr>
                        <a:t>2026</a:t>
                      </a:r>
                      <a:endParaRPr lang="tr-TR" sz="1400" dirty="0">
                        <a:solidFill>
                          <a:schemeClr val="bg1"/>
                        </a:solidFill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A beach cleaning event will be held with children in the kids' club, adults and hotel staff..</a:t>
                      </a:r>
                      <a:endParaRPr lang="tr-TR" sz="14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490211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2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102080" marR="4124" marT="78523" marB="78523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err="1" smtClean="0">
                          <a:solidFill>
                            <a:schemeClr val="bg1"/>
                          </a:solidFill>
                        </a:rPr>
                        <a:t>Recycling</a:t>
                      </a:r>
                      <a:r>
                        <a:rPr lang="tr-TR" sz="14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sz="1400" dirty="0" err="1" smtClean="0">
                          <a:solidFill>
                            <a:schemeClr val="bg1"/>
                          </a:solidFill>
                        </a:rPr>
                        <a:t>Activity</a:t>
                      </a:r>
                      <a:endParaRPr kumimoji="0" lang="tr-TR" sz="14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12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102080" marR="4124" marT="78523" marB="78523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>
                          <a:solidFill>
                            <a:schemeClr val="bg1"/>
                          </a:solidFill>
                          <a:cs typeface="Arial" pitchFamily="34" charset="0"/>
                        </a:rPr>
                        <a:t>AUGUST</a:t>
                      </a:r>
                      <a:r>
                        <a:rPr lang="tr-TR" sz="1400" baseline="0" dirty="0" smtClean="0">
                          <a:solidFill>
                            <a:schemeClr val="bg1"/>
                          </a:solidFill>
                          <a:cs typeface="Arial" pitchFamily="34" charset="0"/>
                        </a:rPr>
                        <a:t> </a:t>
                      </a:r>
                      <a:r>
                        <a:rPr lang="tr-TR" sz="1400" dirty="0" smtClean="0">
                          <a:solidFill>
                            <a:schemeClr val="bg1"/>
                          </a:solidFill>
                          <a:cs typeface="Arial" pitchFamily="34" charset="0"/>
                        </a:rPr>
                        <a:t>2026</a:t>
                      </a:r>
                    </a:p>
                    <a:p>
                      <a:pPr algn="l" rtl="0" fontAlgn="ctr"/>
                      <a:endParaRPr lang="tr-TR" sz="14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080" marR="4124" marT="78523" marB="78523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An activity will be held with the children in the kids club, where they will recycle plastic bottles, such as toys and pencil holders.</a:t>
                      </a:r>
                      <a:endParaRPr kumimoji="0" lang="tr-TR" sz="14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 algn="l" rtl="0" fontAlgn="ctr"/>
                      <a:endParaRPr lang="tr-TR" sz="3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080" marR="4124" marT="78523" marB="78523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1 Metin kutusu">
            <a:extLst>
              <a:ext uri="{FF2B5EF4-FFF2-40B4-BE49-F238E27FC236}">
                <a16:creationId xmlns:a16="http://schemas.microsoft.com/office/drawing/2014/main" xmlns="" id="{48C9AC12-B93F-1465-F35E-54B05B4582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1278"/>
            <a:ext cx="12192000" cy="46166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 b="1" dirty="0">
                <a:solidFill>
                  <a:prstClr val="white"/>
                </a:solidFill>
                <a:latin typeface="Calibri" pitchFamily="34" charset="0"/>
              </a:rPr>
              <a:t>ENVIRONMENTAL EDUCATION ACTIVITIES HELD IN </a:t>
            </a:r>
            <a:r>
              <a:rPr lang="en-US" sz="2400" b="1" dirty="0" smtClean="0">
                <a:solidFill>
                  <a:prstClr val="white"/>
                </a:solidFill>
                <a:latin typeface="Calibri" pitchFamily="34" charset="0"/>
              </a:rPr>
              <a:t>202</a:t>
            </a:r>
            <a:r>
              <a:rPr lang="tr-TR" sz="2400" b="1" dirty="0" smtClean="0">
                <a:solidFill>
                  <a:prstClr val="white"/>
                </a:solidFill>
                <a:latin typeface="Calibri" pitchFamily="34" charset="0"/>
              </a:rPr>
              <a:t>6</a:t>
            </a:r>
            <a:endParaRPr kumimoji="0" lang="tr-T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46516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273</Words>
  <Application>Microsoft Office PowerPoint</Application>
  <PresentationFormat>Özel</PresentationFormat>
  <Paragraphs>53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Office Teması</vt:lpstr>
      <vt:lpstr>Slayt 1</vt:lpstr>
      <vt:lpstr>Slayt 2</vt:lpstr>
      <vt:lpstr>Slayt 3</vt:lpstr>
    </vt:vector>
  </TitlesOfParts>
  <Company>Gurallar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Mehmet Ünver</dc:creator>
  <cp:lastModifiedBy>mgcetin</cp:lastModifiedBy>
  <cp:revision>76</cp:revision>
  <dcterms:created xsi:type="dcterms:W3CDTF">2023-11-14T12:28:58Z</dcterms:created>
  <dcterms:modified xsi:type="dcterms:W3CDTF">2025-11-27T10:26:48Z</dcterms:modified>
</cp:coreProperties>
</file>