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5"/>
  </p:notesMasterIdLst>
  <p:handoutMasterIdLst>
    <p:handoutMasterId r:id="rId26"/>
  </p:handoutMasterIdLst>
  <p:sldIdLst>
    <p:sldId id="415" r:id="rId2"/>
    <p:sldId id="256" r:id="rId3"/>
    <p:sldId id="403" r:id="rId4"/>
    <p:sldId id="412" r:id="rId5"/>
    <p:sldId id="414" r:id="rId6"/>
    <p:sldId id="407" r:id="rId7"/>
    <p:sldId id="395" r:id="rId8"/>
    <p:sldId id="258" r:id="rId9"/>
    <p:sldId id="396" r:id="rId10"/>
    <p:sldId id="337" r:id="rId11"/>
    <p:sldId id="259" r:id="rId12"/>
    <p:sldId id="347" r:id="rId13"/>
    <p:sldId id="349" r:id="rId14"/>
    <p:sldId id="273" r:id="rId15"/>
    <p:sldId id="274" r:id="rId16"/>
    <p:sldId id="399" r:id="rId17"/>
    <p:sldId id="400" r:id="rId18"/>
    <p:sldId id="401" r:id="rId19"/>
    <p:sldId id="416" r:id="rId20"/>
    <p:sldId id="419" r:id="rId21"/>
    <p:sldId id="417" r:id="rId22"/>
    <p:sldId id="418" r:id="rId23"/>
    <p:sldId id="410" r:id="rId24"/>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86" d="100"/>
          <a:sy n="86" d="100"/>
        </p:scale>
        <p:origin x="93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1.11.2024</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1.11.2024</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2</a:t>
            </a:fld>
            <a:endParaRPr lang="tr-TR"/>
          </a:p>
        </p:txBody>
      </p:sp>
    </p:spTree>
    <p:extLst>
      <p:ext uri="{BB962C8B-B14F-4D97-AF65-F5344CB8AC3E}">
        <p14:creationId xmlns:p14="http://schemas.microsoft.com/office/powerpoint/2010/main" val="1398821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11/1/2024</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11/1/2024</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11/1/2024</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6D5B4A5-68B9-47DA-915D-5141C25761E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11/1/2024</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11/1/2024</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11/1/2024</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11/1/2024</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11/1/2024</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11/1/2024</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11/1/2024</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11/1/2024</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4"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5"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11/1/2024</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 id="214748405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Başlık"/>
          <p:cNvPicPr>
            <a:picLocks noGrp="1" noChangeArrowheads="1"/>
          </p:cNvPicPr>
          <p:nvPr>
            <p:ph type="ctrTitle"/>
          </p:nvPr>
        </p:nvPicPr>
        <p:blipFill>
          <a:blip r:embed="rId2" cstate="print"/>
          <a:srcRect/>
          <a:stretch>
            <a:fillRect/>
          </a:stretch>
        </p:blipFill>
        <p:spPr bwMode="auto">
          <a:xfrm>
            <a:off x="838200" y="228600"/>
            <a:ext cx="7785100" cy="1006475"/>
          </a:xfrm>
        </p:spPr>
      </p:pic>
      <p:sp>
        <p:nvSpPr>
          <p:cNvPr id="10243" name="2 Alt Başlık"/>
          <p:cNvSpPr>
            <a:spLocks noGrp="1"/>
          </p:cNvSpPr>
          <p:nvPr>
            <p:ph type="subTitle" idx="1"/>
          </p:nvPr>
        </p:nvSpPr>
        <p:spPr>
          <a:xfrm>
            <a:off x="685800" y="1447800"/>
            <a:ext cx="7772400" cy="3429000"/>
          </a:xfrm>
        </p:spPr>
        <p:txBody>
          <a:bodyPr/>
          <a:lstStyle/>
          <a:p>
            <a:pPr marL="514350" marR="0" indent="-514350" algn="l" eaLnBrk="1" hangingPunct="1">
              <a:lnSpc>
                <a:spcPct val="150000"/>
              </a:lnSpc>
              <a:buFont typeface="Arial" charset="0"/>
              <a:buChar char="•"/>
            </a:pPr>
            <a:r>
              <a:rPr lang="tr-TR" sz="2200" dirty="0">
                <a:solidFill>
                  <a:schemeClr val="tx1"/>
                </a:solidFill>
              </a:rPr>
              <a:t>Bu doküman; pratik bir şablon olarak isteyenlerin kullanması için hazırlanmıştır. Dosya hazırlanırken;</a:t>
            </a:r>
          </a:p>
          <a:p>
            <a:pPr marL="971550" lvl="1" indent="-514350" algn="l" eaLnBrk="1" hangingPunct="1">
              <a:lnSpc>
                <a:spcPct val="150000"/>
              </a:lnSpc>
              <a:buFont typeface="Arial" charset="0"/>
              <a:buChar char="•"/>
            </a:pPr>
            <a:r>
              <a:rPr lang="tr-TR" sz="1800" dirty="0"/>
              <a:t>Her bir etkinlik için 4’ten fazla fotoğrafa yer verilmemeli,</a:t>
            </a:r>
          </a:p>
          <a:p>
            <a:pPr marL="971550" lvl="1" indent="-514350" algn="l" eaLnBrk="1" hangingPunct="1">
              <a:lnSpc>
                <a:spcPct val="150000"/>
              </a:lnSpc>
              <a:buFont typeface="Arial" charset="0"/>
              <a:buChar char="•"/>
            </a:pPr>
            <a:r>
              <a:rPr lang="tr-TR" sz="1800" dirty="0"/>
              <a:t>Her bir etkinlik 3’ten fazla sayfada açıklanmamalı,</a:t>
            </a:r>
          </a:p>
          <a:p>
            <a:pPr marL="971550" lvl="1" indent="-514350" algn="l" eaLnBrk="1" hangingPunct="1">
              <a:lnSpc>
                <a:spcPct val="150000"/>
              </a:lnSpc>
              <a:buFont typeface="Arial" charset="0"/>
              <a:buChar char="•"/>
            </a:pPr>
            <a:r>
              <a:rPr lang="tr-TR" sz="1800" dirty="0"/>
              <a:t>Etkinliklerle ilgili fotoğrafların orijinalleri ve </a:t>
            </a:r>
            <a:r>
              <a:rPr lang="tr-TR" sz="1800" b="1" dirty="0"/>
              <a:t>hazırlanan bu dosya bağlı bulunduğunuz TÜRÇEV şubesine mail/</a:t>
            </a:r>
            <a:r>
              <a:rPr lang="tr-TR" sz="1800" b="1" dirty="0" err="1"/>
              <a:t>wetransfer</a:t>
            </a:r>
            <a:r>
              <a:rPr lang="tr-TR" sz="1800" b="1" dirty="0"/>
              <a:t> ile gönderilmelidir.</a:t>
            </a:r>
          </a:p>
          <a:p>
            <a:pPr marL="971550" lvl="1" indent="-514350" algn="l" eaLnBrk="1" hangingPunct="1">
              <a:lnSpc>
                <a:spcPct val="150000"/>
              </a:lnSpc>
              <a:buFont typeface="Arial" charset="0"/>
              <a:buChar char="•"/>
            </a:pPr>
            <a:r>
              <a:rPr lang="tr-TR" sz="1800" b="1" dirty="0"/>
              <a:t>Hazırlanan dosyayı online olarak iletiniz. Baskı veya çıktı almayınız.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21653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sz="2000" dirty="0">
                <a:latin typeface="Calibri" pitchFamily="34" charset="0"/>
              </a:rPr>
              <a:t>Çevre konulu resim ve boyama etkinlikleri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r>
              <a:rPr lang="tr-TR" sz="2000" dirty="0">
                <a:latin typeface="Calibri" pitchFamily="34" charset="0"/>
              </a:rPr>
              <a:t>23/06/2024</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152400" y="3017838"/>
            <a:ext cx="8229600" cy="641350"/>
          </a:xfrm>
          <a:prstGeom prst="rect">
            <a:avLst/>
          </a:prstGeom>
          <a:noFill/>
          <a:ln w="9525">
            <a:noFill/>
            <a:miter lim="800000"/>
            <a:headEnd/>
            <a:tailEnd/>
          </a:ln>
        </p:spPr>
        <p:txBody>
          <a:bodyPr anchor="ctr">
            <a:spAutoFit/>
          </a:bodyPr>
          <a:lstStyle/>
          <a:p>
            <a:pPr algn="ctr" eaLnBrk="1" hangingPunct="1"/>
            <a:r>
              <a:rPr lang="tr-TR" b="1"/>
              <a:t>Sürdürülebilir Yaşam İçin Doğanın Parçası Ol! Sloganı ile öğrenciler tarafından boyama yapılarak çevre haftası kutlandı.</a:t>
            </a:r>
            <a:endParaRPr lang="tr-TR"/>
          </a:p>
        </p:txBody>
      </p:sp>
      <p:pic>
        <p:nvPicPr>
          <p:cNvPr id="6" name="Picture 12" descr="20160603_145746"/>
          <p:cNvPicPr>
            <a:picLocks noChangeAspect="1" noChangeArrowheads="1"/>
          </p:cNvPicPr>
          <p:nvPr/>
        </p:nvPicPr>
        <p:blipFill>
          <a:blip r:embed="rId2" cstate="print"/>
          <a:srcRect/>
          <a:stretch>
            <a:fillRect/>
          </a:stretch>
        </p:blipFill>
        <p:spPr bwMode="auto">
          <a:xfrm>
            <a:off x="152400" y="152400"/>
            <a:ext cx="4419600" cy="2825750"/>
          </a:xfrm>
          <a:prstGeom prst="rect">
            <a:avLst/>
          </a:prstGeom>
          <a:noFill/>
          <a:ln w="9525">
            <a:noFill/>
            <a:miter lim="800000"/>
            <a:headEnd/>
            <a:tailEnd/>
          </a:ln>
        </p:spPr>
      </p:pic>
      <p:pic>
        <p:nvPicPr>
          <p:cNvPr id="7" name="Picture 14" descr="20160603_153752"/>
          <p:cNvPicPr>
            <a:picLocks noChangeAspect="1" noChangeArrowheads="1"/>
          </p:cNvPicPr>
          <p:nvPr/>
        </p:nvPicPr>
        <p:blipFill>
          <a:blip r:embed="rId3" cstate="print"/>
          <a:srcRect/>
          <a:stretch>
            <a:fillRect/>
          </a:stretch>
        </p:blipFill>
        <p:spPr bwMode="auto">
          <a:xfrm>
            <a:off x="0" y="3657600"/>
            <a:ext cx="8763000" cy="3200400"/>
          </a:xfrm>
          <a:prstGeom prst="rect">
            <a:avLst/>
          </a:prstGeom>
          <a:noFill/>
          <a:ln w="9525">
            <a:noFill/>
            <a:miter lim="800000"/>
            <a:headEnd/>
            <a:tailEnd/>
          </a:ln>
        </p:spPr>
      </p:pic>
      <p:pic>
        <p:nvPicPr>
          <p:cNvPr id="8" name="Picture 15" descr="20160603_143723"/>
          <p:cNvPicPr>
            <a:picLocks noChangeAspect="1" noChangeArrowheads="1"/>
          </p:cNvPicPr>
          <p:nvPr/>
        </p:nvPicPr>
        <p:blipFill>
          <a:blip r:embed="rId4" cstate="print"/>
          <a:srcRect/>
          <a:stretch>
            <a:fillRect/>
          </a:stretch>
        </p:blipFill>
        <p:spPr bwMode="auto">
          <a:xfrm>
            <a:off x="4724400" y="0"/>
            <a:ext cx="4419600" cy="29718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62760"/>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altLang="tr-TR" sz="2000" dirty="0">
                <a:latin typeface="Calibri" pitchFamily="34" charset="0"/>
              </a:rPr>
              <a:t>Deniz Kaplumbağalarını Koruma ile İlgili Çalışmalar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2024 sezonu</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5" descr="C:\Users\derun\Desktop\10580197_10204550108377555_1671659127547111001_n.jpg"/>
          <p:cNvPicPr>
            <a:picLocks noChangeAspect="1" noChangeArrowheads="1"/>
          </p:cNvPicPr>
          <p:nvPr/>
        </p:nvPicPr>
        <p:blipFill>
          <a:blip r:embed="rId2" cstate="print"/>
          <a:srcRect/>
          <a:stretch>
            <a:fillRect/>
          </a:stretch>
        </p:blipFill>
        <p:spPr bwMode="auto">
          <a:xfrm>
            <a:off x="228600" y="457200"/>
            <a:ext cx="3765550" cy="3765550"/>
          </a:xfrm>
          <a:prstGeom prst="rect">
            <a:avLst/>
          </a:prstGeom>
          <a:noFill/>
          <a:ln w="9525">
            <a:noFill/>
            <a:miter lim="800000"/>
            <a:headEnd/>
            <a:tailEnd/>
          </a:ln>
        </p:spPr>
      </p:pic>
      <p:pic>
        <p:nvPicPr>
          <p:cNvPr id="9" name="Picture 5" descr="C:\Users\derun\Desktop\Ödüller\2015 mavi bayrak\deniz kaplumbağaları eğitim\10660318_10152676040989594_6461035867709404969_n.jpg"/>
          <p:cNvPicPr>
            <a:picLocks noChangeAspect="1" noChangeArrowheads="1"/>
          </p:cNvPicPr>
          <p:nvPr/>
        </p:nvPicPr>
        <p:blipFill>
          <a:blip r:embed="rId3" cstate="print"/>
          <a:srcRect/>
          <a:stretch>
            <a:fillRect/>
          </a:stretch>
        </p:blipFill>
        <p:spPr bwMode="auto">
          <a:xfrm>
            <a:off x="4267200" y="1219200"/>
            <a:ext cx="4470257" cy="2514600"/>
          </a:xfrm>
          <a:prstGeom prst="rect">
            <a:avLst/>
          </a:prstGeom>
          <a:noFill/>
          <a:ln w="9525">
            <a:noFill/>
            <a:miter lim="800000"/>
            <a:headEnd/>
            <a:tailEnd/>
          </a:ln>
        </p:spPr>
      </p:pic>
      <p:sp>
        <p:nvSpPr>
          <p:cNvPr id="11" name="Rectangle 10"/>
          <p:cNvSpPr/>
          <p:nvPr/>
        </p:nvSpPr>
        <p:spPr>
          <a:xfrm>
            <a:off x="457200" y="4876800"/>
            <a:ext cx="5638800" cy="1477328"/>
          </a:xfrm>
          <a:prstGeom prst="rect">
            <a:avLst/>
          </a:prstGeom>
          <a:noFill/>
          <a:ln>
            <a:solidFill>
              <a:schemeClr val="tx1"/>
            </a:solidFill>
          </a:ln>
        </p:spPr>
        <p:txBody>
          <a:bodyPr wrap="square">
            <a:spAutoFit/>
          </a:bodyPr>
          <a:lstStyle/>
          <a:p>
            <a:r>
              <a:rPr lang="tr-TR" altLang="tr-TR" dirty="0"/>
              <a:t>Arazi çalışmaları esnasında bilgilendirmeyle birlikte, tesis misafirlerine ve yöre halkına el broşürleri ve stickerlar dağıtıldı. Ayrıca otellerde ve uygun kumsallarda stantlar kurulup tesis misafirlerine ve yöre halkına bilgilendirme yapıldı.</a:t>
            </a:r>
          </a:p>
        </p:txBody>
      </p:sp>
      <p:cxnSp>
        <p:nvCxnSpPr>
          <p:cNvPr id="12" name="8 Düz Ok Bağlayıcısı"/>
          <p:cNvCxnSpPr/>
          <p:nvPr/>
        </p:nvCxnSpPr>
        <p:spPr>
          <a:xfrm>
            <a:off x="4419600" y="3886200"/>
            <a:ext cx="16764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3" name="10 Metin kutusu"/>
          <p:cNvSpPr txBox="1"/>
          <p:nvPr/>
        </p:nvSpPr>
        <p:spPr>
          <a:xfrm>
            <a:off x="6248400" y="4038600"/>
            <a:ext cx="1431925" cy="369888"/>
          </a:xfrm>
          <a:prstGeom prst="rect">
            <a:avLst/>
          </a:prstGeom>
          <a:noFill/>
        </p:spPr>
        <p:txBody>
          <a:bodyPr wrap="square">
            <a:spAutoFit/>
          </a:bodyPr>
          <a:lstStyle/>
          <a:p>
            <a:pPr>
              <a:defRPr/>
            </a:pPr>
            <a:r>
              <a:rPr lang="tr-TR" dirty="0">
                <a:latin typeface="+mn-lt"/>
              </a:rPr>
              <a:t>Etkinlik resmi</a:t>
            </a:r>
          </a:p>
        </p:txBody>
      </p:sp>
      <p:cxnSp>
        <p:nvCxnSpPr>
          <p:cNvPr id="14" name="11 Düz Ok Bağlayıcısı"/>
          <p:cNvCxnSpPr/>
          <p:nvPr/>
        </p:nvCxnSpPr>
        <p:spPr>
          <a:xfrm flipV="1">
            <a:off x="5638800" y="5562600"/>
            <a:ext cx="609600" cy="152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6" name="13 Metin kutusu"/>
          <p:cNvSpPr txBox="1"/>
          <p:nvPr/>
        </p:nvSpPr>
        <p:spPr>
          <a:xfrm>
            <a:off x="6324600" y="5181600"/>
            <a:ext cx="2057400" cy="646113"/>
          </a:xfrm>
          <a:prstGeom prst="rect">
            <a:avLst/>
          </a:prstGeom>
          <a:noFill/>
        </p:spPr>
        <p:txBody>
          <a:bodyPr wrap="square">
            <a:spAutoFit/>
          </a:bodyPr>
          <a:lstStyle/>
          <a:p>
            <a:pPr>
              <a:defRPr/>
            </a:pPr>
            <a:r>
              <a:rPr lang="tr-TR" dirty="0">
                <a:latin typeface="+mn-lt"/>
              </a:rPr>
              <a:t>Etkinlik hakkında açıklayıcı bilgi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Users\derun\Desktop\Ödüller\2016 mavi bayrak\deniz kaplumbağaları\14100255_10154019543109755_5678545616276388919_n.jpg"/>
          <p:cNvPicPr>
            <a:picLocks noChangeAspect="1" noChangeArrowheads="1"/>
          </p:cNvPicPr>
          <p:nvPr/>
        </p:nvPicPr>
        <p:blipFill>
          <a:blip r:embed="rId2" cstate="print"/>
          <a:srcRect l="31646"/>
          <a:stretch>
            <a:fillRect/>
          </a:stretch>
        </p:blipFill>
        <p:spPr bwMode="auto">
          <a:xfrm>
            <a:off x="304800" y="304800"/>
            <a:ext cx="4114800" cy="4013200"/>
          </a:xfrm>
          <a:prstGeom prst="rect">
            <a:avLst/>
          </a:prstGeom>
          <a:noFill/>
          <a:ln w="9525">
            <a:noFill/>
            <a:miter lim="800000"/>
            <a:headEnd/>
            <a:tailEnd/>
          </a:ln>
        </p:spPr>
      </p:pic>
      <p:pic>
        <p:nvPicPr>
          <p:cNvPr id="6" name="Picture 7" descr="C:\Users\derun\Desktop\Ödüller\2016 mavi bayrak\deniz kaplumbağaları\20160811_145847.jpg"/>
          <p:cNvPicPr>
            <a:picLocks noChangeAspect="1" noChangeArrowheads="1"/>
          </p:cNvPicPr>
          <p:nvPr/>
        </p:nvPicPr>
        <p:blipFill>
          <a:blip r:embed="rId3" cstate="print"/>
          <a:srcRect l="3650" t="8889" b="43333"/>
          <a:stretch>
            <a:fillRect/>
          </a:stretch>
        </p:blipFill>
        <p:spPr bwMode="auto">
          <a:xfrm>
            <a:off x="4648200" y="762000"/>
            <a:ext cx="4191000" cy="3276600"/>
          </a:xfrm>
          <a:prstGeom prst="rect">
            <a:avLst/>
          </a:prstGeom>
          <a:noFill/>
          <a:ln w="9525">
            <a:noFill/>
            <a:miter lim="800000"/>
            <a:headEnd/>
            <a:tailEnd/>
          </a:ln>
        </p:spPr>
      </p:pic>
      <p:cxnSp>
        <p:nvCxnSpPr>
          <p:cNvPr id="7" name="8 Düz Ok Bağlayıcısı"/>
          <p:cNvCxnSpPr/>
          <p:nvPr/>
        </p:nvCxnSpPr>
        <p:spPr>
          <a:xfrm>
            <a:off x="2667000" y="4495800"/>
            <a:ext cx="304800" cy="381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8" name="10 Metin kutusu"/>
          <p:cNvSpPr txBox="1"/>
          <p:nvPr/>
        </p:nvSpPr>
        <p:spPr>
          <a:xfrm>
            <a:off x="2209800" y="4953000"/>
            <a:ext cx="1431925" cy="369888"/>
          </a:xfrm>
          <a:prstGeom prst="rect">
            <a:avLst/>
          </a:prstGeom>
          <a:noFill/>
        </p:spPr>
        <p:txBody>
          <a:bodyPr wrap="square">
            <a:spAutoFit/>
          </a:bodyPr>
          <a:lstStyle/>
          <a:p>
            <a:pPr>
              <a:defRPr/>
            </a:pPr>
            <a:r>
              <a:rPr lang="tr-TR" dirty="0">
                <a:latin typeface="+mn-lt"/>
              </a:rPr>
              <a:t>Etkinlik resmi</a:t>
            </a:r>
          </a:p>
        </p:txBody>
      </p:sp>
      <p:cxnSp>
        <p:nvCxnSpPr>
          <p:cNvPr id="10" name="8 Düz Ok Bağlayıcısı"/>
          <p:cNvCxnSpPr/>
          <p:nvPr/>
        </p:nvCxnSpPr>
        <p:spPr>
          <a:xfrm>
            <a:off x="6629400" y="4191000"/>
            <a:ext cx="228600" cy="6858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6172200" y="4953000"/>
            <a:ext cx="1889125" cy="646331"/>
          </a:xfrm>
          <a:prstGeom prst="rect">
            <a:avLst/>
          </a:prstGeom>
          <a:noFill/>
        </p:spPr>
        <p:txBody>
          <a:bodyPr wrap="square">
            <a:spAutoFit/>
          </a:bodyPr>
          <a:lstStyle/>
          <a:p>
            <a:pPr>
              <a:defRPr/>
            </a:pPr>
            <a:r>
              <a:rPr lang="tr-TR" dirty="0">
                <a:latin typeface="+mn-lt"/>
              </a:rPr>
              <a:t>Etkinlik ile ilgili Gazete Haberi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marL="0" indent="0">
              <a:buNone/>
            </a:pPr>
            <a:r>
              <a:rPr lang="tr-TR" sz="2000" dirty="0">
                <a:solidFill>
                  <a:prstClr val="black"/>
                </a:solidFill>
                <a:latin typeface="Calibri" panose="020F0502020204030204" pitchFamily="34" charset="0"/>
              </a:rPr>
              <a:t>Geri Dönüşüm Tesisine Teknik Gezi</a:t>
            </a:r>
            <a:endParaRPr lang="tr-TR" sz="2000" b="1" u="sng" dirty="0">
              <a:solidFill>
                <a:schemeClr val="tx1"/>
              </a:solidFill>
              <a:latin typeface="Calibri" panose="020F0502020204030204" pitchFamily="34" charset="0"/>
            </a:endParaRP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12/04/2022</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47800" y="4267200"/>
            <a:ext cx="6248400" cy="1200329"/>
          </a:xfrm>
          <a:prstGeom prst="rect">
            <a:avLst/>
          </a:prstGeom>
          <a:noFill/>
          <a:ln>
            <a:solidFill>
              <a:schemeClr val="tx1"/>
            </a:solidFill>
          </a:ln>
        </p:spPr>
        <p:txBody>
          <a:bodyPr>
            <a:spAutoFit/>
          </a:bodyPr>
          <a:lstStyle/>
          <a:p>
            <a:pPr marL="0" indent="0">
              <a:buNone/>
            </a:pPr>
            <a:r>
              <a:rPr lang="tr-TR" dirty="0">
                <a:solidFill>
                  <a:schemeClr val="tx1">
                    <a:lumMod val="95000"/>
                    <a:lumOff val="5000"/>
                  </a:schemeClr>
                </a:solidFill>
                <a:latin typeface="Calibri" pitchFamily="34" charset="0"/>
              </a:rPr>
              <a:t>İlçemiz sınırlarında okuyan öğrencilerimize geri dönüşümü anlatırken, tesisimizi ziyaret ediyor ve zihinlerinde oluşturdukları geri dönüşüm temasını gerçeğe dönüştürüyoruz. 2016 yılında okul çağındaki 250 öğrencimizle teknik gezi düzenledik. </a:t>
            </a:r>
          </a:p>
        </p:txBody>
      </p:sp>
      <p:pic>
        <p:nvPicPr>
          <p:cNvPr id="5" name="Picture 4" descr="\\192.168.50.45\ortak\Eğitim ve Bilgilendirme\OKUL RESİMLERİ\HALİDE EDİP ADIVAR\Teknik Gezi\DSCN3021.JPG"/>
          <p:cNvPicPr>
            <a:picLocks noChangeAspect="1" noChangeArrowheads="1"/>
          </p:cNvPicPr>
          <p:nvPr/>
        </p:nvPicPr>
        <p:blipFill>
          <a:blip r:embed="rId2" cstate="print">
            <a:extLst>
              <a:ext uri="{28A0092B-C50C-407E-A947-70E740481C1C}">
                <a14:useLocalDpi xmlns:a14="http://schemas.microsoft.com/office/drawing/2010/main" val="0"/>
              </a:ext>
            </a:extLst>
          </a:blip>
          <a:srcRect b="13866"/>
          <a:stretch>
            <a:fillRect/>
          </a:stretch>
        </p:blipFill>
        <p:spPr bwMode="auto">
          <a:xfrm>
            <a:off x="381000" y="381000"/>
            <a:ext cx="4082372" cy="3276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192.168.50.45\ortak\Eğitim ve Bilgilendirme\OKUL RESİMLERİ\HALİDE EDİP ADIVAR\Teknik Gezi\DSCN3034.JPG"/>
          <p:cNvPicPr>
            <a:picLocks noChangeAspect="1" noChangeArrowheads="1"/>
          </p:cNvPicPr>
          <p:nvPr/>
        </p:nvPicPr>
        <p:blipFill>
          <a:blip r:embed="rId3" cstate="print">
            <a:extLst>
              <a:ext uri="{28A0092B-C50C-407E-A947-70E740481C1C}">
                <a14:useLocalDpi xmlns:a14="http://schemas.microsoft.com/office/drawing/2010/main" val="0"/>
              </a:ext>
            </a:extLst>
          </a:blip>
          <a:srcRect b="14681"/>
          <a:stretch>
            <a:fillRect/>
          </a:stretch>
        </p:blipFill>
        <p:spPr bwMode="auto">
          <a:xfrm>
            <a:off x="4724400" y="381000"/>
            <a:ext cx="4099288"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078313"/>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indent="-342900" eaLnBrk="0" hangingPunct="0">
              <a:buSzPct val="65000"/>
              <a:buNone/>
            </a:pPr>
            <a:r>
              <a:rPr lang="tr-TR" sz="2000" dirty="0">
                <a:solidFill>
                  <a:schemeClr val="dk1"/>
                </a:solidFill>
                <a:cs typeface="Calibri" pitchFamily="34" charset="0"/>
              </a:rPr>
              <a:t>Dünya Çocuk Günü Etkinlikleri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01/06/2024</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hp\Desktop\2016 YILI ETKİNLİKLERİ\Saturn\IMG-20161014-WA0013.jpg"/>
          <p:cNvPicPr>
            <a:picLocks noChangeAspect="1" noChangeArrowheads="1"/>
          </p:cNvPicPr>
          <p:nvPr/>
        </p:nvPicPr>
        <p:blipFill>
          <a:blip r:embed="rId2" cstate="print"/>
          <a:srcRect/>
          <a:stretch>
            <a:fillRect/>
          </a:stretch>
        </p:blipFill>
        <p:spPr bwMode="auto">
          <a:xfrm>
            <a:off x="152400" y="609600"/>
            <a:ext cx="4343400" cy="4038600"/>
          </a:xfrm>
          <a:prstGeom prst="rect">
            <a:avLst/>
          </a:prstGeom>
          <a:noFill/>
        </p:spPr>
      </p:pic>
      <p:sp>
        <p:nvSpPr>
          <p:cNvPr id="10" name="Rectangle 9"/>
          <p:cNvSpPr/>
          <p:nvPr/>
        </p:nvSpPr>
        <p:spPr>
          <a:xfrm>
            <a:off x="533400" y="5410200"/>
            <a:ext cx="7848600" cy="1200329"/>
          </a:xfrm>
          <a:prstGeom prst="rect">
            <a:avLst/>
          </a:prstGeom>
        </p:spPr>
        <p:txBody>
          <a:bodyPr wrap="square">
            <a:spAutoFit/>
          </a:bodyPr>
          <a:lstStyle/>
          <a:p>
            <a:r>
              <a:rPr lang="tr-TR" dirty="0">
                <a:latin typeface="Cambria"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a:t>
            </a:r>
            <a:endParaRPr lang="tr-TR" dirty="0"/>
          </a:p>
        </p:txBody>
      </p:sp>
      <p:pic>
        <p:nvPicPr>
          <p:cNvPr id="11" name="Picture 3" descr="C:\Users\hp\Desktop\2016 YILI ETKİNLİKLERİ\Saturn\IMG-20161014-WA0014.jpg"/>
          <p:cNvPicPr>
            <a:picLocks noChangeAspect="1" noChangeArrowheads="1"/>
          </p:cNvPicPr>
          <p:nvPr/>
        </p:nvPicPr>
        <p:blipFill>
          <a:blip r:embed="rId3" cstate="print"/>
          <a:srcRect/>
          <a:stretch>
            <a:fillRect/>
          </a:stretch>
        </p:blipFill>
        <p:spPr bwMode="auto">
          <a:xfrm>
            <a:off x="4800600" y="609600"/>
            <a:ext cx="4114800" cy="4038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esktop\2016 YILI ETKİNLİKLERİ\Saturn\IMG-20161102-WA0002.jpg"/>
          <p:cNvPicPr>
            <a:picLocks noChangeAspect="1" noChangeArrowheads="1"/>
          </p:cNvPicPr>
          <p:nvPr/>
        </p:nvPicPr>
        <p:blipFill>
          <a:blip r:embed="rId2" cstate="print"/>
          <a:srcRect/>
          <a:stretch>
            <a:fillRect/>
          </a:stretch>
        </p:blipFill>
        <p:spPr bwMode="auto">
          <a:xfrm>
            <a:off x="4648200" y="457200"/>
            <a:ext cx="3733800" cy="2590800"/>
          </a:xfrm>
          <a:prstGeom prst="rect">
            <a:avLst/>
          </a:prstGeom>
          <a:noFill/>
        </p:spPr>
      </p:pic>
      <p:pic>
        <p:nvPicPr>
          <p:cNvPr id="5" name="Picture 2" descr="C:\Users\hp\Desktop\2016 YILI ETKİNLİKLERİ\Saturn\IMG-20161014-WA0009.jpg"/>
          <p:cNvPicPr>
            <a:picLocks noChangeAspect="1" noChangeArrowheads="1"/>
          </p:cNvPicPr>
          <p:nvPr/>
        </p:nvPicPr>
        <p:blipFill>
          <a:blip r:embed="rId3" cstate="print"/>
          <a:srcRect/>
          <a:stretch>
            <a:fillRect/>
          </a:stretch>
        </p:blipFill>
        <p:spPr bwMode="auto">
          <a:xfrm>
            <a:off x="1447800" y="3276600"/>
            <a:ext cx="6248400" cy="2819400"/>
          </a:xfrm>
          <a:prstGeom prst="rect">
            <a:avLst/>
          </a:prstGeom>
          <a:noFill/>
        </p:spPr>
      </p:pic>
      <p:pic>
        <p:nvPicPr>
          <p:cNvPr id="6" name="Picture 2" descr="C:\Users\hp\Desktop\2016 YILI ETKİNLİKLERİ\Saturn\IMG-20161102-WA0004.jpg"/>
          <p:cNvPicPr>
            <a:picLocks noChangeAspect="1" noChangeArrowheads="1"/>
          </p:cNvPicPr>
          <p:nvPr/>
        </p:nvPicPr>
        <p:blipFill>
          <a:blip r:embed="rId4" cstate="print"/>
          <a:srcRect/>
          <a:stretch>
            <a:fillRect/>
          </a:stretch>
        </p:blipFill>
        <p:spPr bwMode="auto">
          <a:xfrm>
            <a:off x="762000" y="457200"/>
            <a:ext cx="3505200" cy="2590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5800" y="533400"/>
            <a:ext cx="2743200" cy="923925"/>
          </a:xfrm>
          <a:prstGeom prst="rect">
            <a:avLst/>
          </a:prstGeom>
          <a:noFill/>
          <a:ln>
            <a:solidFill>
              <a:schemeClr val="tx1"/>
            </a:solidFill>
          </a:ln>
        </p:spPr>
        <p:txBody>
          <a:bodyPr>
            <a:spAutoFit/>
          </a:bodyPr>
          <a:lstStyle/>
          <a:p>
            <a:pPr algn="ctr">
              <a:defRPr/>
            </a:pPr>
            <a:r>
              <a:rPr lang="tr-TR" dirty="0">
                <a:solidFill>
                  <a:srgbClr val="FF0000"/>
                </a:solidFill>
                <a:latin typeface="+mn-lt"/>
              </a:rPr>
              <a:t>Etkinliği Organize Eden Belediye, Dernek veya Tesis Logosu ve adı</a:t>
            </a:r>
          </a:p>
        </p:txBody>
      </p:sp>
      <p:sp>
        <p:nvSpPr>
          <p:cNvPr id="5" name="TextBox 4"/>
          <p:cNvSpPr txBox="1"/>
          <p:nvPr/>
        </p:nvSpPr>
        <p:spPr>
          <a:xfrm>
            <a:off x="1005085" y="2514600"/>
            <a:ext cx="7115731" cy="2308324"/>
          </a:xfrm>
          <a:prstGeom prst="rect">
            <a:avLst/>
          </a:prstGeom>
          <a:noFill/>
        </p:spPr>
        <p:txBody>
          <a:bodyPr wrap="none" rtlCol="0">
            <a:spAutoFit/>
          </a:bodyPr>
          <a:lstStyle/>
          <a:p>
            <a:pPr algn="ctr"/>
            <a:r>
              <a:rPr lang="tr-TR" sz="3600" b="1" dirty="0">
                <a:solidFill>
                  <a:srgbClr val="002060"/>
                </a:solidFill>
                <a:latin typeface="+mn-lt"/>
              </a:rPr>
              <a:t>2024 YILI</a:t>
            </a:r>
          </a:p>
          <a:p>
            <a:pPr algn="ctr"/>
            <a:r>
              <a:rPr lang="tr-TR" sz="3600" b="1" dirty="0">
                <a:solidFill>
                  <a:srgbClr val="0070C0"/>
                </a:solidFill>
                <a:latin typeface="+mn-lt"/>
              </a:rPr>
              <a:t>MAVİ BAYRAK</a:t>
            </a:r>
          </a:p>
          <a:p>
            <a:pPr algn="ctr"/>
            <a:r>
              <a:rPr lang="tr-TR" sz="3600" b="1" dirty="0">
                <a:solidFill>
                  <a:srgbClr val="002060"/>
                </a:solidFill>
                <a:latin typeface="+mn-lt"/>
              </a:rPr>
              <a:t>ÇEVRE EĞİTİMİ VE BİLİNÇLENDİRME </a:t>
            </a:r>
          </a:p>
          <a:p>
            <a:pPr algn="ctr"/>
            <a:r>
              <a:rPr lang="tr-TR" sz="3600" b="1" dirty="0">
                <a:solidFill>
                  <a:srgbClr val="002060"/>
                </a:solidFill>
                <a:latin typeface="+mn-lt"/>
              </a:rPr>
              <a:t>ETKİNLİKLERİ DOSYASI</a:t>
            </a:r>
            <a:endParaRPr lang="tr-TR" sz="3200" b="1" dirty="0">
              <a:solidFill>
                <a:srgbClr val="002060"/>
              </a:solidFill>
              <a:latin typeface="+mn-lt"/>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533400"/>
            <a:ext cx="1371600" cy="1371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13986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eaLnBrk="1" hangingPunct="1">
              <a:defRPr/>
            </a:pPr>
            <a:r>
              <a:rPr lang="tr-TR" sz="2400" dirty="0">
                <a:solidFill>
                  <a:srgbClr val="000000"/>
                </a:solidFill>
                <a:latin typeface="Calibri" pitchFamily="34" charset="0"/>
                <a:ea typeface="Calibri" pitchFamily="34" charset="0"/>
                <a:cs typeface="Calibri" pitchFamily="34" charset="0"/>
              </a:rPr>
              <a:t>Dünya Çevre Günü Etkinliği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05/06/2024</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descr="IMG_9293"/>
          <p:cNvPicPr>
            <a:picLocks noChangeAspect="1" noChangeArrowheads="1"/>
          </p:cNvPicPr>
          <p:nvPr/>
        </p:nvPicPr>
        <p:blipFill>
          <a:blip r:embed="rId2" cstate="print"/>
          <a:srcRect/>
          <a:stretch>
            <a:fillRect/>
          </a:stretch>
        </p:blipFill>
        <p:spPr bwMode="auto">
          <a:xfrm rot="-636929">
            <a:off x="304800" y="3505200"/>
            <a:ext cx="4114800" cy="2668588"/>
          </a:xfrm>
          <a:prstGeom prst="rect">
            <a:avLst/>
          </a:prstGeom>
          <a:noFill/>
          <a:ln w="9525">
            <a:noFill/>
            <a:miter lim="800000"/>
            <a:headEnd/>
            <a:tailEnd/>
          </a:ln>
        </p:spPr>
      </p:pic>
      <p:pic>
        <p:nvPicPr>
          <p:cNvPr id="22531" name="Picture 11" descr="IMG_6174"/>
          <p:cNvPicPr>
            <a:picLocks noChangeAspect="1" noChangeArrowheads="1"/>
          </p:cNvPicPr>
          <p:nvPr/>
        </p:nvPicPr>
        <p:blipFill>
          <a:blip r:embed="rId3" cstate="print"/>
          <a:srcRect/>
          <a:stretch>
            <a:fillRect/>
          </a:stretch>
        </p:blipFill>
        <p:spPr bwMode="auto">
          <a:xfrm>
            <a:off x="381000" y="0"/>
            <a:ext cx="8153400" cy="3352800"/>
          </a:xfrm>
          <a:prstGeom prst="rect">
            <a:avLst/>
          </a:prstGeom>
          <a:noFill/>
          <a:ln w="9525">
            <a:noFill/>
            <a:miter lim="800000"/>
            <a:headEnd/>
            <a:tailEnd/>
          </a:ln>
        </p:spPr>
      </p:pic>
      <p:pic>
        <p:nvPicPr>
          <p:cNvPr id="22532" name="Picture 13" descr="IMG_6258"/>
          <p:cNvPicPr>
            <a:picLocks noChangeAspect="1" noChangeArrowheads="1"/>
          </p:cNvPicPr>
          <p:nvPr/>
        </p:nvPicPr>
        <p:blipFill>
          <a:blip r:embed="rId4" cstate="print"/>
          <a:srcRect/>
          <a:stretch>
            <a:fillRect/>
          </a:stretch>
        </p:blipFill>
        <p:spPr bwMode="auto">
          <a:xfrm>
            <a:off x="4876800" y="4876800"/>
            <a:ext cx="4267200" cy="1981200"/>
          </a:xfrm>
          <a:prstGeom prst="rect">
            <a:avLst/>
          </a:prstGeom>
          <a:noFill/>
          <a:ln w="9525">
            <a:noFill/>
            <a:miter lim="800000"/>
            <a:headEnd/>
            <a:tailEnd/>
          </a:ln>
        </p:spPr>
      </p:pic>
      <p:sp>
        <p:nvSpPr>
          <p:cNvPr id="22533" name="Text Box 14"/>
          <p:cNvSpPr txBox="1">
            <a:spLocks noChangeArrowheads="1"/>
          </p:cNvSpPr>
          <p:nvPr/>
        </p:nvSpPr>
        <p:spPr bwMode="auto">
          <a:xfrm>
            <a:off x="4419600" y="3505200"/>
            <a:ext cx="4572000" cy="1155700"/>
          </a:xfrm>
          <a:prstGeom prst="rect">
            <a:avLst/>
          </a:prstGeom>
          <a:noFill/>
          <a:ln w="9525">
            <a:noFill/>
            <a:miter lim="800000"/>
            <a:headEnd/>
            <a:tailEnd/>
          </a:ln>
        </p:spPr>
        <p:txBody>
          <a:bodyPr>
            <a:spAutoFit/>
          </a:bodyPr>
          <a:lstStyle/>
          <a:p>
            <a:pPr eaLnBrk="1" hangingPunct="1"/>
            <a:r>
              <a:rPr lang="tr-TR" sz="1400" b="1">
                <a:latin typeface="Bookman Old Style" pitchFamily="18" charset="0"/>
              </a:rPr>
              <a:t>MANAVGAT BELEDİYESİ  KOORDİNATÖRLÜĞÜNDE;</a:t>
            </a:r>
          </a:p>
          <a:p>
            <a:pPr eaLnBrk="1" hangingPunct="1"/>
            <a:r>
              <a:rPr lang="tr-TR" sz="1400" b="1">
                <a:latin typeface="Bookman Old Style" pitchFamily="18" charset="0"/>
              </a:rPr>
              <a:t>MAVİ BAYRAKLI TESİSLER, MİSAFİRLERİ VE HALKINDA KATILIMLARIYLA BİRLİKTE </a:t>
            </a:r>
          </a:p>
          <a:p>
            <a:pPr eaLnBrk="1" hangingPunct="1"/>
            <a:r>
              <a:rPr lang="tr-TR" sz="1400" b="1">
                <a:latin typeface="Bookman Old Style" pitchFamily="18" charset="0"/>
              </a:rPr>
              <a:t>ÇEVRE YÜRÜYÜŞÜ YAPILMIŞTIR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5" descr="20150605_102528"/>
          <p:cNvPicPr>
            <a:picLocks noChangeAspect="1" noChangeArrowheads="1"/>
          </p:cNvPicPr>
          <p:nvPr/>
        </p:nvPicPr>
        <p:blipFill>
          <a:blip r:embed="rId2" cstate="print"/>
          <a:srcRect/>
          <a:stretch>
            <a:fillRect/>
          </a:stretch>
        </p:blipFill>
        <p:spPr bwMode="auto">
          <a:xfrm>
            <a:off x="152400" y="152400"/>
            <a:ext cx="5638800" cy="3300413"/>
          </a:xfrm>
          <a:prstGeom prst="rect">
            <a:avLst/>
          </a:prstGeom>
          <a:noFill/>
          <a:ln w="9525">
            <a:noFill/>
            <a:miter lim="800000"/>
            <a:headEnd/>
            <a:tailEnd/>
          </a:ln>
        </p:spPr>
      </p:pic>
      <p:pic>
        <p:nvPicPr>
          <p:cNvPr id="23555" name="Picture 7"/>
          <p:cNvPicPr>
            <a:picLocks noChangeAspect="1" noChangeArrowheads="1"/>
          </p:cNvPicPr>
          <p:nvPr/>
        </p:nvPicPr>
        <p:blipFill>
          <a:blip r:embed="rId3" cstate="print"/>
          <a:srcRect/>
          <a:stretch>
            <a:fillRect/>
          </a:stretch>
        </p:blipFill>
        <p:spPr bwMode="auto">
          <a:xfrm>
            <a:off x="6172200" y="533400"/>
            <a:ext cx="2513013" cy="3657600"/>
          </a:xfrm>
          <a:prstGeom prst="rect">
            <a:avLst/>
          </a:prstGeom>
          <a:noFill/>
          <a:ln w="9525">
            <a:noFill/>
            <a:miter lim="800000"/>
            <a:headEnd/>
            <a:tailEnd/>
          </a:ln>
        </p:spPr>
      </p:pic>
      <p:pic>
        <p:nvPicPr>
          <p:cNvPr id="23556" name="Picture 8"/>
          <p:cNvPicPr>
            <a:picLocks noChangeAspect="1" noChangeArrowheads="1"/>
          </p:cNvPicPr>
          <p:nvPr/>
        </p:nvPicPr>
        <p:blipFill>
          <a:blip r:embed="rId4" cstate="print"/>
          <a:srcRect/>
          <a:stretch>
            <a:fillRect/>
          </a:stretch>
        </p:blipFill>
        <p:spPr bwMode="auto">
          <a:xfrm>
            <a:off x="6172200" y="152400"/>
            <a:ext cx="1155700" cy="368300"/>
          </a:xfrm>
          <a:prstGeom prst="rect">
            <a:avLst/>
          </a:prstGeom>
          <a:noFill/>
          <a:ln w="9525">
            <a:noFill/>
            <a:miter lim="800000"/>
            <a:headEnd/>
            <a:tailEnd/>
          </a:ln>
        </p:spPr>
      </p:pic>
      <p:pic>
        <p:nvPicPr>
          <p:cNvPr id="23557" name="Picture 9" descr="IMG_6118"/>
          <p:cNvPicPr>
            <a:picLocks noChangeAspect="1" noChangeArrowheads="1"/>
          </p:cNvPicPr>
          <p:nvPr/>
        </p:nvPicPr>
        <p:blipFill>
          <a:blip r:embed="rId5" cstate="print"/>
          <a:srcRect/>
          <a:stretch>
            <a:fillRect/>
          </a:stretch>
        </p:blipFill>
        <p:spPr bwMode="auto">
          <a:xfrm>
            <a:off x="304800" y="3733800"/>
            <a:ext cx="3962400" cy="2819400"/>
          </a:xfrm>
          <a:prstGeom prst="rect">
            <a:avLst/>
          </a:prstGeom>
          <a:noFill/>
          <a:ln w="9525">
            <a:noFill/>
            <a:miter lim="800000"/>
            <a:headEnd/>
            <a:tailEnd/>
          </a:ln>
        </p:spPr>
      </p:pic>
      <p:pic>
        <p:nvPicPr>
          <p:cNvPr id="23558" name="Picture 10" descr="IMG_6218"/>
          <p:cNvPicPr>
            <a:picLocks noChangeAspect="1" noChangeArrowheads="1"/>
          </p:cNvPicPr>
          <p:nvPr/>
        </p:nvPicPr>
        <p:blipFill>
          <a:blip r:embed="rId6" cstate="print"/>
          <a:srcRect/>
          <a:stretch>
            <a:fillRect/>
          </a:stretch>
        </p:blipFill>
        <p:spPr bwMode="auto">
          <a:xfrm>
            <a:off x="4648200" y="4267200"/>
            <a:ext cx="3886200" cy="241458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a:solidFill>
                  <a:srgbClr val="002060"/>
                </a:solidFill>
                <a:latin typeface="+mn-lt"/>
              </a:rPr>
              <a:t>2025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417548363"/>
              </p:ext>
            </p:extLst>
          </p:nvPr>
        </p:nvGraphicFramePr>
        <p:xfrm>
          <a:off x="381000" y="1219200"/>
          <a:ext cx="8479202" cy="4240716"/>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2608">
                  <a:extLst>
                    <a:ext uri="{9D8B030D-6E8A-4147-A177-3AD203B41FA5}">
                      <a16:colId xmlns:a16="http://schemas.microsoft.com/office/drawing/2014/main" val="20001"/>
                    </a:ext>
                  </a:extLst>
                </a:gridCol>
                <a:gridCol w="809115">
                  <a:extLst>
                    <a:ext uri="{9D8B030D-6E8A-4147-A177-3AD203B41FA5}">
                      <a16:colId xmlns:a16="http://schemas.microsoft.com/office/drawing/2014/main" val="20002"/>
                    </a:ext>
                  </a:extLst>
                </a:gridCol>
                <a:gridCol w="1103339">
                  <a:extLst>
                    <a:ext uri="{9D8B030D-6E8A-4147-A177-3AD203B41FA5}">
                      <a16:colId xmlns:a16="http://schemas.microsoft.com/office/drawing/2014/main" val="20003"/>
                    </a:ext>
                  </a:extLst>
                </a:gridCol>
                <a:gridCol w="735559">
                  <a:extLst>
                    <a:ext uri="{9D8B030D-6E8A-4147-A177-3AD203B41FA5}">
                      <a16:colId xmlns:a16="http://schemas.microsoft.com/office/drawing/2014/main" val="20004"/>
                    </a:ext>
                  </a:extLst>
                </a:gridCol>
                <a:gridCol w="220668">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86497">
                  <a:extLst>
                    <a:ext uri="{9D8B030D-6E8A-4147-A177-3AD203B41FA5}">
                      <a16:colId xmlns:a16="http://schemas.microsoft.com/office/drawing/2014/main" val="20009"/>
                    </a:ext>
                  </a:extLst>
                </a:gridCol>
                <a:gridCol w="773197">
                  <a:extLst>
                    <a:ext uri="{9D8B030D-6E8A-4147-A177-3AD203B41FA5}">
                      <a16:colId xmlns:a16="http://schemas.microsoft.com/office/drawing/2014/main" val="20010"/>
                    </a:ext>
                  </a:extLst>
                </a:gridCol>
              </a:tblGrid>
              <a:tr h="721557">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a:t>Date</a:t>
                      </a:r>
                      <a:r>
                        <a:rPr kumimoji="0" lang="tr-TR" sz="1000" kern="1200" dirty="0"/>
                        <a:t> of </a:t>
                      </a:r>
                      <a:r>
                        <a:rPr kumimoji="0" lang="tr-TR" sz="1000" kern="1200" dirty="0" err="1"/>
                        <a:t>the</a:t>
                      </a:r>
                      <a:r>
                        <a:rPr kumimoji="0" lang="tr-TR" sz="1000" kern="1200" dirty="0"/>
                        <a:t> </a:t>
                      </a:r>
                      <a:r>
                        <a:rPr kumimoji="0" lang="tr-TR" sz="1000" kern="1200" dirty="0" err="1"/>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ve İnsan </a:t>
                      </a:r>
                      <a:r>
                        <a:rPr lang="tr-TR" sz="1000" u="none" strike="noStrike" dirty="0" err="1"/>
                        <a:t>Fotograf</a:t>
                      </a:r>
                      <a:r>
                        <a:rPr lang="tr-TR" sz="1000" u="none" strike="noStrike" dirty="0"/>
                        <a:t> Sergisi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da-DK" sz="1000" u="none" strike="noStrike" dirty="0"/>
                        <a:t>Yöre Halkı, Öğrenciler ve Diğer Ülke Halkları </a:t>
                      </a:r>
                      <a:endParaRPr lang="da-DK"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vb.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en-US" sz="1000" u="none" strike="noStrike"/>
                        <a:t>environmental and human photograph exhibition</a:t>
                      </a:r>
                      <a:endParaRPr lang="en-US" sz="1000" b="0" i="0" u="none" strike="noStrike">
                        <a:latin typeface="Arial" pitchFamily="34" charset="0"/>
                        <a:cs typeface="Arial" pitchFamily="34" charset="0"/>
                      </a:endParaRPr>
                    </a:p>
                  </a:txBody>
                  <a:tcPr marL="9525" marR="9525" marT="9525" marB="0" anchor="ctr"/>
                </a:tc>
                <a:tc>
                  <a:txBody>
                    <a:bodyPr/>
                    <a:lstStyle/>
                    <a:p>
                      <a:pPr algn="ctr" fontAlgn="t"/>
                      <a:r>
                        <a:rPr lang="en-US" sz="1000" u="none" strike="noStrike" dirty="0" err="1"/>
                        <a:t>belek</a:t>
                      </a:r>
                      <a:r>
                        <a:rPr lang="en-US" sz="1000" u="none" strike="noStrike" dirty="0"/>
                        <a:t> populace, students and turkey populace</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a:t> information about plants, birds in the area   and how to protect</a:t>
                      </a:r>
                      <a:endParaRPr lang="en-US" sz="1000" b="0" i="0" u="none" strike="noStrike">
                        <a:latin typeface="Arial" pitchFamily="34" charset="0"/>
                        <a:cs typeface="Arial" pitchFamily="34" charset="0"/>
                      </a:endParaRPr>
                    </a:p>
                  </a:txBody>
                  <a:tcPr marL="9525" marR="9525" marT="9525" marB="0" anchor="ctr"/>
                </a:tc>
                <a:tc>
                  <a:txBody>
                    <a:bodyPr/>
                    <a:lstStyle/>
                    <a:p>
                      <a:pPr algn="ctr">
                        <a:spcAft>
                          <a:spcPts val="0"/>
                        </a:spcAft>
                      </a:pPr>
                      <a:r>
                        <a:rPr lang="tr-TR" sz="1000" dirty="0"/>
                        <a:t>May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Koruma ve Bilgilendirme Projesi - Basılı </a:t>
                      </a:r>
                      <a:r>
                        <a:rPr lang="tr-TR" sz="1000" u="none" strike="noStrike" dirty="0" err="1"/>
                        <a:t>Döküman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Yöre Halkı,</a:t>
                      </a:r>
                    </a:p>
                    <a:p>
                      <a:pPr algn="ctr" fontAlgn="t"/>
                      <a:r>
                        <a:rPr lang="tr-TR" sz="1000" u="none" strike="noStrike" dirty="0"/>
                        <a:t>Turistler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ve Diğer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Mayıs-Haziran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2</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err="1"/>
                        <a:t>environmantal</a:t>
                      </a:r>
                      <a:r>
                        <a:rPr lang="tr-TR" sz="1000" u="none" strike="noStrike" dirty="0"/>
                        <a:t> </a:t>
                      </a:r>
                      <a:r>
                        <a:rPr lang="tr-TR" sz="1000" u="none" strike="noStrike" dirty="0" err="1"/>
                        <a:t>protection</a:t>
                      </a:r>
                      <a:r>
                        <a:rPr lang="tr-TR" sz="1000" u="none" strike="noStrike" dirty="0"/>
                        <a:t> </a:t>
                      </a:r>
                      <a:r>
                        <a:rPr lang="tr-TR" sz="1000" u="none" strike="noStrike" dirty="0" err="1"/>
                        <a:t>and</a:t>
                      </a:r>
                      <a:r>
                        <a:rPr lang="tr-TR" sz="1000" u="none" strike="noStrike" dirty="0"/>
                        <a:t> </a:t>
                      </a:r>
                      <a:r>
                        <a:rPr lang="tr-TR" sz="1000" u="none" strike="noStrike" dirty="0" err="1"/>
                        <a:t>information</a:t>
                      </a:r>
                      <a:r>
                        <a:rPr lang="tr-TR" sz="1000" u="none" strike="noStrike" dirty="0"/>
                        <a:t> </a:t>
                      </a:r>
                      <a:r>
                        <a:rPr lang="tr-TR" sz="1000" u="none" strike="noStrike" dirty="0" err="1"/>
                        <a:t>project</a:t>
                      </a:r>
                      <a:r>
                        <a:rPr lang="tr-TR" sz="1000" u="none" strike="noStrike" dirty="0"/>
                        <a:t>- </a:t>
                      </a:r>
                      <a:r>
                        <a:rPr lang="tr-TR" sz="1000" u="none" strike="noStrike" dirty="0" err="1"/>
                        <a:t>printed</a:t>
                      </a:r>
                      <a:r>
                        <a:rPr lang="tr-TR" sz="1000" u="none" strike="noStrike" dirty="0"/>
                        <a:t> </a:t>
                      </a:r>
                      <a:r>
                        <a:rPr lang="tr-TR" sz="1000" u="none" strike="noStrike" dirty="0" err="1"/>
                        <a:t>presentation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err="1"/>
                        <a:t>Local</a:t>
                      </a:r>
                      <a:r>
                        <a:rPr lang="tr-TR" sz="1000" u="none" strike="noStrike" baseline="0" dirty="0"/>
                        <a:t> </a:t>
                      </a:r>
                      <a:r>
                        <a:rPr lang="tr-TR" sz="1000" u="none" strike="noStrike" baseline="0" dirty="0" err="1"/>
                        <a:t>public</a:t>
                      </a:r>
                      <a:r>
                        <a:rPr lang="tr-TR" sz="1000" u="none" strike="noStrike" baseline="0" dirty="0"/>
                        <a:t>, </a:t>
                      </a:r>
                      <a:r>
                        <a:rPr lang="tr-TR" sz="1000" u="none" strike="noStrike" baseline="0" dirty="0" err="1"/>
                        <a:t>tourists</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dirty="0"/>
                        <a:t> information about plants, birds in the area   and how to protect</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a:t>
                      </a:r>
                      <a:r>
                        <a:rPr lang="tr-TR" sz="1000" dirty="0" err="1"/>
                        <a:t>June</a:t>
                      </a:r>
                      <a:r>
                        <a:rPr lang="tr-TR" sz="1000" dirty="0"/>
                        <a:t>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Çevre Konulu Resim ve Kompozisyon Yarışması</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Öğrenciler</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Öğr</a:t>
                      </a:r>
                      <a:r>
                        <a:rPr lang="tr-TR" sz="1000" u="none" strike="noStrike" dirty="0"/>
                        <a:t>. ve velilerin çevre temizliğine </a:t>
                      </a:r>
                      <a:r>
                        <a:rPr lang="tr-TR" sz="1000" u="none" strike="noStrike" dirty="0" err="1"/>
                        <a:t>dikkatelerini</a:t>
                      </a:r>
                      <a:r>
                        <a:rPr lang="tr-TR" sz="1000" u="none" strike="noStrike" dirty="0"/>
                        <a:t> çekmek</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Haziran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Picture and composition competition about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Students</a:t>
                      </a: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To attract attention to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June</a:t>
                      </a:r>
                      <a:r>
                        <a:rPr lang="tr-TR" sz="1000" dirty="0"/>
                        <a:t>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dirty="0"/>
                        <a:t>4</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Küresel ısınma ve etkileri semineri</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çalışanları</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Temmuz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a:t>Seminar on global warming and its effects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employees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Increased</a:t>
                      </a:r>
                      <a:r>
                        <a:rPr lang="tr-TR" sz="1000" dirty="0"/>
                        <a:t> </a:t>
                      </a:r>
                      <a:r>
                        <a:rPr lang="tr-TR" sz="1000" dirty="0" err="1"/>
                        <a:t>awareness</a:t>
                      </a:r>
                      <a:r>
                        <a:rPr lang="tr-TR" sz="1000" dirty="0"/>
                        <a:t> of </a:t>
                      </a:r>
                      <a:r>
                        <a:rPr lang="tr-TR" sz="1000" dirty="0" err="1"/>
                        <a:t>the</a:t>
                      </a:r>
                      <a:r>
                        <a:rPr lang="tr-TR" sz="1000" dirty="0"/>
                        <a:t> </a:t>
                      </a:r>
                      <a:r>
                        <a:rPr lang="tr-TR" sz="1000" dirty="0" err="1"/>
                        <a:t>environment</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July</a:t>
                      </a:r>
                      <a:r>
                        <a:rPr lang="tr-TR" sz="1000" dirty="0"/>
                        <a:t> 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583477">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Mavi Bayrak tanıtıcı broşür hazırlanması ve dağıtılması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misafirleri</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Mavi Bayrak tanıtımı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Ağustos-Eylül 2025</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Blue Flag </a:t>
                      </a:r>
                      <a:r>
                        <a:rPr lang="tr-TR" sz="1000" dirty="0" err="1"/>
                        <a:t>calendar</a:t>
                      </a:r>
                      <a:r>
                        <a:rPr lang="tr-TR" sz="1000" dirty="0"/>
                        <a:t> </a:t>
                      </a:r>
                      <a:r>
                        <a:rPr lang="tr-TR" sz="1000" dirty="0" err="1"/>
                        <a:t>needs</a:t>
                      </a:r>
                      <a:r>
                        <a:rPr lang="tr-TR" sz="1000" dirty="0"/>
                        <a:t> </a:t>
                      </a:r>
                      <a:r>
                        <a:rPr lang="tr-TR" sz="1000" dirty="0" err="1"/>
                        <a:t>to</a:t>
                      </a:r>
                      <a:r>
                        <a:rPr lang="tr-TR" sz="1000" dirty="0"/>
                        <a:t> be done</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Town residents, Hotel staff and guests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Blue Flag </a:t>
                      </a:r>
                      <a:r>
                        <a:rPr lang="tr-TR" sz="1000" dirty="0" err="1"/>
                        <a:t>presentation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August-Septemb.2025</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533400" y="5715000"/>
            <a:ext cx="6639959" cy="1169551"/>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a:solidFill>
                  <a:srgbClr val="FF0000"/>
                </a:solidFill>
              </a:rPr>
              <a:t>………………………………..</a:t>
            </a: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a:solidFill>
                  <a:srgbClr val="FF0000"/>
                </a:solidFill>
              </a:rPr>
              <a:t>…………………………………………..</a:t>
            </a:r>
          </a:p>
          <a:p>
            <a:r>
              <a:rPr lang="tr-TR" sz="1000" dirty="0"/>
              <a:t>( ACTIVITIES ORGANIZED BY )</a:t>
            </a:r>
          </a:p>
          <a:p>
            <a:endParaRPr lang="tr-TR" sz="1000" dirty="0"/>
          </a:p>
          <a:p>
            <a:r>
              <a:rPr lang="tr-TR" sz="1000" b="1"/>
              <a:t>İLETİŞİM / CONTACT</a:t>
            </a:r>
            <a:r>
              <a:rPr lang="tr-TR" sz="1000"/>
              <a:t>:</a:t>
            </a:r>
            <a:endParaRPr lang="tr-TR" sz="1000" dirty="0"/>
          </a:p>
        </p:txBody>
      </p:sp>
      <p:sp>
        <p:nvSpPr>
          <p:cNvPr id="33882" name="11 Metin kutusu"/>
          <p:cNvSpPr txBox="1">
            <a:spLocks noChangeArrowheads="1"/>
          </p:cNvSpPr>
          <p:nvPr/>
        </p:nvSpPr>
        <p:spPr bwMode="auto">
          <a:xfrm>
            <a:off x="0" y="0"/>
            <a:ext cx="1295400" cy="381000"/>
          </a:xfrm>
          <a:prstGeom prst="rect">
            <a:avLst/>
          </a:prstGeom>
          <a:noFill/>
          <a:ln w="9525">
            <a:noFill/>
            <a:miter lim="800000"/>
            <a:headEnd/>
            <a:tailEnd/>
          </a:ln>
        </p:spPr>
        <p:txBody>
          <a:bodyPr>
            <a:spAutoFit/>
          </a:bodyPr>
          <a:lstStyle/>
          <a:p>
            <a:r>
              <a:rPr lang="tr-TR">
                <a:solidFill>
                  <a:srgbClr val="FF0000"/>
                </a:solidFill>
              </a:rPr>
              <a:t>ÖRNEK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a:t>Belediye nüfusu</a:t>
            </a:r>
            <a:r>
              <a:rPr lang="en-GB" sz="1600" dirty="0"/>
              <a:t>:</a:t>
            </a:r>
            <a:r>
              <a:rPr lang="tr-TR" sz="1600" dirty="0"/>
              <a:t> 1</a:t>
            </a:r>
            <a:r>
              <a:rPr lang="en-GB" sz="1600" dirty="0"/>
              <a:t>17.999</a:t>
            </a:r>
            <a:r>
              <a:rPr lang="tr-TR" sz="1600" dirty="0"/>
              <a:t> kişi</a:t>
            </a:r>
          </a:p>
          <a:p>
            <a:pPr eaLnBrk="1" hangingPunct="1"/>
            <a:r>
              <a:rPr lang="en-GB" sz="1600" dirty="0"/>
              <a:t>T</a:t>
            </a:r>
            <a:r>
              <a:rPr lang="tr-TR" sz="1600" dirty="0"/>
              <a:t>oplam turistik otel, pansiyon</a:t>
            </a:r>
            <a:r>
              <a:rPr lang="en-GB" sz="1600" dirty="0"/>
              <a:t> </a:t>
            </a:r>
            <a:r>
              <a:rPr lang="tr-TR" sz="1600" dirty="0"/>
              <a:t>vb.</a:t>
            </a:r>
            <a:r>
              <a:rPr lang="en-GB" sz="1600" dirty="0"/>
              <a:t> </a:t>
            </a:r>
            <a:r>
              <a:rPr lang="tr-TR" sz="1600" dirty="0"/>
              <a:t>konaklama tesisi sayısı</a:t>
            </a:r>
            <a:r>
              <a:rPr lang="en-GB" sz="1600" dirty="0"/>
              <a:t>:</a:t>
            </a:r>
            <a:r>
              <a:rPr lang="tr-TR" sz="1600" dirty="0"/>
              <a:t> 101</a:t>
            </a:r>
            <a:endParaRPr lang="en-GB" sz="1600" dirty="0"/>
          </a:p>
          <a:p>
            <a:pPr eaLnBrk="1" hangingPunct="1"/>
            <a:r>
              <a:rPr lang="en-GB" sz="1600" dirty="0" err="1"/>
              <a:t>Turistik</a:t>
            </a:r>
            <a:r>
              <a:rPr lang="en-GB" sz="1600" dirty="0"/>
              <a:t> </a:t>
            </a:r>
            <a:r>
              <a:rPr lang="en-GB" sz="1600" dirty="0" err="1"/>
              <a:t>tesislerin</a:t>
            </a:r>
            <a:r>
              <a:rPr lang="en-GB" sz="1600" dirty="0"/>
              <a:t> </a:t>
            </a:r>
            <a:r>
              <a:rPr lang="en-GB" sz="1600" dirty="0" err="1"/>
              <a:t>toplam</a:t>
            </a:r>
            <a:r>
              <a:rPr lang="en-GB" sz="1600" dirty="0"/>
              <a:t> </a:t>
            </a:r>
            <a:r>
              <a:rPr lang="en-GB" sz="1600" dirty="0" err="1"/>
              <a:t>yatak</a:t>
            </a:r>
            <a:r>
              <a:rPr lang="en-GB" sz="1600" dirty="0"/>
              <a:t> </a:t>
            </a:r>
            <a:r>
              <a:rPr lang="en-GB" sz="1600" dirty="0" err="1"/>
              <a:t>sayısı</a:t>
            </a:r>
            <a:r>
              <a:rPr lang="en-GB" sz="1600" dirty="0"/>
              <a:t>: 20.702</a:t>
            </a:r>
            <a:endParaRPr lang="tr-TR" sz="1600" dirty="0"/>
          </a:p>
          <a:p>
            <a:pPr eaLnBrk="1" hangingPunct="1"/>
            <a:r>
              <a:rPr lang="tr-TR" sz="1600" dirty="0"/>
              <a:t>Mavi Bayrak ödüllü halk plajı </a:t>
            </a:r>
            <a:r>
              <a:rPr lang="en-GB" sz="1600" dirty="0" err="1"/>
              <a:t>sayısı</a:t>
            </a:r>
            <a:r>
              <a:rPr lang="en-GB" sz="1600" dirty="0"/>
              <a:t>: </a:t>
            </a:r>
            <a:r>
              <a:rPr lang="tr-TR" sz="1600" dirty="0"/>
              <a:t>3 </a:t>
            </a:r>
          </a:p>
          <a:p>
            <a:pPr eaLnBrk="1" hangingPunct="1"/>
            <a:r>
              <a:rPr lang="tr-TR" sz="1600" dirty="0"/>
              <a:t>M</a:t>
            </a:r>
            <a:r>
              <a:rPr lang="en-GB" sz="1600" dirty="0" err="1"/>
              <a:t>avi</a:t>
            </a:r>
            <a:r>
              <a:rPr lang="en-GB" sz="1600" dirty="0"/>
              <a:t> </a:t>
            </a:r>
            <a:r>
              <a:rPr lang="tr-TR" sz="1600" dirty="0"/>
              <a:t>B</a:t>
            </a:r>
            <a:r>
              <a:rPr lang="en-GB" sz="1600" dirty="0" err="1"/>
              <a:t>ayrak</a:t>
            </a:r>
            <a:r>
              <a:rPr lang="tr-TR" sz="1600" dirty="0"/>
              <a:t> ödüllü</a:t>
            </a:r>
            <a:r>
              <a:rPr lang="en-GB" sz="1600" dirty="0"/>
              <a:t> </a:t>
            </a:r>
            <a:r>
              <a:rPr lang="tr-TR" sz="1600" dirty="0"/>
              <a:t>tesis plajlar</a:t>
            </a:r>
            <a:r>
              <a:rPr lang="en-GB" sz="1600" dirty="0"/>
              <a:t>ı </a:t>
            </a:r>
            <a:r>
              <a:rPr lang="en-GB" sz="1600" dirty="0" err="1"/>
              <a:t>sayısı</a:t>
            </a:r>
            <a:r>
              <a:rPr lang="en-GB" sz="1600" dirty="0"/>
              <a:t>: </a:t>
            </a:r>
            <a:r>
              <a:rPr lang="tr-TR" sz="1600" dirty="0"/>
              <a:t>5</a:t>
            </a:r>
          </a:p>
          <a:p>
            <a:pPr eaLnBrk="1" hangingPunct="1"/>
            <a:r>
              <a:rPr lang="tr-TR" sz="1600" dirty="0"/>
              <a:t>Belediyenin toplam kıyı uzunluğu : 65 km</a:t>
            </a:r>
          </a:p>
          <a:p>
            <a:pPr eaLnBrk="1" hangingPunct="1">
              <a:buFont typeface="Wingdings 3" pitchFamily="18" charset="2"/>
              <a:buNone/>
            </a:pPr>
            <a:endParaRPr lang="tr-TR" sz="1600" dirty="0"/>
          </a:p>
          <a:p>
            <a:pPr eaLnBrk="1" hangingPunct="1"/>
            <a:endParaRPr lang="tr-TR" sz="1600" dirty="0"/>
          </a:p>
          <a:p>
            <a:pPr eaLnBrk="1" hangingPunct="1"/>
            <a:endParaRPr lang="tr-TR" sz="1600" dirty="0"/>
          </a:p>
          <a:p>
            <a:pPr eaLnBrk="1" hangingPunct="1"/>
            <a:endParaRPr lang="tr-TR" sz="1600" dirty="0"/>
          </a:p>
        </p:txBody>
      </p:sp>
      <p:pic>
        <p:nvPicPr>
          <p:cNvPr id="18435" name="Rectangle 2"/>
          <p:cNvPicPr>
            <a:picLocks noGrp="1" noChangeArrowheads="1"/>
          </p:cNvPicPr>
          <p:nvPr>
            <p:ph type="title" idx="4294967295"/>
          </p:nvPr>
        </p:nvPicPr>
        <p:blipFill>
          <a:blip r:embed="rId2" cstate="print"/>
          <a:srcRect/>
          <a:stretch>
            <a:fillRect/>
          </a:stretch>
        </p:blipFill>
        <p:spPr bwMode="auto">
          <a:xfrm>
            <a:off x="0" y="-76200"/>
            <a:ext cx="8424862" cy="1158875"/>
          </a:xfrm>
        </p:spPr>
      </p:pic>
      <p:pic>
        <p:nvPicPr>
          <p:cNvPr id="6" name="Picture 17"/>
          <p:cNvPicPr>
            <a:picLocks noChangeAspect="1" noChangeArrowheads="1"/>
          </p:cNvPicPr>
          <p:nvPr/>
        </p:nvPicPr>
        <p:blipFill>
          <a:blip r:embed="rId3" cstate="print"/>
          <a:srcRect l="10294" r="5882"/>
          <a:stretch>
            <a:fillRect/>
          </a:stretch>
        </p:blipFill>
        <p:spPr bwMode="auto">
          <a:xfrm>
            <a:off x="5562600" y="1066800"/>
            <a:ext cx="3429000" cy="2615615"/>
          </a:xfrm>
          <a:prstGeom prst="rect">
            <a:avLst/>
          </a:prstGeom>
          <a:noFill/>
        </p:spPr>
      </p:pic>
      <p:pic>
        <p:nvPicPr>
          <p:cNvPr id="7" name="8 Resim" descr="Resim1.jpg"/>
          <p:cNvPicPr>
            <a:picLocks noChangeAspect="1"/>
          </p:cNvPicPr>
          <p:nvPr/>
        </p:nvPicPr>
        <p:blipFill rotWithShape="1">
          <a:blip r:embed="rId4" cstate="print"/>
          <a:srcRect t="4545" r="14045" b="6818"/>
          <a:stretch/>
        </p:blipFill>
        <p:spPr>
          <a:xfrm>
            <a:off x="228600" y="3810000"/>
            <a:ext cx="87630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1000"/>
                                        <p:tgtEl>
                                          <p:spTgt spid="15362">
                                            <p:txEl>
                                              <p:pRg st="3" end="3"/>
                                            </p:txEl>
                                          </p:spTgt>
                                        </p:tgtEl>
                                      </p:cBhvr>
                                    </p:animEffect>
                                    <p:anim calcmode="lin" valueType="num">
                                      <p:cBhvr>
                                        <p:cTn id="29"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Effect transition="in" filter="fade">
                                      <p:cBhvr>
                                        <p:cTn id="35" dur="1000"/>
                                        <p:tgtEl>
                                          <p:spTgt spid="15362">
                                            <p:txEl>
                                              <p:pRg st="4" end="4"/>
                                            </p:txEl>
                                          </p:spTgt>
                                        </p:tgtEl>
                                      </p:cBhvr>
                                    </p:animEffect>
                                    <p:anim calcmode="lin" valueType="num">
                                      <p:cBhvr>
                                        <p:cTn id="36"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3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362">
                                            <p:txEl>
                                              <p:pRg st="5" end="5"/>
                                            </p:txEl>
                                          </p:spTgt>
                                        </p:tgtEl>
                                        <p:attrNameLst>
                                          <p:attrName>style.visibility</p:attrName>
                                        </p:attrNameLst>
                                      </p:cBhvr>
                                      <p:to>
                                        <p:strVal val="visible"/>
                                      </p:to>
                                    </p:set>
                                    <p:animEffect transition="in" filter="fade">
                                      <p:cBhvr>
                                        <p:cTn id="42" dur="1000"/>
                                        <p:tgtEl>
                                          <p:spTgt spid="15362">
                                            <p:txEl>
                                              <p:pRg st="5" end="5"/>
                                            </p:txEl>
                                          </p:spTgt>
                                        </p:tgtEl>
                                      </p:cBhvr>
                                    </p:animEffect>
                                    <p:anim calcmode="lin" valueType="num">
                                      <p:cBhvr>
                                        <p:cTn id="43" dur="10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400" y="228600"/>
            <a:ext cx="7988300" cy="830263"/>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a:solidFill>
                  <a:srgbClr val="002060"/>
                </a:solidFill>
                <a:latin typeface="+mn-lt"/>
              </a:rPr>
              <a:t>2024 YILINDA GERÇEKLEŞTİRİLEN ÇEVRE EĞİTİM ETKİNLİKLERİ</a:t>
            </a: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1225898751"/>
              </p:ext>
            </p:extLst>
          </p:nvPr>
        </p:nvGraphicFramePr>
        <p:xfrm>
          <a:off x="457200" y="1143000"/>
          <a:ext cx="8305801" cy="4850771"/>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8844">
                  <a:extLst>
                    <a:ext uri="{9D8B030D-6E8A-4147-A177-3AD203B41FA5}">
                      <a16:colId xmlns:a16="http://schemas.microsoft.com/office/drawing/2014/main" val="20002"/>
                    </a:ext>
                  </a:extLst>
                </a:gridCol>
                <a:gridCol w="4865286">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0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000" dirty="0">
                          <a:latin typeface="Calibri" panose="020F0502020204030204" pitchFamily="34" charset="0"/>
                        </a:rPr>
                        <a:t>Okullarda Çevre Eğitimi ve</a:t>
                      </a:r>
                    </a:p>
                    <a:p>
                      <a:pPr marL="342900" indent="-342900">
                        <a:buSzPct val="65000"/>
                        <a:buFont typeface="Wingdings 3" pitchFamily="18" charset="2"/>
                        <a:buNone/>
                      </a:pPr>
                      <a:r>
                        <a:rPr lang="tr-TR" sz="1000" dirty="0">
                          <a:latin typeface="Calibri" panose="020F0502020204030204" pitchFamily="34" charset="0"/>
                        </a:rPr>
                        <a:t>Bilinçlendirme Etkinlikleri ve</a:t>
                      </a:r>
                    </a:p>
                    <a:p>
                      <a:pPr marL="342900" indent="-342900">
                        <a:buSzPct val="65000"/>
                        <a:buFont typeface="Wingdings 3" pitchFamily="18" charset="2"/>
                        <a:buNone/>
                      </a:pPr>
                      <a:r>
                        <a:rPr lang="tr-TR" sz="1000" dirty="0">
                          <a:latin typeface="Calibri" panose="020F0502020204030204" pitchFamily="34" charset="0"/>
                        </a:rPr>
                        <a:t>Ağaç Dikim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15/06/2024</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7 okuldan 200 öğrenci-öğretmen-veli katılımı ile toplam 250 ağaç dikimi gerçekleştirildi. Çoçuklarda çevre bilinci oluşturma açısından faydalı bir etkinlik oldu. Ağaçların bakımı için ilerleyen zamanlarda yine etkinlik yapılacak.</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etkinlikleri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Çocuklar çevre haftası kutlamalarında resim yaparak eğlenceli zaman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geçirdiler. Ayrıca çevre konusunda bilgilendiklerini belirttiler. Etkinliğe 40 çocuk katıldı, etkinlik sonunda çocuklardan neler öğrendiklerini birer cümle ile yazmaları istendi.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2024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 ve üreme alanlarının korunması için tesis</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çalışanları, yerel halk, öğrenciler ve turistlerde bilinçlendirme açısından</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oldukça faydalı oldu. Sezon boyunca toplam 30 gönüllü ile 35 yuvanın korunması sağlandı.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Geri Dönüşüm Tesisine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Teknik Gezi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Ambalaj atıklarının geri dönüşümü ile ilgili öğrencilere bilgi veren oldukça faydalı bir etkinlik oldu. Etkinlik her yıl yöredeki 4 okulda toplam 100 öğrenci ile tekrar edilecek.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Etkinlikleri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 Etkinliğe 8 okuldan 125 öğrenci katılmıştır.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6265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Yürüyüşü</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05.06.2024</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55 kişi katıldı. Çevre gününün önemini vurgulamak için pankart ve afişler kullanılmıştır. Faydalı bir etkinlik oldu.</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914400" y="304800"/>
            <a:ext cx="7234238" cy="830263"/>
          </a:xfrm>
          <a:prstGeom prst="rect">
            <a:avLst/>
          </a:prstGeom>
          <a:noFill/>
        </p:spPr>
        <p:txBody>
          <a:bodyPr wrap="none">
            <a:spAutoFit/>
          </a:bodyPr>
          <a:lstStyle/>
          <a:p>
            <a:pPr algn="ctr">
              <a:defRPr/>
            </a:pPr>
            <a:r>
              <a:rPr lang="tr-TR" sz="2400" b="1" dirty="0">
                <a:solidFill>
                  <a:srgbClr val="002060"/>
                </a:solidFill>
                <a:latin typeface="+mn-lt"/>
              </a:rPr>
              <a:t>ENVIRONMENTAL EDUCATION ACTIVITIES PERFORMED </a:t>
            </a:r>
          </a:p>
          <a:p>
            <a:pPr algn="ctr">
              <a:defRPr/>
            </a:pPr>
            <a:r>
              <a:rPr lang="tr-TR" sz="2400" b="1" dirty="0">
                <a:solidFill>
                  <a:srgbClr val="002060"/>
                </a:solidFill>
                <a:latin typeface="+mn-lt"/>
              </a:rPr>
              <a:t>IN THE YEAR 2024</a:t>
            </a:r>
            <a:endParaRPr lang="tr-TR" sz="2400" dirty="0">
              <a:solidFill>
                <a:srgbClr val="002060"/>
              </a:solidFill>
              <a:latin typeface="+mn-lt"/>
            </a:endParaRP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4188553231"/>
              </p:ext>
            </p:extLst>
          </p:nvPr>
        </p:nvGraphicFramePr>
        <p:xfrm>
          <a:off x="130176" y="1295400"/>
          <a:ext cx="9013824" cy="4843461"/>
        </p:xfrm>
        <a:graphic>
          <a:graphicData uri="http://schemas.openxmlformats.org/drawingml/2006/table">
            <a:tbl>
              <a:tblPr/>
              <a:tblGrid>
                <a:gridCol w="334395">
                  <a:extLst>
                    <a:ext uri="{9D8B030D-6E8A-4147-A177-3AD203B41FA5}">
                      <a16:colId xmlns:a16="http://schemas.microsoft.com/office/drawing/2014/main" val="20000"/>
                    </a:ext>
                  </a:extLst>
                </a:gridCol>
                <a:gridCol w="2050029">
                  <a:extLst>
                    <a:ext uri="{9D8B030D-6E8A-4147-A177-3AD203B41FA5}">
                      <a16:colId xmlns:a16="http://schemas.microsoft.com/office/drawing/2014/main" val="20001"/>
                    </a:ext>
                  </a:extLst>
                </a:gridCol>
                <a:gridCol w="1349376">
                  <a:extLst>
                    <a:ext uri="{9D8B030D-6E8A-4147-A177-3AD203B41FA5}">
                      <a16:colId xmlns:a16="http://schemas.microsoft.com/office/drawing/2014/main" val="20002"/>
                    </a:ext>
                  </a:extLst>
                </a:gridCol>
                <a:gridCol w="5280024">
                  <a:extLst>
                    <a:ext uri="{9D8B030D-6E8A-4147-A177-3AD203B41FA5}">
                      <a16:colId xmlns:a16="http://schemas.microsoft.com/office/drawing/2014/main" val="20003"/>
                    </a:ext>
                  </a:extLst>
                </a:gridCol>
              </a:tblGrid>
              <a:tr h="499095">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a:t>Name of </a:t>
                      </a:r>
                      <a:r>
                        <a:rPr lang="tr-TR" sz="1100" b="1" dirty="0" err="1"/>
                        <a:t>the</a:t>
                      </a:r>
                      <a:r>
                        <a:rPr lang="tr-TR" sz="1100" b="1" dirty="0"/>
                        <a:t> </a:t>
                      </a:r>
                      <a:r>
                        <a:rPr lang="tr-TR" sz="1100" b="1" dirty="0" err="1"/>
                        <a:t>activity</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t>Date</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latin typeface="+mn-lt"/>
                          <a:ea typeface="Times New Roman"/>
                        </a:rPr>
                        <a:t>Short</a:t>
                      </a:r>
                      <a:r>
                        <a:rPr lang="tr-TR" sz="1100" b="1" dirty="0">
                          <a:latin typeface="+mn-lt"/>
                          <a:ea typeface="Times New Roman"/>
                        </a:rPr>
                        <a:t> </a:t>
                      </a:r>
                      <a:r>
                        <a:rPr lang="tr-TR" sz="1100" b="1" dirty="0" err="1">
                          <a:latin typeface="+mn-lt"/>
                          <a:ea typeface="Times New Roman"/>
                        </a:rPr>
                        <a:t>Assesment</a:t>
                      </a:r>
                      <a:r>
                        <a:rPr lang="tr-TR" sz="1100" b="1" dirty="0">
                          <a:latin typeface="+mn-lt"/>
                          <a:ea typeface="Times New Roman"/>
                        </a:rPr>
                        <a:t> of </a:t>
                      </a:r>
                      <a:r>
                        <a:rPr lang="tr-TR" sz="1100" b="1" dirty="0" err="1">
                          <a:latin typeface="+mn-lt"/>
                          <a:ea typeface="Times New Roman"/>
                        </a:rPr>
                        <a:t>the</a:t>
                      </a:r>
                      <a:r>
                        <a:rPr lang="tr-TR" sz="1100" b="1" dirty="0">
                          <a:latin typeface="+mn-lt"/>
                          <a:ea typeface="Times New Roman"/>
                        </a:rPr>
                        <a:t> </a:t>
                      </a:r>
                      <a:r>
                        <a:rPr lang="tr-TR" sz="1100" b="1" dirty="0" err="1">
                          <a:latin typeface="+mn-lt"/>
                          <a:ea typeface="Times New Roman"/>
                        </a:rPr>
                        <a:t>activity</a:t>
                      </a:r>
                      <a:r>
                        <a:rPr lang="tr-TR" sz="1100" dirty="0">
                          <a:latin typeface="+mn-lt"/>
                          <a:ea typeface="Times New Roman"/>
                        </a:rPr>
                        <a:t> (</a:t>
                      </a:r>
                      <a:r>
                        <a:rPr lang="tr-TR" sz="1100" dirty="0" err="1">
                          <a:latin typeface="+mn-lt"/>
                          <a:ea typeface="Times New Roman"/>
                        </a:rPr>
                        <a:t>did</a:t>
                      </a:r>
                      <a:r>
                        <a:rPr lang="tr-TR" sz="1100" dirty="0">
                          <a:latin typeface="+mn-lt"/>
                          <a:ea typeface="Times New Roman"/>
                        </a:rPr>
                        <a:t> </a:t>
                      </a:r>
                      <a:r>
                        <a:rPr lang="tr-TR" sz="1100" dirty="0" err="1">
                          <a:latin typeface="+mn-lt"/>
                          <a:ea typeface="Times New Roman"/>
                        </a:rPr>
                        <a:t>many</a:t>
                      </a:r>
                      <a:r>
                        <a:rPr lang="tr-TR" sz="1100" dirty="0">
                          <a:latin typeface="+mn-lt"/>
                          <a:ea typeface="Times New Roman"/>
                        </a:rPr>
                        <a:t> </a:t>
                      </a:r>
                      <a:r>
                        <a:rPr lang="tr-TR" sz="1100" dirty="0" err="1">
                          <a:latin typeface="+mn-lt"/>
                          <a:ea typeface="Times New Roman"/>
                        </a:rPr>
                        <a:t>people</a:t>
                      </a:r>
                      <a:r>
                        <a:rPr lang="tr-TR" sz="1100" dirty="0">
                          <a:latin typeface="+mn-lt"/>
                          <a:ea typeface="Times New Roman"/>
                        </a:rPr>
                        <a:t> </a:t>
                      </a:r>
                      <a:r>
                        <a:rPr lang="tr-TR" sz="1100" dirty="0" err="1">
                          <a:latin typeface="+mn-lt"/>
                          <a:ea typeface="Times New Roman"/>
                        </a:rPr>
                        <a:t>participate</a:t>
                      </a:r>
                      <a:r>
                        <a:rPr lang="tr-TR" sz="1100" dirty="0">
                          <a:latin typeface="+mn-lt"/>
                          <a:ea typeface="Times New Roman"/>
                        </a:rPr>
                        <a:t>,</a:t>
                      </a:r>
                    </a:p>
                    <a:p>
                      <a:pPr algn="ctr">
                        <a:spcAft>
                          <a:spcPts val="0"/>
                        </a:spcAft>
                      </a:pPr>
                      <a:r>
                        <a:rPr lang="tr-TR" sz="1100" dirty="0" err="1">
                          <a:latin typeface="+mn-lt"/>
                          <a:ea typeface="Times New Roman"/>
                        </a:rPr>
                        <a:t>what</a:t>
                      </a:r>
                      <a:r>
                        <a:rPr lang="tr-TR" sz="1100" dirty="0">
                          <a:latin typeface="+mn-lt"/>
                          <a:ea typeface="Times New Roman"/>
                        </a:rPr>
                        <a:t> </a:t>
                      </a:r>
                      <a:r>
                        <a:rPr lang="tr-TR" sz="1100" dirty="0" err="1">
                          <a:latin typeface="+mn-lt"/>
                          <a:ea typeface="Times New Roman"/>
                        </a:rPr>
                        <a:t>was</a:t>
                      </a:r>
                      <a:r>
                        <a:rPr lang="tr-TR" sz="1100" dirty="0">
                          <a:latin typeface="+mn-lt"/>
                          <a:ea typeface="Times New Roman"/>
                        </a:rPr>
                        <a:t> </a:t>
                      </a:r>
                      <a:r>
                        <a:rPr lang="tr-TR" sz="1100" dirty="0" err="1">
                          <a:latin typeface="+mn-lt"/>
                          <a:ea typeface="Times New Roman"/>
                        </a:rPr>
                        <a:t>the</a:t>
                      </a:r>
                      <a:r>
                        <a:rPr lang="tr-TR" sz="1100" dirty="0">
                          <a:latin typeface="+mn-lt"/>
                          <a:ea typeface="Times New Roman"/>
                        </a:rPr>
                        <a:t> </a:t>
                      </a:r>
                      <a:r>
                        <a:rPr lang="tr-TR" sz="1100" dirty="0" err="1">
                          <a:latin typeface="+mn-lt"/>
                          <a:ea typeface="Times New Roman"/>
                        </a:rPr>
                        <a:t>outcome</a:t>
                      </a:r>
                      <a:r>
                        <a:rPr lang="tr-TR" sz="1100" dirty="0">
                          <a:latin typeface="+mn-lt"/>
                          <a:ea typeface="Times New Roman"/>
                        </a:rPr>
                        <a:t>, </a:t>
                      </a:r>
                      <a:r>
                        <a:rPr lang="tr-TR" sz="1100" dirty="0" err="1">
                          <a:latin typeface="+mn-lt"/>
                          <a:ea typeface="Times New Roman"/>
                        </a:rPr>
                        <a:t>etc</a:t>
                      </a:r>
                      <a:r>
                        <a:rPr lang="tr-TR" sz="1100" dirty="0">
                          <a:latin typeface="+mn-lt"/>
                          <a:ea typeface="Times New Roman"/>
                        </a:rPr>
                        <a:t>).</a:t>
                      </a:r>
                    </a:p>
                  </a:txBody>
                  <a:tcPr marL="89535" marR="89535"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627377">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a:t>
                      </a:r>
                      <a:r>
                        <a:rPr lang="tr-TR" sz="1100" dirty="0" err="1"/>
                        <a:t>Education</a:t>
                      </a:r>
                      <a:r>
                        <a:rPr lang="tr-TR" sz="1100" dirty="0"/>
                        <a:t> </a:t>
                      </a:r>
                      <a:r>
                        <a:rPr lang="tr-TR" sz="1100" dirty="0" err="1"/>
                        <a:t>and</a:t>
                      </a:r>
                      <a:r>
                        <a:rPr lang="tr-TR" sz="1100" dirty="0"/>
                        <a:t> </a:t>
                      </a:r>
                      <a:r>
                        <a:rPr lang="en-US" sz="1100" dirty="0"/>
                        <a:t>Awareness </a:t>
                      </a:r>
                      <a:r>
                        <a:rPr lang="tr-TR" sz="1100" dirty="0" err="1"/>
                        <a:t>Activities</a:t>
                      </a:r>
                      <a:r>
                        <a:rPr lang="tr-TR" sz="1100" dirty="0"/>
                        <a:t> </a:t>
                      </a:r>
                      <a:r>
                        <a:rPr lang="en-US" sz="1100" dirty="0"/>
                        <a:t>and Tree Planting Activity in Schools.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15/06/2024</a:t>
                      </a:r>
                      <a:endParaRPr kumimoji="0" lang="tr-TR" sz="11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A total of 250 trees were planted with the participation of 200 students, teachers and parents from 7 schools. It was a useful activity in terms of raising environmental awareness in children. An event will be held in the future for the care of the trees.</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66033">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picture and</a:t>
                      </a:r>
                    </a:p>
                    <a:p>
                      <a:r>
                        <a:rPr lang="en-US" sz="1100" dirty="0"/>
                        <a:t>painting activities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Children have a fun time painting at the environment week celebrations they spent. They also stated that they were informed about the environment. 40 children participated in the event, and at the end of the event, they were asked to write down what they learned in one sentence.</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Studies on Conservation of Sea Turtles.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During </a:t>
                      </a:r>
                      <a:r>
                        <a:rPr kumimoji="0" lang="tr-TR" sz="11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2024 season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lang="en-US" sz="1100" dirty="0"/>
                        <a:t>Facility for the protection of sea turtles and their breeding grounds in terms of raising awareness among employees, local people, students and tourists. it was quite useful. During the season, 35 nests were protected with a total of 30 volunteers.</a:t>
                      </a:r>
                      <a:endPar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Technical Trip to Recycling Facility</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It was a very useful activity that gave information to the students about the recycling of packaging waste. The event will be repeated every year with a total of 100 students in 4 schools in the region.</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Children's Day Events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On World Children's Day, the children hosted at the facility were informed about "Environment, Blue Flag Beach, Individual Responsibilities in Protecting the Environment", and after planting palm trees in the facility garden, a painting competition on the environment and the blue flag was held. 125 students from 8 schools participated in the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Environment Walk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cap="none" normalizeH="0" baseline="0" dirty="0">
                          <a:ln>
                            <a:noFill/>
                          </a:ln>
                          <a:solidFill>
                            <a:schemeClr val="tx1"/>
                          </a:solidFill>
                          <a:effectLst/>
                          <a:latin typeface="Times New Roman" pitchFamily="18" charset="0"/>
                          <a:cs typeface="Times New Roman" pitchFamily="18" charset="0"/>
                        </a:rPr>
                        <a:t>05.06.2024</a:t>
                      </a:r>
                      <a:endParaRPr kumimoji="0" lang="tr-TR" sz="11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55 people attended. Banners and posters were used to emphasize the importance of the environment day. It was a useful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a:solidFill>
                  <a:srgbClr val="FF0000"/>
                </a:solidFill>
                <a:effectLst>
                  <a:outerShdw blurRad="38100" dist="38100" dir="2700000" algn="tl">
                    <a:srgbClr val="000000">
                      <a:alpha val="43137"/>
                    </a:srgbClr>
                  </a:outerShdw>
                </a:effectLst>
                <a:latin typeface="+mn-lt"/>
              </a:rPr>
              <a:t>2024 YILI</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EĞİTİMİ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2971800"/>
          </a:xfrm>
        </p:spPr>
        <p:txBody>
          <a:bodyPr/>
          <a:lstStyle/>
          <a:p>
            <a:pPr marL="342900" indent="-342900">
              <a:buSzPct val="65000"/>
              <a:buFont typeface="Wingdings 3" pitchFamily="18" charset="2"/>
              <a:buNone/>
            </a:pPr>
            <a:r>
              <a:rPr lang="tr-TR" sz="2400" b="1" u="sng" dirty="0">
                <a:cs typeface="Arial" charset="0"/>
              </a:rPr>
              <a:t>ETKİNLİK 1</a:t>
            </a:r>
            <a:endParaRPr lang="tr-TR" sz="2400" dirty="0">
              <a:cs typeface="Arial" charset="0"/>
            </a:endParaRPr>
          </a:p>
          <a:p>
            <a:pPr marL="342900" indent="-342900">
              <a:buSzPct val="65000"/>
              <a:buFont typeface="Wingdings 3" pitchFamily="18" charset="2"/>
              <a:buNone/>
            </a:pPr>
            <a:r>
              <a:rPr lang="tr-TR" sz="2000" dirty="0">
                <a:latin typeface="Calibri" panose="020F0502020204030204" pitchFamily="34" charset="0"/>
              </a:rPr>
              <a:t>Okullarda Çevre Bilinçlendirme Eğitimi ve Ağaç Dikim Etkinliği</a:t>
            </a:r>
          </a:p>
          <a:p>
            <a:pPr marL="342900" indent="-342900">
              <a:buSzPct val="65000"/>
              <a:buFont typeface="Wingdings 3" pitchFamily="18" charset="2"/>
              <a:buNone/>
            </a:pPr>
            <a:endParaRPr lang="tr-TR" sz="2000" dirty="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a:cs typeface="Arial" charset="0"/>
              </a:rPr>
              <a:t>ETKİNLİK TARİHİ</a:t>
            </a:r>
          </a:p>
          <a:p>
            <a:pPr marL="342900" indent="-342900">
              <a:buClr>
                <a:schemeClr val="tx1"/>
              </a:buClr>
              <a:buSzPct val="65000"/>
              <a:buFont typeface="Wingdings 3" pitchFamily="18" charset="2"/>
              <a:buNone/>
            </a:pPr>
            <a:r>
              <a:rPr lang="tr-TR" sz="2000" dirty="0"/>
              <a:t>15/06/2024</a:t>
            </a:r>
          </a:p>
          <a:p>
            <a:pPr marL="342900" indent="-342900">
              <a:buClr>
                <a:schemeClr val="tx1"/>
              </a:buClr>
              <a:buSzPct val="65000"/>
              <a:buNone/>
            </a:pPr>
            <a:endParaRPr lang="tr-TR" sz="2000" dirty="0">
              <a:cs typeface="Arial" charset="0"/>
            </a:endParaRPr>
          </a:p>
          <a:p>
            <a:pPr marL="342900" indent="-342900">
              <a:buSzPct val="65000"/>
              <a:buFont typeface="Wingdings 3" pitchFamily="18" charset="2"/>
              <a:buNone/>
            </a:pPr>
            <a:r>
              <a:rPr lang="tr-TR" sz="2400" b="1" u="sng" dirty="0">
                <a:solidFill>
                  <a:srgbClr val="000000"/>
                </a:solidFill>
                <a:ea typeface="Calibri" pitchFamily="34" charset="0"/>
                <a:cs typeface="Calibri" pitchFamily="34" charset="0"/>
              </a:rPr>
              <a:t>ETKİNLİĞE AKTİF OLARAK KATILANLAR</a:t>
            </a:r>
          </a:p>
          <a:p>
            <a:pPr marL="342900" indent="-342900">
              <a:buSzPct val="65000"/>
              <a:buFont typeface="Wingdings 3" pitchFamily="18" charset="2"/>
              <a:buNone/>
            </a:pPr>
            <a:r>
              <a:rPr lang="tr-TR" sz="2000" dirty="0">
                <a:solidFill>
                  <a:srgbClr val="000000"/>
                </a:solidFill>
                <a:ea typeface="Calibri" pitchFamily="34" charset="0"/>
                <a:cs typeface="Calibri" pitchFamily="34" charset="0"/>
              </a:rPr>
              <a:t>Katılan tesis, ilköğretim okulu, üniversite, dernek vb. isimler yazılmalıdır.</a:t>
            </a:r>
          </a:p>
          <a:p>
            <a:pPr marL="342900" indent="-342900">
              <a:buSzPct val="65000"/>
              <a:buFont typeface="Wingdings 3" pitchFamily="18" charset="2"/>
              <a:buNone/>
            </a:pPr>
            <a:endParaRPr lang="tr-TR" sz="2000" b="1" u="sng" dirty="0">
              <a:cs typeface="Arial" charset="0"/>
            </a:endParaRPr>
          </a:p>
          <a:p>
            <a:pPr marL="342900" indent="-342900">
              <a:buSzPct val="65000"/>
              <a:buFont typeface="Wingdings 3" pitchFamily="18" charset="2"/>
              <a:buNone/>
            </a:pPr>
            <a:r>
              <a:rPr lang="tr-TR" sz="2400" b="1" u="sng" dirty="0">
                <a:cs typeface="Arial" charset="0"/>
              </a:rPr>
              <a:t>BELGELER</a:t>
            </a:r>
          </a:p>
          <a:p>
            <a:pPr marL="342900" indent="-342900">
              <a:buClr>
                <a:schemeClr val="tx1"/>
              </a:buClr>
              <a:buSzPct val="100000"/>
              <a:buFont typeface="Wingdings 3" pitchFamily="18" charset="2"/>
              <a:buNone/>
            </a:pPr>
            <a:r>
              <a:rPr lang="tr-TR" sz="2000" dirty="0">
                <a:cs typeface="Arial" charset="0"/>
              </a:rPr>
              <a:t>-Fotoğraf</a:t>
            </a:r>
          </a:p>
          <a:p>
            <a:pPr marL="342900" indent="-342900">
              <a:buClr>
                <a:schemeClr val="tx1"/>
              </a:buClr>
              <a:buSzPct val="100000"/>
              <a:buFont typeface="Wingdings 3" pitchFamily="18" charset="2"/>
              <a:buNone/>
            </a:pPr>
            <a:r>
              <a:rPr lang="tr-TR" sz="2000" dirty="0">
                <a:cs typeface="Arial" charset="0"/>
              </a:rPr>
              <a:t>-Gazete haberleri</a:t>
            </a:r>
          </a:p>
          <a:p>
            <a:pPr marL="342900" indent="-342900">
              <a:buClr>
                <a:schemeClr val="tx1"/>
              </a:buClr>
              <a:buSzPct val="65000"/>
              <a:buFont typeface="Wingdings 3" pitchFamily="18" charset="2"/>
              <a:buNone/>
            </a:pPr>
            <a:endParaRPr lang="tr-TR" sz="2000"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lgn="ctr" eaLnBrk="1" hangingPunct="1">
              <a:buFont typeface="Wingdings 3" pitchFamily="18" charset="2"/>
              <a:buNone/>
            </a:pPr>
            <a:endParaRPr lang="tr-TR" sz="2000" dirty="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6 Dikdörtgen"/>
          <p:cNvSpPr/>
          <p:nvPr/>
        </p:nvSpPr>
        <p:spPr>
          <a:xfrm>
            <a:off x="152400" y="5562600"/>
            <a:ext cx="5943600" cy="923330"/>
          </a:xfrm>
          <a:prstGeom prst="rect">
            <a:avLst/>
          </a:prstGeom>
          <a:noFill/>
          <a:ln w="19050">
            <a:solidFill>
              <a:schemeClr val="tx1"/>
            </a:solidFill>
          </a:ln>
        </p:spPr>
        <p:txBody>
          <a:bodyPr>
            <a:spAutoFit/>
          </a:bodyPr>
          <a:lstStyle/>
          <a:p>
            <a:pPr eaLnBrk="1" hangingPunct="1"/>
            <a:r>
              <a:rPr lang="tr-TR" dirty="0">
                <a:solidFill>
                  <a:srgbClr val="000000"/>
                </a:solidFill>
              </a:rPr>
              <a:t>Öğrencilere çevre ile ilgili eğitim verilerek ağaç dikme ve çevre temizliği etkinliği yapıldı. Ayrıca öğrencilere palmiye fidanı hediye edildi.</a:t>
            </a:r>
            <a:endParaRPr lang="tr-TR" dirty="0"/>
          </a:p>
        </p:txBody>
      </p:sp>
      <p:cxnSp>
        <p:nvCxnSpPr>
          <p:cNvPr id="9" name="8 Düz Ok Bağlayıcısı"/>
          <p:cNvCxnSpPr/>
          <p:nvPr/>
        </p:nvCxnSpPr>
        <p:spPr>
          <a:xfrm flipV="1">
            <a:off x="6172200" y="3581400"/>
            <a:ext cx="914400" cy="609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7162800" y="3352800"/>
            <a:ext cx="1431925" cy="369888"/>
          </a:xfrm>
          <a:prstGeom prst="rect">
            <a:avLst/>
          </a:prstGeom>
          <a:noFill/>
          <a:ln>
            <a:solidFill>
              <a:schemeClr val="tx1"/>
            </a:solidFill>
          </a:ln>
        </p:spPr>
        <p:txBody>
          <a:bodyPr wrap="none">
            <a:spAutoFit/>
          </a:bodyPr>
          <a:lstStyle/>
          <a:p>
            <a:pPr>
              <a:defRPr/>
            </a:pPr>
            <a:r>
              <a:rPr lang="tr-TR" dirty="0">
                <a:solidFill>
                  <a:srgbClr val="FF0000"/>
                </a:solidFill>
                <a:latin typeface="+mn-lt"/>
              </a:rPr>
              <a:t>Etkinlik resmi</a:t>
            </a:r>
          </a:p>
        </p:txBody>
      </p:sp>
      <p:cxnSp>
        <p:nvCxnSpPr>
          <p:cNvPr id="12" name="11 Düz Ok Bağlayıcısı"/>
          <p:cNvCxnSpPr/>
          <p:nvPr/>
        </p:nvCxnSpPr>
        <p:spPr>
          <a:xfrm flipV="1">
            <a:off x="6172200" y="5943600"/>
            <a:ext cx="6096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6858000" y="5562600"/>
            <a:ext cx="2057400" cy="646113"/>
          </a:xfrm>
          <a:prstGeom prst="rect">
            <a:avLst/>
          </a:prstGeom>
          <a:noFill/>
          <a:ln>
            <a:solidFill>
              <a:schemeClr val="tx1"/>
            </a:solidFill>
          </a:ln>
        </p:spPr>
        <p:txBody>
          <a:bodyPr>
            <a:spAutoFit/>
          </a:bodyPr>
          <a:lstStyle/>
          <a:p>
            <a:pPr>
              <a:defRPr/>
            </a:pPr>
            <a:r>
              <a:rPr lang="tr-TR" dirty="0">
                <a:solidFill>
                  <a:srgbClr val="FF0000"/>
                </a:solidFill>
                <a:latin typeface="+mn-lt"/>
              </a:rPr>
              <a:t>Etkinlik hakkında açıklayıcı bilgi</a:t>
            </a:r>
          </a:p>
        </p:txBody>
      </p:sp>
      <p:sp>
        <p:nvSpPr>
          <p:cNvPr id="15" name="14 Metin kutusu"/>
          <p:cNvSpPr txBox="1"/>
          <p:nvPr/>
        </p:nvSpPr>
        <p:spPr>
          <a:xfrm>
            <a:off x="7315200" y="1600200"/>
            <a:ext cx="1330325" cy="1200150"/>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 </a:t>
            </a:r>
          </a:p>
          <a:p>
            <a:pPr>
              <a:defRPr/>
            </a:pPr>
            <a:r>
              <a:rPr lang="tr-TR" dirty="0">
                <a:solidFill>
                  <a:srgbClr val="FF0000"/>
                </a:solidFill>
                <a:latin typeface="+mn-lt"/>
              </a:rPr>
              <a:t>düzenleyen </a:t>
            </a:r>
          </a:p>
          <a:p>
            <a:pPr>
              <a:defRPr/>
            </a:pPr>
            <a:r>
              <a:rPr lang="tr-TR" dirty="0">
                <a:solidFill>
                  <a:srgbClr val="FF0000"/>
                </a:solidFill>
                <a:latin typeface="+mn-lt"/>
              </a:rPr>
              <a:t>kuruluşa ait </a:t>
            </a:r>
          </a:p>
          <a:p>
            <a:pPr>
              <a:defRPr/>
            </a:pPr>
            <a:r>
              <a:rPr lang="tr-TR" dirty="0">
                <a:solidFill>
                  <a:srgbClr val="FF0000"/>
                </a:solidFill>
                <a:latin typeface="+mn-lt"/>
              </a:rPr>
              <a:t>ibare</a:t>
            </a:r>
          </a:p>
        </p:txBody>
      </p:sp>
      <p:pic>
        <p:nvPicPr>
          <p:cNvPr id="10" name="Picture 5" descr="20160615_103400"/>
          <p:cNvPicPr>
            <a:picLocks noChangeAspect="1" noChangeArrowheads="1"/>
          </p:cNvPicPr>
          <p:nvPr/>
        </p:nvPicPr>
        <p:blipFill>
          <a:blip r:embed="rId2" cstate="print"/>
          <a:srcRect/>
          <a:stretch>
            <a:fillRect/>
          </a:stretch>
        </p:blipFill>
        <p:spPr bwMode="auto">
          <a:xfrm>
            <a:off x="533400" y="1143000"/>
            <a:ext cx="5638800" cy="3686175"/>
          </a:xfrm>
          <a:prstGeom prst="rect">
            <a:avLst/>
          </a:prstGeom>
          <a:noFill/>
          <a:ln w="9525">
            <a:noFill/>
            <a:miter lim="800000"/>
            <a:headEnd/>
            <a:tailEnd/>
          </a:ln>
        </p:spPr>
      </p:pic>
      <p:cxnSp>
        <p:nvCxnSpPr>
          <p:cNvPr id="8" name="7 Düz Ok Bağlayıcısı"/>
          <p:cNvCxnSpPr/>
          <p:nvPr/>
        </p:nvCxnSpPr>
        <p:spPr>
          <a:xfrm flipV="1">
            <a:off x="4800600" y="2286000"/>
            <a:ext cx="2514600" cy="914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8" name="8 Düz Ok Bağlayıcısı"/>
          <p:cNvCxnSpPr/>
          <p:nvPr/>
        </p:nvCxnSpPr>
        <p:spPr>
          <a:xfrm>
            <a:off x="2362200" y="3886200"/>
            <a:ext cx="41910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21" name="10 Metin kutusu"/>
          <p:cNvSpPr txBox="1"/>
          <p:nvPr/>
        </p:nvSpPr>
        <p:spPr>
          <a:xfrm>
            <a:off x="6553200" y="4495800"/>
            <a:ext cx="1934056" cy="646331"/>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Etkinliğin yılına ait </a:t>
            </a:r>
          </a:p>
          <a:p>
            <a:pPr>
              <a:defRPr/>
            </a:pPr>
            <a:r>
              <a:rPr lang="tr-TR" dirty="0">
                <a:solidFill>
                  <a:srgbClr val="FF0000"/>
                </a:solidFill>
                <a:latin typeface="+mn-lt"/>
              </a:rPr>
              <a:t>Mavi Bayrak</a:t>
            </a:r>
          </a:p>
        </p:txBody>
      </p:sp>
      <p:sp>
        <p:nvSpPr>
          <p:cNvPr id="19" name="TextBox 18"/>
          <p:cNvSpPr txBox="1"/>
          <p:nvPr/>
        </p:nvSpPr>
        <p:spPr>
          <a:xfrm>
            <a:off x="1066800" y="228600"/>
            <a:ext cx="6553200" cy="646331"/>
          </a:xfrm>
          <a:prstGeom prst="rect">
            <a:avLst/>
          </a:prstGeom>
          <a:noFill/>
          <a:ln>
            <a:solidFill>
              <a:schemeClr val="tx1"/>
            </a:solidFill>
          </a:ln>
        </p:spPr>
        <p:txBody>
          <a:bodyPr wrap="square" rtlCol="0">
            <a:spAutoFit/>
          </a:bodyPr>
          <a:lstStyle/>
          <a:p>
            <a:r>
              <a:rPr lang="tr-TR" dirty="0">
                <a:solidFill>
                  <a:srgbClr val="FF0000"/>
                </a:solidFill>
              </a:rPr>
              <a:t>Fotoğraf, etkinlik hakkında hem kanıt niteliği taşımalı hem de etkinlik hakkında açıklayıcı bilgi verebilmelidir.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7" descr="20160615_101258"/>
          <p:cNvPicPr>
            <a:picLocks noChangeAspect="1" noChangeArrowheads="1"/>
          </p:cNvPicPr>
          <p:nvPr/>
        </p:nvPicPr>
        <p:blipFill>
          <a:blip r:embed="rId2" cstate="print"/>
          <a:srcRect/>
          <a:stretch>
            <a:fillRect/>
          </a:stretch>
        </p:blipFill>
        <p:spPr bwMode="auto">
          <a:xfrm>
            <a:off x="152400" y="533400"/>
            <a:ext cx="4673600" cy="3505200"/>
          </a:xfrm>
          <a:prstGeom prst="rect">
            <a:avLst/>
          </a:prstGeom>
          <a:noFill/>
          <a:ln w="9525">
            <a:noFill/>
            <a:miter lim="800000"/>
            <a:headEnd/>
            <a:tailEnd/>
          </a:ln>
        </p:spPr>
      </p:pic>
      <p:sp>
        <p:nvSpPr>
          <p:cNvPr id="10" name="9 Metin kutusu"/>
          <p:cNvSpPr txBox="1"/>
          <p:nvPr/>
        </p:nvSpPr>
        <p:spPr>
          <a:xfrm>
            <a:off x="533400" y="5334000"/>
            <a:ext cx="3657600" cy="646331"/>
          </a:xfrm>
          <a:prstGeom prst="rect">
            <a:avLst/>
          </a:prstGeom>
          <a:noFill/>
          <a:ln>
            <a:solidFill>
              <a:schemeClr val="tx1"/>
            </a:solidFill>
          </a:ln>
        </p:spPr>
        <p:txBody>
          <a:bodyPr>
            <a:spAutoFit/>
          </a:bodyPr>
          <a:lstStyle/>
          <a:p>
            <a:pPr>
              <a:defRPr/>
            </a:pPr>
            <a:r>
              <a:rPr lang="tr-TR" dirty="0">
                <a:solidFill>
                  <a:srgbClr val="FF0000"/>
                </a:solidFill>
                <a:latin typeface="+mn-lt"/>
              </a:rPr>
              <a:t>Etkinlik ile ilgili birden fazla fotoğraf kullanılabilir.</a:t>
            </a:r>
          </a:p>
        </p:txBody>
      </p:sp>
      <p:cxnSp>
        <p:nvCxnSpPr>
          <p:cNvPr id="12" name="8 Düz Ok Bağlayıcısı"/>
          <p:cNvCxnSpPr/>
          <p:nvPr/>
        </p:nvCxnSpPr>
        <p:spPr>
          <a:xfrm flipH="1">
            <a:off x="1828800" y="4267200"/>
            <a:ext cx="2286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4" name="8 Düz Ok Bağlayıcısı"/>
          <p:cNvCxnSpPr/>
          <p:nvPr/>
        </p:nvCxnSpPr>
        <p:spPr>
          <a:xfrm flipH="1">
            <a:off x="3048000" y="4419600"/>
            <a:ext cx="1752600" cy="762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pic>
        <p:nvPicPr>
          <p:cNvPr id="7" name="Resim 4"/>
          <p:cNvPicPr>
            <a:picLocks noChangeAspect="1"/>
          </p:cNvPicPr>
          <p:nvPr/>
        </p:nvPicPr>
        <p:blipFill>
          <a:blip r:embed="rId3" cstate="print"/>
          <a:srcRect/>
          <a:stretch>
            <a:fillRect/>
          </a:stretch>
        </p:blipFill>
        <p:spPr bwMode="auto">
          <a:xfrm>
            <a:off x="5257800" y="990600"/>
            <a:ext cx="3352800" cy="44958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2348</TotalTime>
  <Words>1484</Words>
  <Application>Microsoft Office PowerPoint</Application>
  <PresentationFormat>Ekran Gösterisi (4:3)</PresentationFormat>
  <Paragraphs>263</Paragraphs>
  <Slides>23</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23</vt:i4>
      </vt:variant>
    </vt:vector>
  </HeadingPairs>
  <TitlesOfParts>
    <vt:vector size="33" baseType="lpstr">
      <vt:lpstr>Arial</vt:lpstr>
      <vt:lpstr>Bookman Old Style</vt:lpstr>
      <vt:lpstr>Calibri</vt:lpstr>
      <vt:lpstr>Cambria</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Mavi Bayrak Asistan</cp:lastModifiedBy>
  <cp:revision>269</cp:revision>
  <cp:lastPrinted>1601-01-01T00:00:00Z</cp:lastPrinted>
  <dcterms:created xsi:type="dcterms:W3CDTF">1601-01-01T00:00:00Z</dcterms:created>
  <dcterms:modified xsi:type="dcterms:W3CDTF">2024-11-01T06:47:15Z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