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7" r:id="rId1"/>
  </p:sldMasterIdLst>
  <p:notesMasterIdLst>
    <p:notesMasterId r:id="rId5"/>
  </p:notesMasterIdLst>
  <p:handoutMasterIdLst>
    <p:handoutMasterId r:id="rId6"/>
  </p:handoutMasterIdLst>
  <p:sldIdLst>
    <p:sldId id="412" r:id="rId2"/>
    <p:sldId id="414" r:id="rId3"/>
    <p:sldId id="410" r:id="rId4"/>
  </p:sldIdLst>
  <p:sldSz cx="9144000" cy="6858000" type="screen4x3"/>
  <p:notesSz cx="6761163" cy="9942513"/>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2">
          <p15:clr>
            <a:srgbClr val="A4A3A4"/>
          </p15:clr>
        </p15:guide>
        <p15:guide id="2" pos="213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ytekin UZAN" initials="AU" lastIdx="1" clrIdx="0">
    <p:extLst>
      <p:ext uri="{19B8F6BF-5375-455C-9EA6-DF929625EA0E}">
        <p15:presenceInfo xmlns:p15="http://schemas.microsoft.com/office/powerpoint/2012/main" userId="S-1-5-21-1436066583-802185120-1552963588-4461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4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ema Uygulanmış Stil 1 - Vurgu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75DCB02-9BB8-47FD-8907-85C794F793BA}" styleName="Tema Uygulanmış Stil 1 - Vurgu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25E5076-3810-47DD-B79F-674D7AD40C01}" styleName="Koyu Stil 1 - Vurgu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Koyu Stil 2 - Vurgu 1/Vurgu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906" autoAdjust="0"/>
    <p:restoredTop sz="95392" autoAdjust="0"/>
  </p:normalViewPr>
  <p:slideViewPr>
    <p:cSldViewPr>
      <p:cViewPr varScale="1">
        <p:scale>
          <a:sx n="154" d="100"/>
          <a:sy n="154" d="100"/>
        </p:scale>
        <p:origin x="2442" y="13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53" d="100"/>
          <a:sy n="53" d="100"/>
        </p:scale>
        <p:origin x="-2868" y="-90"/>
      </p:cViewPr>
      <p:guideLst>
        <p:guide orient="horz" pos="3132"/>
        <p:guide pos="213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commentAuthors" Target="commentAuthor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30525" cy="496888"/>
          </a:xfrm>
          <a:prstGeom prst="rect">
            <a:avLst/>
          </a:prstGeom>
        </p:spPr>
        <p:txBody>
          <a:bodyPr vert="horz" lIns="95443" tIns="47721" rIns="95443" bIns="47721" rtlCol="0"/>
          <a:lstStyle>
            <a:lvl1pPr algn="l">
              <a:defRPr sz="1300">
                <a:latin typeface="Arial" charset="0"/>
              </a:defRPr>
            </a:lvl1pPr>
          </a:lstStyle>
          <a:p>
            <a:pPr>
              <a:defRPr/>
            </a:pPr>
            <a:endParaRPr lang="tr-TR"/>
          </a:p>
        </p:txBody>
      </p:sp>
      <p:sp>
        <p:nvSpPr>
          <p:cNvPr id="3" name="Veri Yer Tutucusu 2"/>
          <p:cNvSpPr>
            <a:spLocks noGrp="1"/>
          </p:cNvSpPr>
          <p:nvPr>
            <p:ph type="dt" sz="quarter" idx="1"/>
          </p:nvPr>
        </p:nvSpPr>
        <p:spPr>
          <a:xfrm>
            <a:off x="3829050" y="0"/>
            <a:ext cx="2930525" cy="496888"/>
          </a:xfrm>
          <a:prstGeom prst="rect">
            <a:avLst/>
          </a:prstGeom>
        </p:spPr>
        <p:txBody>
          <a:bodyPr vert="horz" lIns="95443" tIns="47721" rIns="95443" bIns="47721" rtlCol="0"/>
          <a:lstStyle>
            <a:lvl1pPr algn="r">
              <a:defRPr sz="1300">
                <a:latin typeface="Arial" charset="0"/>
              </a:defRPr>
            </a:lvl1pPr>
          </a:lstStyle>
          <a:p>
            <a:pPr>
              <a:defRPr/>
            </a:pPr>
            <a:fld id="{BF44D1F3-05DD-4821-AD56-39C7A8B947F2}" type="datetimeFigureOut">
              <a:rPr lang="tr-TR"/>
              <a:pPr>
                <a:defRPr/>
              </a:pPr>
              <a:t>21.11.2025</a:t>
            </a:fld>
            <a:endParaRPr lang="tr-TR"/>
          </a:p>
        </p:txBody>
      </p:sp>
      <p:sp>
        <p:nvSpPr>
          <p:cNvPr id="4" name="Altbilgi Yer Tutucusu 3"/>
          <p:cNvSpPr>
            <a:spLocks noGrp="1"/>
          </p:cNvSpPr>
          <p:nvPr>
            <p:ph type="ftr" sz="quarter" idx="2"/>
          </p:nvPr>
        </p:nvSpPr>
        <p:spPr>
          <a:xfrm>
            <a:off x="0" y="9444038"/>
            <a:ext cx="2930525" cy="496887"/>
          </a:xfrm>
          <a:prstGeom prst="rect">
            <a:avLst/>
          </a:prstGeom>
        </p:spPr>
        <p:txBody>
          <a:bodyPr vert="horz" lIns="95443" tIns="47721" rIns="95443" bIns="47721" rtlCol="0" anchor="b"/>
          <a:lstStyle>
            <a:lvl1pPr algn="l">
              <a:defRPr sz="1300">
                <a:latin typeface="Arial" charset="0"/>
              </a:defRPr>
            </a:lvl1pPr>
          </a:lstStyle>
          <a:p>
            <a:pPr>
              <a:defRPr/>
            </a:pPr>
            <a:endParaRPr lang="tr-TR"/>
          </a:p>
        </p:txBody>
      </p:sp>
      <p:sp>
        <p:nvSpPr>
          <p:cNvPr id="5" name="Slayt Numarası Yer Tutucusu 4"/>
          <p:cNvSpPr>
            <a:spLocks noGrp="1"/>
          </p:cNvSpPr>
          <p:nvPr>
            <p:ph type="sldNum" sz="quarter" idx="3"/>
          </p:nvPr>
        </p:nvSpPr>
        <p:spPr>
          <a:xfrm>
            <a:off x="3829050" y="9444038"/>
            <a:ext cx="2930525" cy="496887"/>
          </a:xfrm>
          <a:prstGeom prst="rect">
            <a:avLst/>
          </a:prstGeom>
        </p:spPr>
        <p:txBody>
          <a:bodyPr vert="horz" lIns="95443" tIns="47721" rIns="95443" bIns="47721" rtlCol="0" anchor="b"/>
          <a:lstStyle>
            <a:lvl1pPr algn="r">
              <a:defRPr sz="1300">
                <a:latin typeface="Arial" charset="0"/>
              </a:defRPr>
            </a:lvl1pPr>
          </a:lstStyle>
          <a:p>
            <a:pPr>
              <a:defRPr/>
            </a:pPr>
            <a:fld id="{5752ECAD-A54A-4EB0-9CFF-69A7FBF40002}" type="slidenum">
              <a:rPr lang="tr-TR"/>
              <a:pPr>
                <a:defRPr/>
              </a:pPr>
              <a:t>‹#›</a:t>
            </a:fld>
            <a:endParaRPr lang="tr-TR"/>
          </a:p>
        </p:txBody>
      </p:sp>
    </p:spTree>
    <p:extLst>
      <p:ext uri="{BB962C8B-B14F-4D97-AF65-F5344CB8AC3E}">
        <p14:creationId xmlns:p14="http://schemas.microsoft.com/office/powerpoint/2010/main" val="24302923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30525" cy="496888"/>
          </a:xfrm>
          <a:prstGeom prst="rect">
            <a:avLst/>
          </a:prstGeom>
        </p:spPr>
        <p:txBody>
          <a:bodyPr vert="horz" lIns="88112" tIns="44056" rIns="88112" bIns="44056" rtlCol="0"/>
          <a:lstStyle>
            <a:lvl1pPr algn="l">
              <a:defRPr sz="1200"/>
            </a:lvl1pPr>
          </a:lstStyle>
          <a:p>
            <a:pPr>
              <a:defRPr/>
            </a:pPr>
            <a:endParaRPr lang="tr-TR"/>
          </a:p>
        </p:txBody>
      </p:sp>
      <p:sp>
        <p:nvSpPr>
          <p:cNvPr id="3" name="2 Veri Yer Tutucusu"/>
          <p:cNvSpPr>
            <a:spLocks noGrp="1"/>
          </p:cNvSpPr>
          <p:nvPr>
            <p:ph type="dt" idx="1"/>
          </p:nvPr>
        </p:nvSpPr>
        <p:spPr>
          <a:xfrm>
            <a:off x="3829050" y="0"/>
            <a:ext cx="2930525" cy="496888"/>
          </a:xfrm>
          <a:prstGeom prst="rect">
            <a:avLst/>
          </a:prstGeom>
        </p:spPr>
        <p:txBody>
          <a:bodyPr vert="horz" lIns="88112" tIns="44056" rIns="88112" bIns="44056" rtlCol="0"/>
          <a:lstStyle>
            <a:lvl1pPr algn="r">
              <a:defRPr sz="1200"/>
            </a:lvl1pPr>
          </a:lstStyle>
          <a:p>
            <a:pPr>
              <a:defRPr/>
            </a:pPr>
            <a:fld id="{60451BD8-E481-4123-AB1B-A3EA166D2298}" type="datetimeFigureOut">
              <a:rPr lang="tr-TR"/>
              <a:pPr>
                <a:defRPr/>
              </a:pPr>
              <a:t>21.11.2025</a:t>
            </a:fld>
            <a:endParaRPr lang="tr-TR"/>
          </a:p>
        </p:txBody>
      </p:sp>
      <p:sp>
        <p:nvSpPr>
          <p:cNvPr id="4" name="3 Slayt Görüntüsü Yer Tutucusu"/>
          <p:cNvSpPr>
            <a:spLocks noGrp="1" noRot="1" noChangeAspect="1"/>
          </p:cNvSpPr>
          <p:nvPr>
            <p:ph type="sldImg" idx="2"/>
          </p:nvPr>
        </p:nvSpPr>
        <p:spPr>
          <a:xfrm>
            <a:off x="896938" y="746125"/>
            <a:ext cx="4967287" cy="3727450"/>
          </a:xfrm>
          <a:prstGeom prst="rect">
            <a:avLst/>
          </a:prstGeom>
          <a:noFill/>
          <a:ln w="12700">
            <a:solidFill>
              <a:prstClr val="black"/>
            </a:solidFill>
          </a:ln>
        </p:spPr>
        <p:txBody>
          <a:bodyPr vert="horz" lIns="88112" tIns="44056" rIns="88112" bIns="44056" rtlCol="0" anchor="ctr"/>
          <a:lstStyle/>
          <a:p>
            <a:pPr lvl="0"/>
            <a:endParaRPr lang="tr-TR" noProof="0"/>
          </a:p>
        </p:txBody>
      </p:sp>
      <p:sp>
        <p:nvSpPr>
          <p:cNvPr id="5" name="4 Not Yer Tutucusu"/>
          <p:cNvSpPr>
            <a:spLocks noGrp="1"/>
          </p:cNvSpPr>
          <p:nvPr>
            <p:ph type="body" sz="quarter" idx="3"/>
          </p:nvPr>
        </p:nvSpPr>
        <p:spPr>
          <a:xfrm>
            <a:off x="676275" y="4722813"/>
            <a:ext cx="5408613" cy="4473575"/>
          </a:xfrm>
          <a:prstGeom prst="rect">
            <a:avLst/>
          </a:prstGeom>
        </p:spPr>
        <p:txBody>
          <a:bodyPr vert="horz" lIns="88112" tIns="44056" rIns="88112" bIns="44056" rtlCol="0">
            <a:normAutofit/>
          </a:bodyPr>
          <a:lstStyle/>
          <a:p>
            <a:pPr lvl="0"/>
            <a:r>
              <a:rPr lang="tr-TR" noProof="0"/>
              <a:t>Asıl metin stillerini düzenlemek için tıklatın</a:t>
            </a:r>
          </a:p>
          <a:p>
            <a:pPr lvl="1"/>
            <a:r>
              <a:rPr lang="tr-TR" noProof="0"/>
              <a:t>İkinci düzey</a:t>
            </a:r>
          </a:p>
          <a:p>
            <a:pPr lvl="2"/>
            <a:r>
              <a:rPr lang="tr-TR" noProof="0"/>
              <a:t>Üçüncü düzey</a:t>
            </a:r>
          </a:p>
          <a:p>
            <a:pPr lvl="3"/>
            <a:r>
              <a:rPr lang="tr-TR" noProof="0"/>
              <a:t>Dördüncü düzey</a:t>
            </a:r>
          </a:p>
          <a:p>
            <a:pPr lvl="4"/>
            <a:r>
              <a:rPr lang="tr-TR" noProof="0"/>
              <a:t>Beşinci düzey</a:t>
            </a:r>
          </a:p>
        </p:txBody>
      </p:sp>
      <p:sp>
        <p:nvSpPr>
          <p:cNvPr id="6" name="5 Altbilgi Yer Tutucusu"/>
          <p:cNvSpPr>
            <a:spLocks noGrp="1"/>
          </p:cNvSpPr>
          <p:nvPr>
            <p:ph type="ftr" sz="quarter" idx="4"/>
          </p:nvPr>
        </p:nvSpPr>
        <p:spPr>
          <a:xfrm>
            <a:off x="0" y="9444038"/>
            <a:ext cx="2930525" cy="496887"/>
          </a:xfrm>
          <a:prstGeom prst="rect">
            <a:avLst/>
          </a:prstGeom>
        </p:spPr>
        <p:txBody>
          <a:bodyPr vert="horz" lIns="88112" tIns="44056" rIns="88112" bIns="44056" rtlCol="0" anchor="b"/>
          <a:lstStyle>
            <a:lvl1pPr algn="l">
              <a:defRPr sz="1200"/>
            </a:lvl1pPr>
          </a:lstStyle>
          <a:p>
            <a:pPr>
              <a:defRPr/>
            </a:pPr>
            <a:endParaRPr lang="tr-TR"/>
          </a:p>
        </p:txBody>
      </p:sp>
      <p:sp>
        <p:nvSpPr>
          <p:cNvPr id="7" name="6 Slayt Numarası Yer Tutucusu"/>
          <p:cNvSpPr>
            <a:spLocks noGrp="1"/>
          </p:cNvSpPr>
          <p:nvPr>
            <p:ph type="sldNum" sz="quarter" idx="5"/>
          </p:nvPr>
        </p:nvSpPr>
        <p:spPr>
          <a:xfrm>
            <a:off x="3829050" y="9444038"/>
            <a:ext cx="2930525" cy="496887"/>
          </a:xfrm>
          <a:prstGeom prst="rect">
            <a:avLst/>
          </a:prstGeom>
        </p:spPr>
        <p:txBody>
          <a:bodyPr vert="horz" lIns="88112" tIns="44056" rIns="88112" bIns="44056" rtlCol="0" anchor="b"/>
          <a:lstStyle>
            <a:lvl1pPr algn="r">
              <a:defRPr sz="1200"/>
            </a:lvl1pPr>
          </a:lstStyle>
          <a:p>
            <a:pPr>
              <a:defRPr/>
            </a:pPr>
            <a:fld id="{9312652C-EDC1-4F62-B3DC-A8B5ECA8D7AC}" type="slidenum">
              <a:rPr lang="tr-TR"/>
              <a:pPr>
                <a:defRPr/>
              </a:pPr>
              <a:t>‹#›</a:t>
            </a:fld>
            <a:endParaRPr lang="tr-TR"/>
          </a:p>
        </p:txBody>
      </p:sp>
    </p:spTree>
    <p:extLst>
      <p:ext uri="{BB962C8B-B14F-4D97-AF65-F5344CB8AC3E}">
        <p14:creationId xmlns:p14="http://schemas.microsoft.com/office/powerpoint/2010/main" val="306465096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1.xml"/><Relationship Id="rId1" Type="http://schemas.openxmlformats.org/officeDocument/2006/relationships/themeOverride" Target="../theme/themeOverride1.xml"/><Relationship Id="rId5" Type="http://schemas.openxmlformats.org/officeDocument/2006/relationships/image" Target="../media/image7.jpeg"/><Relationship Id="rId4" Type="http://schemas.openxmlformats.org/officeDocument/2006/relationships/image" Target="../media/image9.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1.xml"/><Relationship Id="rId1" Type="http://schemas.openxmlformats.org/officeDocument/2006/relationships/themeOverride" Target="../theme/themeOverride4.xml"/><Relationship Id="rId5" Type="http://schemas.openxmlformats.org/officeDocument/2006/relationships/image" Target="../media/image3.png"/><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4" name="10 Dik Üçgen"/>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grpSp>
        <p:nvGrpSpPr>
          <p:cNvPr id="5" name="15 Grup"/>
          <p:cNvGrpSpPr>
            <a:grpSpLocks/>
          </p:cNvGrpSpPr>
          <p:nvPr/>
        </p:nvGrpSpPr>
        <p:grpSpPr bwMode="auto">
          <a:xfrm>
            <a:off x="-3175" y="4953000"/>
            <a:ext cx="9147175" cy="1911350"/>
            <a:chOff x="-3765" y="4832896"/>
            <a:chExt cx="9147765" cy="2032192"/>
          </a:xfrm>
        </p:grpSpPr>
        <p:sp>
          <p:nvSpPr>
            <p:cNvPr id="6" name="16 Serbest Form"/>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a:p>
          </p:txBody>
        </p:sp>
        <p:sp>
          <p:nvSpPr>
            <p:cNvPr id="7" name="18 Serbest Form"/>
            <p:cNvSpPr>
              <a:spLocks/>
            </p:cNvSpPr>
            <p:nvPr/>
          </p:nvSpPr>
          <p:spPr bwMode="auto">
            <a:xfrm>
              <a:off x="35926" y="5135025"/>
              <a:ext cx="9108074" cy="838869"/>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a:lstStyle/>
            <a:p>
              <a:pPr>
                <a:defRPr/>
              </a:pPr>
              <a:endParaRPr lang="en-US"/>
            </a:p>
          </p:txBody>
        </p:sp>
        <p:grpSp>
          <p:nvGrpSpPr>
            <p:cNvPr id="8" name="19 Serbest Form"/>
            <p:cNvGrpSpPr>
              <a:grpSpLocks/>
            </p:cNvGrpSpPr>
            <p:nvPr/>
          </p:nvGrpSpPr>
          <p:grpSpPr bwMode="auto">
            <a:xfrm>
              <a:off x="-6686" y="4875025"/>
              <a:ext cx="9156783" cy="1996274"/>
              <a:chOff x="-6096" y="4992624"/>
              <a:chExt cx="9156192" cy="1877568"/>
            </a:xfrm>
          </p:grpSpPr>
          <p:pic>
            <p:nvPicPr>
              <p:cNvPr id="11" name="19 Serbest Form"/>
              <p:cNvPicPr>
                <a:picLocks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096" y="4992624"/>
                <a:ext cx="9156192" cy="1877568"/>
              </a:xfrm>
              <a:prstGeom prst="rect">
                <a:avLst/>
              </a:prstGeom>
              <a:noFill/>
            </p:spPr>
          </p:pic>
          <p:sp>
            <p:nvSpPr>
              <p:cNvPr id="12" name="Text Box 12"/>
              <p:cNvSpPr txBox="1">
                <a:spLocks noChangeArrowheads="1"/>
              </p:cNvSpPr>
              <p:nvPr/>
            </p:nvSpPr>
            <p:spPr bwMode="auto">
              <a:xfrm>
                <a:off x="590" y="5000960"/>
                <a:ext cx="0" cy="0"/>
              </a:xfrm>
              <a:prstGeom prst="rect">
                <a:avLst/>
              </a:prstGeom>
              <a:noFill/>
              <a:ln w="9525">
                <a:noFill/>
                <a:miter lim="800000"/>
                <a:headEnd/>
                <a:tailEnd/>
              </a:ln>
            </p:spPr>
            <p:txBody>
              <a:bodyPr anchor="ctr"/>
              <a:lstStyle/>
              <a:p>
                <a:pPr algn="ctr"/>
                <a:endParaRPr lang="en-US">
                  <a:solidFill>
                    <a:srgbClr val="FFFFFF"/>
                  </a:solidFill>
                  <a:latin typeface="Calibri" pitchFamily="34" charset="0"/>
                </a:endParaRPr>
              </a:p>
            </p:txBody>
          </p:sp>
        </p:grpSp>
        <p:pic>
          <p:nvPicPr>
            <p:cNvPr id="10" name="20 Düz Bağlayıcı"/>
            <p:cNvPicPr>
              <a:picLocks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2783" y="4868544"/>
              <a:ext cx="9162879" cy="868509"/>
            </a:xfrm>
            <a:prstGeom prst="rect">
              <a:avLst/>
            </a:prstGeom>
            <a:noFill/>
          </p:spPr>
        </p:pic>
      </p:grpSp>
      <p:sp>
        <p:nvSpPr>
          <p:cNvPr id="9" name="8 Başlık"/>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tr-TR"/>
              <a:t>Asıl başlık stili için tıklatın</a:t>
            </a:r>
            <a:endParaRPr lang="en-US"/>
          </a:p>
        </p:txBody>
      </p:sp>
      <p:sp>
        <p:nvSpPr>
          <p:cNvPr id="17" name="16 Alt Başlık"/>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tr-TR"/>
              <a:t>Asıl alt başlık stilini düzenlemek için tıklatın</a:t>
            </a:r>
            <a:endParaRPr lang="en-US"/>
          </a:p>
        </p:txBody>
      </p:sp>
      <p:sp>
        <p:nvSpPr>
          <p:cNvPr id="13" name="29 Veri Yer Tutucusu"/>
          <p:cNvSpPr>
            <a:spLocks noGrp="1"/>
          </p:cNvSpPr>
          <p:nvPr>
            <p:ph type="dt" sz="half" idx="10"/>
          </p:nvPr>
        </p:nvSpPr>
        <p:spPr/>
        <p:txBody>
          <a:bodyPr/>
          <a:lstStyle>
            <a:lvl1pPr>
              <a:defRPr>
                <a:solidFill>
                  <a:srgbClr val="FFFFFF"/>
                </a:solidFill>
              </a:defRPr>
            </a:lvl1pPr>
            <a:extLst/>
          </a:lstStyle>
          <a:p>
            <a:pPr>
              <a:defRPr/>
            </a:pPr>
            <a:fld id="{E7CFEFE1-9497-40D6-B64E-127F5C5F5052}" type="datetimeFigureOut">
              <a:rPr lang="en-US"/>
              <a:pPr>
                <a:defRPr/>
              </a:pPr>
              <a:t>11/21/2025</a:t>
            </a:fld>
            <a:endParaRPr lang="en-US"/>
          </a:p>
        </p:txBody>
      </p:sp>
      <p:sp>
        <p:nvSpPr>
          <p:cNvPr id="14" name="18 Altbilgi Yer Tutucusu"/>
          <p:cNvSpPr>
            <a:spLocks noGrp="1"/>
          </p:cNvSpPr>
          <p:nvPr>
            <p:ph type="ftr" sz="quarter" idx="11"/>
          </p:nvPr>
        </p:nvSpPr>
        <p:spPr/>
        <p:txBody>
          <a:bodyPr/>
          <a:lstStyle>
            <a:lvl1pPr>
              <a:defRPr>
                <a:solidFill>
                  <a:schemeClr val="accent1">
                    <a:tint val="20000"/>
                  </a:schemeClr>
                </a:solidFill>
              </a:defRPr>
            </a:lvl1pPr>
            <a:extLst/>
          </a:lstStyle>
          <a:p>
            <a:pPr>
              <a:defRPr/>
            </a:pPr>
            <a:endParaRPr lang="en-US"/>
          </a:p>
        </p:txBody>
      </p:sp>
      <p:sp>
        <p:nvSpPr>
          <p:cNvPr id="15" name="26 Slayt Numarası Yer Tutucusu"/>
          <p:cNvSpPr>
            <a:spLocks noGrp="1"/>
          </p:cNvSpPr>
          <p:nvPr>
            <p:ph type="sldNum" sz="quarter" idx="12"/>
          </p:nvPr>
        </p:nvSpPr>
        <p:spPr/>
        <p:txBody>
          <a:bodyPr/>
          <a:lstStyle>
            <a:lvl1pPr>
              <a:defRPr>
                <a:solidFill>
                  <a:srgbClr val="FFFFFF"/>
                </a:solidFill>
              </a:defRPr>
            </a:lvl1pPr>
            <a:extLst/>
          </a:lstStyle>
          <a:p>
            <a:pPr>
              <a:defRPr/>
            </a:pPr>
            <a:fld id="{0EEB9AD7-D432-4B19-B9C0-B3F108136ABC}"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endParaRPr lang="en-US"/>
          </a:p>
        </p:txBody>
      </p:sp>
      <p:sp>
        <p:nvSpPr>
          <p:cNvPr id="3" name="2 Dikey Metin Yer Tutucusu"/>
          <p:cNvSpPr>
            <a:spLocks noGrp="1"/>
          </p:cNvSpPr>
          <p:nvPr>
            <p:ph type="body" orient="vert" idx="1"/>
          </p:nvPr>
        </p:nvSpPr>
        <p:spPr>
          <a:xfrm>
            <a:off x="457200" y="1481329"/>
            <a:ext cx="8229600" cy="4386071"/>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C366CAB7-DD96-4C46-8A5C-CB05DF013225}" type="datetimeFigureOut">
              <a:rPr lang="en-US"/>
              <a:pPr>
                <a:defRPr/>
              </a:pPr>
              <a:t>11/21/2025</a:t>
            </a:fld>
            <a:endParaRPr lang="en-US"/>
          </a:p>
        </p:txBody>
      </p:sp>
      <p:sp>
        <p:nvSpPr>
          <p:cNvPr id="5" name="21 Altbilgi Yer Tutucusu"/>
          <p:cNvSpPr>
            <a:spLocks noGrp="1"/>
          </p:cNvSpPr>
          <p:nvPr>
            <p:ph type="ftr" sz="quarter" idx="11"/>
          </p:nvPr>
        </p:nvSpPr>
        <p:spPr/>
        <p:txBody>
          <a:bodyPr/>
          <a:lstStyle>
            <a:lvl1pPr>
              <a:defRPr/>
            </a:lvl1pPr>
          </a:lstStyle>
          <a:p>
            <a:pPr>
              <a:defRPr/>
            </a:pPr>
            <a:endParaRPr lang="en-US"/>
          </a:p>
        </p:txBody>
      </p:sp>
      <p:sp>
        <p:nvSpPr>
          <p:cNvPr id="6" name="17 Slayt Numarası Yer Tutucusu"/>
          <p:cNvSpPr>
            <a:spLocks noGrp="1"/>
          </p:cNvSpPr>
          <p:nvPr>
            <p:ph type="sldNum" sz="quarter" idx="12"/>
          </p:nvPr>
        </p:nvSpPr>
        <p:spPr/>
        <p:txBody>
          <a:bodyPr/>
          <a:lstStyle>
            <a:lvl1pPr>
              <a:defRPr/>
            </a:lvl1pPr>
          </a:lstStyle>
          <a:p>
            <a:pPr>
              <a:defRPr/>
            </a:pPr>
            <a:fld id="{2B4D74EC-4864-4C22-B468-FFF81EFA8D23}"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44013" y="274640"/>
            <a:ext cx="1777470" cy="5592761"/>
          </a:xfrm>
        </p:spPr>
        <p:txBody>
          <a:bodyPr vert="eaVert"/>
          <a:lstStyle/>
          <a:p>
            <a:r>
              <a:rPr lang="tr-TR"/>
              <a:t>Asıl başlık stili için tıklatın</a:t>
            </a:r>
            <a:endParaRPr lang="en-US"/>
          </a:p>
        </p:txBody>
      </p:sp>
      <p:sp>
        <p:nvSpPr>
          <p:cNvPr id="3" name="2 Dikey Metin Yer Tutucusu"/>
          <p:cNvSpPr>
            <a:spLocks noGrp="1"/>
          </p:cNvSpPr>
          <p:nvPr>
            <p:ph type="body" orient="vert" idx="1"/>
          </p:nvPr>
        </p:nvSpPr>
        <p:spPr>
          <a:xfrm>
            <a:off x="457200" y="274641"/>
            <a:ext cx="6324600" cy="5592760"/>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7F9494DC-6467-4219-8D86-3E15D82F85E6}" type="datetimeFigureOut">
              <a:rPr lang="en-US"/>
              <a:pPr>
                <a:defRPr/>
              </a:pPr>
              <a:t>11/21/2025</a:t>
            </a:fld>
            <a:endParaRPr lang="en-US"/>
          </a:p>
        </p:txBody>
      </p:sp>
      <p:sp>
        <p:nvSpPr>
          <p:cNvPr id="5" name="21 Altbilgi Yer Tutucusu"/>
          <p:cNvSpPr>
            <a:spLocks noGrp="1"/>
          </p:cNvSpPr>
          <p:nvPr>
            <p:ph type="ftr" sz="quarter" idx="11"/>
          </p:nvPr>
        </p:nvSpPr>
        <p:spPr/>
        <p:txBody>
          <a:bodyPr/>
          <a:lstStyle>
            <a:lvl1pPr>
              <a:defRPr/>
            </a:lvl1pPr>
          </a:lstStyle>
          <a:p>
            <a:pPr>
              <a:defRPr/>
            </a:pPr>
            <a:endParaRPr lang="en-US"/>
          </a:p>
        </p:txBody>
      </p:sp>
      <p:sp>
        <p:nvSpPr>
          <p:cNvPr id="6" name="17 Slayt Numarası Yer Tutucusu"/>
          <p:cNvSpPr>
            <a:spLocks noGrp="1"/>
          </p:cNvSpPr>
          <p:nvPr>
            <p:ph type="sldNum" sz="quarter" idx="12"/>
          </p:nvPr>
        </p:nvSpPr>
        <p:spPr/>
        <p:txBody>
          <a:bodyPr/>
          <a:lstStyle>
            <a:lvl1pPr>
              <a:defRPr/>
            </a:lvl1pPr>
          </a:lstStyle>
          <a:p>
            <a:pPr>
              <a:defRPr/>
            </a:pPr>
            <a:fld id="{466BFBAA-A2A0-4D96-AA43-22AEEE418EB2}"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4" name="Resim 14"/>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03188" y="6132513"/>
            <a:ext cx="1725612" cy="573087"/>
          </a:xfrm>
          <a:prstGeom prst="rect">
            <a:avLst/>
          </a:prstGeom>
          <a:noFill/>
          <a:ln w="9525">
            <a:noFill/>
            <a:miter lim="800000"/>
            <a:headEnd/>
            <a:tailEnd/>
          </a:ln>
        </p:spPr>
      </p:pic>
      <p:pic>
        <p:nvPicPr>
          <p:cNvPr id="5" name="Resim 15"/>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8153400" y="6086475"/>
            <a:ext cx="838200" cy="695325"/>
          </a:xfrm>
          <a:prstGeom prst="rect">
            <a:avLst/>
          </a:prstGeom>
          <a:noFill/>
          <a:ln w="9525">
            <a:noFill/>
            <a:miter lim="800000"/>
            <a:headEnd/>
            <a:tailEnd/>
          </a:ln>
        </p:spPr>
      </p:pic>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6 Başlık"/>
          <p:cNvSpPr>
            <a:spLocks noGrp="1"/>
          </p:cNvSpPr>
          <p:nvPr>
            <p:ph type="title"/>
          </p:nvPr>
        </p:nvSpPr>
        <p:spPr/>
        <p:txBody>
          <a:bodyPr rtlCol="0"/>
          <a:lstStyle/>
          <a:p>
            <a:r>
              <a:rPr lang="tr-TR"/>
              <a:t>Asıl başlık stili için tıklatın</a:t>
            </a:r>
            <a:endParaRPr lang="en-US"/>
          </a:p>
        </p:txBody>
      </p:sp>
      <p:sp>
        <p:nvSpPr>
          <p:cNvPr id="6" name="3 Veri Yer Tutucusu"/>
          <p:cNvSpPr>
            <a:spLocks noGrp="1"/>
          </p:cNvSpPr>
          <p:nvPr>
            <p:ph type="dt" sz="half" idx="10"/>
          </p:nvPr>
        </p:nvSpPr>
        <p:spPr/>
        <p:txBody>
          <a:bodyPr/>
          <a:lstStyle>
            <a:lvl1pPr>
              <a:defRPr/>
            </a:lvl1pPr>
            <a:extLst/>
          </a:lstStyle>
          <a:p>
            <a:pPr>
              <a:defRPr/>
            </a:pPr>
            <a:fld id="{EDF3A6DD-D8DB-46AD-9D17-2E6703E46540}" type="datetimeFigureOut">
              <a:rPr lang="en-US"/>
              <a:pPr>
                <a:defRPr/>
              </a:pPr>
              <a:t>11/21/2025</a:t>
            </a:fld>
            <a:endParaRPr lang="en-US"/>
          </a:p>
        </p:txBody>
      </p:sp>
      <p:sp>
        <p:nvSpPr>
          <p:cNvPr id="8" name="4 Altbilgi Yer Tutucusu"/>
          <p:cNvSpPr>
            <a:spLocks noGrp="1"/>
          </p:cNvSpPr>
          <p:nvPr>
            <p:ph type="ftr" sz="quarter" idx="11"/>
          </p:nvPr>
        </p:nvSpPr>
        <p:spPr/>
        <p:txBody>
          <a:bodyPr/>
          <a:lstStyle>
            <a:lvl1pPr>
              <a:defRPr/>
            </a:lvl1pPr>
            <a:extLst/>
          </a:lstStyle>
          <a:p>
            <a:pPr>
              <a:defRPr/>
            </a:pPr>
            <a:endParaRPr lang="en-US"/>
          </a:p>
        </p:txBody>
      </p:sp>
      <p:sp>
        <p:nvSpPr>
          <p:cNvPr id="9" name="5 Slayt Numarası Yer Tutucusu"/>
          <p:cNvSpPr>
            <a:spLocks noGrp="1"/>
          </p:cNvSpPr>
          <p:nvPr>
            <p:ph type="sldNum" sz="quarter" idx="12"/>
          </p:nvPr>
        </p:nvSpPr>
        <p:spPr/>
        <p:txBody>
          <a:bodyPr/>
          <a:lstStyle>
            <a:lvl1pPr>
              <a:defRPr/>
            </a:lvl1pPr>
            <a:extLst/>
          </a:lstStyle>
          <a:p>
            <a:pPr>
              <a:defRPr/>
            </a:pPr>
            <a:r>
              <a:rPr lang="en-US"/>
              <a:t>Konyaaltı Belediyesi 2011 Çevre Etkinlikleri</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10 Köşeli Çift Ayraç"/>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5" name="15 Köşeli Çift Ayraç"/>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pic>
        <p:nvPicPr>
          <p:cNvPr id="6" name="Resim 20"/>
          <p:cNvPicPr>
            <a:picLocks noChangeAspect="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103188" y="6183313"/>
            <a:ext cx="1803400" cy="598487"/>
          </a:xfrm>
          <a:prstGeom prst="rect">
            <a:avLst/>
          </a:prstGeom>
          <a:noFill/>
          <a:ln w="9525">
            <a:noFill/>
            <a:miter lim="800000"/>
            <a:headEnd/>
            <a:tailEnd/>
          </a:ln>
        </p:spPr>
      </p:pic>
      <p:pic>
        <p:nvPicPr>
          <p:cNvPr id="7" name="Resim 21"/>
          <p:cNvPicPr>
            <a:picLocks noChangeAspect="1"/>
          </p:cNvPicPr>
          <p:nvPr userDrawn="1"/>
        </p:nvPicPr>
        <p:blipFill>
          <a:blip r:embed="rId5" cstate="email">
            <a:extLst>
              <a:ext uri="{28A0092B-C50C-407E-A947-70E740481C1C}">
                <a14:useLocalDpi xmlns:a14="http://schemas.microsoft.com/office/drawing/2010/main"/>
              </a:ext>
            </a:extLst>
          </a:blip>
          <a:srcRect/>
          <a:stretch>
            <a:fillRect/>
          </a:stretch>
        </p:blipFill>
        <p:spPr bwMode="auto">
          <a:xfrm>
            <a:off x="8153400" y="6086475"/>
            <a:ext cx="838200" cy="695325"/>
          </a:xfrm>
          <a:prstGeom prst="rect">
            <a:avLst/>
          </a:prstGeom>
          <a:noFill/>
          <a:ln w="9525">
            <a:noFill/>
            <a:miter lim="800000"/>
            <a:headEnd/>
            <a:tailEnd/>
          </a:ln>
        </p:spPr>
      </p:pic>
      <p:sp>
        <p:nvSpPr>
          <p:cNvPr id="2" name="1 Başlık"/>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tr-TR"/>
              <a:t>Asıl başlık stili için tıklatın</a:t>
            </a:r>
            <a:endParaRPr lang="en-US"/>
          </a:p>
        </p:txBody>
      </p:sp>
      <p:sp>
        <p:nvSpPr>
          <p:cNvPr id="3" name="2 Metin Yer Tutucusu"/>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tr-TR"/>
              <a:t>Asıl metin stillerini düzenlemek için tıklatın</a:t>
            </a:r>
          </a:p>
        </p:txBody>
      </p:sp>
      <p:sp>
        <p:nvSpPr>
          <p:cNvPr id="8" name="3 Veri Yer Tutucusu"/>
          <p:cNvSpPr>
            <a:spLocks noGrp="1"/>
          </p:cNvSpPr>
          <p:nvPr>
            <p:ph type="dt" sz="half" idx="10"/>
          </p:nvPr>
        </p:nvSpPr>
        <p:spPr/>
        <p:txBody>
          <a:bodyPr/>
          <a:lstStyle>
            <a:lvl1pPr>
              <a:defRPr/>
            </a:lvl1pPr>
            <a:extLst/>
          </a:lstStyle>
          <a:p>
            <a:pPr>
              <a:defRPr/>
            </a:pPr>
            <a:fld id="{D5D18B2C-E7BB-4F7E-ABD3-6DA98AB72B75}" type="datetimeFigureOut">
              <a:rPr lang="en-US"/>
              <a:pPr>
                <a:defRPr/>
              </a:pPr>
              <a:t>11/21/2025</a:t>
            </a:fld>
            <a:endParaRPr lang="en-US"/>
          </a:p>
        </p:txBody>
      </p:sp>
      <p:sp>
        <p:nvSpPr>
          <p:cNvPr id="9" name="4 Altbilgi Yer Tutucusu"/>
          <p:cNvSpPr>
            <a:spLocks noGrp="1"/>
          </p:cNvSpPr>
          <p:nvPr>
            <p:ph type="ftr" sz="quarter" idx="11"/>
          </p:nvPr>
        </p:nvSpPr>
        <p:spPr/>
        <p:txBody>
          <a:bodyPr/>
          <a:lstStyle>
            <a:lvl1pPr>
              <a:defRPr/>
            </a:lvl1pPr>
            <a:extLst/>
          </a:lstStyle>
          <a:p>
            <a:pPr>
              <a:defRPr/>
            </a:pPr>
            <a:endParaRPr lang="en-US"/>
          </a:p>
        </p:txBody>
      </p:sp>
      <p:sp>
        <p:nvSpPr>
          <p:cNvPr id="10" name="5 Slayt Numarası Yer Tutucusu"/>
          <p:cNvSpPr>
            <a:spLocks noGrp="1"/>
          </p:cNvSpPr>
          <p:nvPr>
            <p:ph type="sldNum" sz="quarter" idx="12"/>
          </p:nvPr>
        </p:nvSpPr>
        <p:spPr/>
        <p:txBody>
          <a:bodyPr/>
          <a:lstStyle>
            <a:lvl1pPr>
              <a:defRPr/>
            </a:lvl1pPr>
            <a:extLst/>
          </a:lstStyle>
          <a:p>
            <a:pPr>
              <a:defRPr/>
            </a:pPr>
            <a:fld id="{9C323A7D-B0FD-4E8C-9C88-9DFB8E2BFC9B}"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Pr>
        <a:blipFill dpi="0" rotWithShape="0">
          <a:blip r:embed="rId3"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3 İçerik Yer Tutucusu"/>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8" name="7 Başlık"/>
          <p:cNvSpPr>
            <a:spLocks noGrp="1"/>
          </p:cNvSpPr>
          <p:nvPr>
            <p:ph type="title"/>
          </p:nvPr>
        </p:nvSpPr>
        <p:spPr/>
        <p:txBody>
          <a:bodyPr rtlCol="0"/>
          <a:lstStyle/>
          <a:p>
            <a:r>
              <a:rPr lang="tr-TR"/>
              <a:t>Asıl başlık stili için tıklatın</a:t>
            </a:r>
            <a:endParaRPr lang="en-US"/>
          </a:p>
        </p:txBody>
      </p:sp>
      <p:sp>
        <p:nvSpPr>
          <p:cNvPr id="5" name="4 Veri Yer Tutucusu"/>
          <p:cNvSpPr>
            <a:spLocks noGrp="1"/>
          </p:cNvSpPr>
          <p:nvPr>
            <p:ph type="dt" sz="half" idx="10"/>
          </p:nvPr>
        </p:nvSpPr>
        <p:spPr/>
        <p:txBody>
          <a:bodyPr/>
          <a:lstStyle>
            <a:lvl1pPr>
              <a:defRPr/>
            </a:lvl1pPr>
            <a:extLst/>
          </a:lstStyle>
          <a:p>
            <a:pPr>
              <a:defRPr/>
            </a:pPr>
            <a:fld id="{8D5094C4-A297-49D7-96F0-33CEAB06CFF1}" type="datetimeFigureOut">
              <a:rPr lang="en-US"/>
              <a:pPr>
                <a:defRPr/>
              </a:pPr>
              <a:t>11/21/2025</a:t>
            </a:fld>
            <a:endParaRPr lang="en-US"/>
          </a:p>
        </p:txBody>
      </p:sp>
      <p:sp>
        <p:nvSpPr>
          <p:cNvPr id="6" name="5 Altbilgi Yer Tutucusu"/>
          <p:cNvSpPr>
            <a:spLocks noGrp="1"/>
          </p:cNvSpPr>
          <p:nvPr>
            <p:ph type="ftr" sz="quarter" idx="11"/>
          </p:nvPr>
        </p:nvSpPr>
        <p:spPr/>
        <p:txBody>
          <a:bodyPr/>
          <a:lstStyle>
            <a:lvl1pPr>
              <a:defRPr/>
            </a:lvl1pPr>
            <a:extLst/>
          </a:lstStyle>
          <a:p>
            <a:pPr>
              <a:defRPr/>
            </a:pPr>
            <a:endParaRPr lang="en-US"/>
          </a:p>
        </p:txBody>
      </p:sp>
      <p:sp>
        <p:nvSpPr>
          <p:cNvPr id="7" name="6 Slayt Numarası Yer Tutucusu"/>
          <p:cNvSpPr>
            <a:spLocks noGrp="1"/>
          </p:cNvSpPr>
          <p:nvPr>
            <p:ph type="sldNum" sz="quarter" idx="12"/>
          </p:nvPr>
        </p:nvSpPr>
        <p:spPr/>
        <p:txBody>
          <a:bodyPr/>
          <a:lstStyle>
            <a:lvl1pPr>
              <a:defRPr/>
            </a:lvl1pPr>
            <a:extLst/>
          </a:lstStyle>
          <a:p>
            <a:pPr>
              <a:defRPr/>
            </a:pPr>
            <a:fld id="{AA7F1A69-DFD2-49C0-ABB3-B8B749E5ABBB}"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Pr>
        <a:blipFill dpi="0" rotWithShape="0">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lstStyle>
            <a:lvl1pPr>
              <a:defRPr/>
            </a:lvl1pPr>
            <a:extLst/>
          </a:lstStyle>
          <a:p>
            <a:r>
              <a:rPr lang="tr-TR"/>
              <a:t>Asıl başlık stili için tıklatın</a:t>
            </a:r>
            <a:endParaRPr lang="en-US"/>
          </a:p>
        </p:txBody>
      </p:sp>
      <p:sp>
        <p:nvSpPr>
          <p:cNvPr id="3" name="2 Metin Yer Tutucusu"/>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tr-TR"/>
              <a:t>Asıl metin stillerini düzenlemek için tıklatın</a:t>
            </a:r>
          </a:p>
        </p:txBody>
      </p:sp>
      <p:sp>
        <p:nvSpPr>
          <p:cNvPr id="4" name="3 Metin Yer Tutucusu"/>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tr-TR"/>
              <a:t>Asıl metin stillerini düzenlemek için tıklatın</a:t>
            </a:r>
          </a:p>
        </p:txBody>
      </p:sp>
      <p:sp>
        <p:nvSpPr>
          <p:cNvPr id="5" name="4 İçerik Yer Tutucusu"/>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5 İçerik Yer Tutucusu"/>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6 Veri Yer Tutucusu"/>
          <p:cNvSpPr>
            <a:spLocks noGrp="1"/>
          </p:cNvSpPr>
          <p:nvPr>
            <p:ph type="dt" sz="half" idx="10"/>
          </p:nvPr>
        </p:nvSpPr>
        <p:spPr/>
        <p:txBody>
          <a:bodyPr/>
          <a:lstStyle>
            <a:lvl1pPr>
              <a:defRPr/>
            </a:lvl1pPr>
            <a:extLst/>
          </a:lstStyle>
          <a:p>
            <a:pPr>
              <a:defRPr/>
            </a:pPr>
            <a:fld id="{028CCF50-17B2-44C7-90DE-D9278420B168}" type="datetimeFigureOut">
              <a:rPr lang="en-US"/>
              <a:pPr>
                <a:defRPr/>
              </a:pPr>
              <a:t>11/21/2025</a:t>
            </a:fld>
            <a:endParaRPr lang="en-US"/>
          </a:p>
        </p:txBody>
      </p:sp>
      <p:sp>
        <p:nvSpPr>
          <p:cNvPr id="8" name="7 Altbilgi Yer Tutucusu"/>
          <p:cNvSpPr>
            <a:spLocks noGrp="1"/>
          </p:cNvSpPr>
          <p:nvPr>
            <p:ph type="ftr" sz="quarter" idx="11"/>
          </p:nvPr>
        </p:nvSpPr>
        <p:spPr/>
        <p:txBody>
          <a:bodyPr/>
          <a:lstStyle>
            <a:lvl1pPr>
              <a:defRPr/>
            </a:lvl1pPr>
            <a:extLst/>
          </a:lstStyle>
          <a:p>
            <a:pPr>
              <a:defRPr/>
            </a:pPr>
            <a:endParaRPr lang="en-US"/>
          </a:p>
        </p:txBody>
      </p:sp>
      <p:sp>
        <p:nvSpPr>
          <p:cNvPr id="9" name="8 Slayt Numarası Yer Tutucusu"/>
          <p:cNvSpPr>
            <a:spLocks noGrp="1"/>
          </p:cNvSpPr>
          <p:nvPr>
            <p:ph type="sldNum" sz="quarter" idx="12"/>
          </p:nvPr>
        </p:nvSpPr>
        <p:spPr/>
        <p:txBody>
          <a:bodyPr/>
          <a:lstStyle>
            <a:lvl1pPr>
              <a:defRPr/>
            </a:lvl1pPr>
            <a:extLst/>
          </a:lstStyle>
          <a:p>
            <a:pPr>
              <a:defRPr/>
            </a:pPr>
            <a:fld id="{CF6EFF64-E401-4C2D-B0F8-8FB7EB1D39CC}"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Pr>
        <a:blipFill dpi="0" rotWithShape="0">
          <a:blip r:embed="rId3"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5 Başlık"/>
          <p:cNvSpPr>
            <a:spLocks noGrp="1"/>
          </p:cNvSpPr>
          <p:nvPr>
            <p:ph type="title"/>
          </p:nvPr>
        </p:nvSpPr>
        <p:spPr/>
        <p:txBody>
          <a:bodyPr rtlCol="0"/>
          <a:lstStyle/>
          <a:p>
            <a:r>
              <a:rPr lang="tr-TR"/>
              <a:t>Asıl başlık stili için tıklatın</a:t>
            </a:r>
            <a:endParaRPr lang="en-US"/>
          </a:p>
        </p:txBody>
      </p:sp>
      <p:sp>
        <p:nvSpPr>
          <p:cNvPr id="3" name="2 Veri Yer Tutucusu"/>
          <p:cNvSpPr>
            <a:spLocks noGrp="1"/>
          </p:cNvSpPr>
          <p:nvPr>
            <p:ph type="dt" sz="half" idx="10"/>
          </p:nvPr>
        </p:nvSpPr>
        <p:spPr/>
        <p:txBody>
          <a:bodyPr/>
          <a:lstStyle>
            <a:lvl1pPr>
              <a:defRPr/>
            </a:lvl1pPr>
            <a:extLst/>
          </a:lstStyle>
          <a:p>
            <a:pPr>
              <a:defRPr/>
            </a:pPr>
            <a:fld id="{B2EDFC48-5CB6-4B63-BCB4-775D0153B25F}" type="datetimeFigureOut">
              <a:rPr lang="en-US"/>
              <a:pPr>
                <a:defRPr/>
              </a:pPr>
              <a:t>11/21/2025</a:t>
            </a:fld>
            <a:endParaRPr lang="en-US"/>
          </a:p>
        </p:txBody>
      </p:sp>
      <p:sp>
        <p:nvSpPr>
          <p:cNvPr id="4" name="3 Altbilgi Yer Tutucusu"/>
          <p:cNvSpPr>
            <a:spLocks noGrp="1"/>
          </p:cNvSpPr>
          <p:nvPr>
            <p:ph type="ftr" sz="quarter" idx="11"/>
          </p:nvPr>
        </p:nvSpPr>
        <p:spPr/>
        <p:txBody>
          <a:bodyPr/>
          <a:lstStyle>
            <a:lvl1pPr>
              <a:defRPr/>
            </a:lvl1pPr>
            <a:extLst/>
          </a:lstStyle>
          <a:p>
            <a:pPr>
              <a:defRPr/>
            </a:pPr>
            <a:endParaRPr lang="en-US"/>
          </a:p>
        </p:txBody>
      </p:sp>
      <p:sp>
        <p:nvSpPr>
          <p:cNvPr id="5" name="4 Slayt Numarası Yer Tutucusu"/>
          <p:cNvSpPr>
            <a:spLocks noGrp="1"/>
          </p:cNvSpPr>
          <p:nvPr>
            <p:ph type="sldNum" sz="quarter" idx="12"/>
          </p:nvPr>
        </p:nvSpPr>
        <p:spPr/>
        <p:txBody>
          <a:bodyPr/>
          <a:lstStyle>
            <a:lvl1pPr>
              <a:defRPr/>
            </a:lvl1pPr>
            <a:extLst/>
          </a:lstStyle>
          <a:p>
            <a:pPr>
              <a:defRPr/>
            </a:pPr>
            <a:fld id="{03F9290F-EE52-472D-A8CF-065512166326}"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a:defRPr/>
            </a:pPr>
            <a:fld id="{A49812FB-9D78-4C4F-98D9-859B2D2047B2}" type="datetimeFigureOut">
              <a:rPr lang="en-US"/>
              <a:pPr>
                <a:defRPr/>
              </a:pPr>
              <a:t>11/21/2025</a:t>
            </a:fld>
            <a:endParaRPr lang="en-US"/>
          </a:p>
        </p:txBody>
      </p:sp>
      <p:sp>
        <p:nvSpPr>
          <p:cNvPr id="3" name="21 Altbilgi Yer Tutucusu"/>
          <p:cNvSpPr>
            <a:spLocks noGrp="1"/>
          </p:cNvSpPr>
          <p:nvPr>
            <p:ph type="ftr" sz="quarter" idx="11"/>
          </p:nvPr>
        </p:nvSpPr>
        <p:spPr/>
        <p:txBody>
          <a:bodyPr/>
          <a:lstStyle>
            <a:lvl1pPr>
              <a:defRPr/>
            </a:lvl1pPr>
          </a:lstStyle>
          <a:p>
            <a:pPr>
              <a:defRPr/>
            </a:pPr>
            <a:endParaRPr lang="en-US"/>
          </a:p>
        </p:txBody>
      </p:sp>
      <p:sp>
        <p:nvSpPr>
          <p:cNvPr id="4" name="17 Slayt Numarası Yer Tutucusu"/>
          <p:cNvSpPr>
            <a:spLocks noGrp="1"/>
          </p:cNvSpPr>
          <p:nvPr>
            <p:ph type="sldNum" sz="quarter" idx="12"/>
          </p:nvPr>
        </p:nvSpPr>
        <p:spPr/>
        <p:txBody>
          <a:bodyPr/>
          <a:lstStyle>
            <a:lvl1pPr>
              <a:defRPr/>
            </a:lvl1pPr>
          </a:lstStyle>
          <a:p>
            <a:pPr>
              <a:defRPr/>
            </a:pPr>
            <a:fld id="{ED95E8E5-0BFF-4152-9F88-90974256D3B7}"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Pr>
        <a:blipFill dpi="0" rotWithShape="0">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tr-TR"/>
              <a:t>Asıl başlık stili için tıklatın</a:t>
            </a:r>
            <a:endParaRPr lang="en-US"/>
          </a:p>
        </p:txBody>
      </p:sp>
      <p:sp>
        <p:nvSpPr>
          <p:cNvPr id="3" name="2 Metin Yer Tutucusu"/>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tr-TR"/>
              <a:t>Asıl metin stillerini düzenlemek için tıklatın</a:t>
            </a:r>
          </a:p>
        </p:txBody>
      </p:sp>
      <p:sp>
        <p:nvSpPr>
          <p:cNvPr id="4" name="3 İçerik Yer Tutucusu"/>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4 Veri Yer Tutucusu"/>
          <p:cNvSpPr>
            <a:spLocks noGrp="1"/>
          </p:cNvSpPr>
          <p:nvPr>
            <p:ph type="dt" sz="half" idx="10"/>
          </p:nvPr>
        </p:nvSpPr>
        <p:spPr/>
        <p:txBody>
          <a:bodyPr/>
          <a:lstStyle>
            <a:lvl1pPr>
              <a:defRPr/>
            </a:lvl1pPr>
            <a:extLst/>
          </a:lstStyle>
          <a:p>
            <a:pPr>
              <a:defRPr/>
            </a:pPr>
            <a:fld id="{4F24582F-155F-4A2A-8631-58A2B563B4C6}" type="datetimeFigureOut">
              <a:rPr lang="en-US"/>
              <a:pPr>
                <a:defRPr/>
              </a:pPr>
              <a:t>11/21/2025</a:t>
            </a:fld>
            <a:endParaRPr lang="en-US"/>
          </a:p>
        </p:txBody>
      </p:sp>
      <p:sp>
        <p:nvSpPr>
          <p:cNvPr id="6" name="5 Altbilgi Yer Tutucusu"/>
          <p:cNvSpPr>
            <a:spLocks noGrp="1"/>
          </p:cNvSpPr>
          <p:nvPr>
            <p:ph type="ftr" sz="quarter" idx="11"/>
          </p:nvPr>
        </p:nvSpPr>
        <p:spPr/>
        <p:txBody>
          <a:bodyPr/>
          <a:lstStyle>
            <a:lvl1pPr>
              <a:defRPr/>
            </a:lvl1pPr>
            <a:extLst/>
          </a:lstStyle>
          <a:p>
            <a:pPr>
              <a:defRPr/>
            </a:pPr>
            <a:endParaRPr lang="en-US"/>
          </a:p>
        </p:txBody>
      </p:sp>
      <p:sp>
        <p:nvSpPr>
          <p:cNvPr id="7" name="6 Slayt Numarası Yer Tutucusu"/>
          <p:cNvSpPr>
            <a:spLocks noGrp="1"/>
          </p:cNvSpPr>
          <p:nvPr>
            <p:ph type="sldNum" sz="quarter" idx="12"/>
          </p:nvPr>
        </p:nvSpPr>
        <p:spPr/>
        <p:txBody>
          <a:bodyPr/>
          <a:lstStyle>
            <a:lvl1pPr>
              <a:defRPr/>
            </a:lvl1pPr>
            <a:extLst/>
          </a:lstStyle>
          <a:p>
            <a:pPr>
              <a:defRPr/>
            </a:pPr>
            <a:fld id="{83BDF720-9785-42AD-8BAF-63B55038AC9A}"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Pr>
        <a:blipFill dpi="0" rotWithShape="0">
          <a:blip r:embed="rId3"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10 Serbest Form"/>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a:p>
        </p:txBody>
      </p:sp>
      <p:sp>
        <p:nvSpPr>
          <p:cNvPr id="6" name="15 Serbest Form"/>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p>
            <a:pPr>
              <a:defRPr/>
            </a:pPr>
            <a:endParaRPr lang="en-US"/>
          </a:p>
        </p:txBody>
      </p:sp>
      <p:grpSp>
        <p:nvGrpSpPr>
          <p:cNvPr id="7" name="16 Dik Üçgen"/>
          <p:cNvGrpSpPr>
            <a:grpSpLocks/>
          </p:cNvGrpSpPr>
          <p:nvPr/>
        </p:nvGrpSpPr>
        <p:grpSpPr bwMode="auto">
          <a:xfrm>
            <a:off x="-12700" y="5784850"/>
            <a:ext cx="3414713" cy="1092200"/>
            <a:chOff x="-8" y="3644"/>
            <a:chExt cx="2151" cy="688"/>
          </a:xfrm>
        </p:grpSpPr>
        <p:pic>
          <p:nvPicPr>
            <p:cNvPr id="8" name="16 Dik Üçgen"/>
            <p:cNvPicPr>
              <a:picLocks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 y="3644"/>
              <a:ext cx="2151" cy="688"/>
            </a:xfrm>
            <a:prstGeom prst="rect">
              <a:avLst/>
            </a:prstGeom>
            <a:noFill/>
          </p:spPr>
        </p:pic>
        <p:sp>
          <p:nvSpPr>
            <p:cNvPr id="9" name="Text Box 5"/>
            <p:cNvSpPr txBox="1">
              <a:spLocks noChangeArrowheads="1"/>
            </p:cNvSpPr>
            <p:nvPr/>
          </p:nvSpPr>
          <p:spPr bwMode="auto">
            <a:xfrm>
              <a:off x="175" y="4045"/>
              <a:ext cx="1071" cy="227"/>
            </a:xfrm>
            <a:prstGeom prst="rect">
              <a:avLst/>
            </a:prstGeom>
            <a:noFill/>
            <a:ln w="9525">
              <a:noFill/>
              <a:miter lim="800000"/>
              <a:headEnd/>
              <a:tailEnd/>
            </a:ln>
          </p:spPr>
          <p:txBody>
            <a:bodyPr anchor="ctr"/>
            <a:lstStyle/>
            <a:p>
              <a:pPr algn="ctr"/>
              <a:endParaRPr lang="en-US">
                <a:solidFill>
                  <a:srgbClr val="FFFFFF"/>
                </a:solidFill>
                <a:latin typeface="Calibri" pitchFamily="34" charset="0"/>
              </a:endParaRPr>
            </a:p>
          </p:txBody>
        </p:sp>
      </p:grpSp>
      <p:pic>
        <p:nvPicPr>
          <p:cNvPr id="10" name="18 Düz Bağlayıcı"/>
          <p:cNvPicPr>
            <a:picLocks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9050" y="5772150"/>
            <a:ext cx="3421063" cy="1109663"/>
          </a:xfrm>
          <a:prstGeom prst="rect">
            <a:avLst/>
          </a:prstGeom>
          <a:noFill/>
        </p:spPr>
      </p:pic>
      <p:sp>
        <p:nvSpPr>
          <p:cNvPr id="11" name="19 Köşeli Çift Ayraç"/>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12" name="20 Köşeli Çift Ayraç"/>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4" name="3 Metin Yer Tutucusu"/>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tr-TR"/>
              <a:t>Asıl metin stillerini düzenlemek için tıklatın</a:t>
            </a:r>
          </a:p>
        </p:txBody>
      </p:sp>
      <p:sp>
        <p:nvSpPr>
          <p:cNvPr id="3" name="2 Resim Yer Tutucusu"/>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tr-TR" noProof="0"/>
              <a:t>Resim eklemek için simgeyi tıklatın</a:t>
            </a:r>
            <a:endParaRPr lang="en-US" noProof="0" dirty="0"/>
          </a:p>
        </p:txBody>
      </p:sp>
      <p:sp>
        <p:nvSpPr>
          <p:cNvPr id="2" name="1 Başlık"/>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tr-TR"/>
              <a:t>Asıl başlık stili için tıklatın</a:t>
            </a:r>
            <a:endParaRPr lang="en-US"/>
          </a:p>
        </p:txBody>
      </p:sp>
      <p:sp>
        <p:nvSpPr>
          <p:cNvPr id="13" name="4 Veri Yer Tutucusu"/>
          <p:cNvSpPr>
            <a:spLocks noGrp="1"/>
          </p:cNvSpPr>
          <p:nvPr>
            <p:ph type="dt" sz="half" idx="10"/>
          </p:nvPr>
        </p:nvSpPr>
        <p:spPr/>
        <p:txBody>
          <a:bodyPr/>
          <a:lstStyle>
            <a:lvl1pPr>
              <a:defRPr>
                <a:solidFill>
                  <a:schemeClr val="tx1"/>
                </a:solidFill>
              </a:defRPr>
            </a:lvl1pPr>
            <a:extLst/>
          </a:lstStyle>
          <a:p>
            <a:pPr>
              <a:defRPr/>
            </a:pPr>
            <a:fld id="{E0187142-E5F4-4F39-9BDF-DFE8E9AD46B6}" type="datetimeFigureOut">
              <a:rPr lang="en-US"/>
              <a:pPr>
                <a:defRPr/>
              </a:pPr>
              <a:t>11/21/2025</a:t>
            </a:fld>
            <a:endParaRPr lang="en-US"/>
          </a:p>
        </p:txBody>
      </p:sp>
      <p:sp>
        <p:nvSpPr>
          <p:cNvPr id="14" name="5 Altbilgi Yer Tutucusu"/>
          <p:cNvSpPr>
            <a:spLocks noGrp="1"/>
          </p:cNvSpPr>
          <p:nvPr>
            <p:ph type="ftr" sz="quarter" idx="11"/>
          </p:nvPr>
        </p:nvSpPr>
        <p:spPr/>
        <p:txBody>
          <a:bodyPr/>
          <a:lstStyle>
            <a:lvl1pPr>
              <a:defRPr>
                <a:solidFill>
                  <a:schemeClr val="tx1"/>
                </a:solidFill>
              </a:defRPr>
            </a:lvl1pPr>
            <a:extLst/>
          </a:lstStyle>
          <a:p>
            <a:pPr>
              <a:defRPr/>
            </a:pPr>
            <a:endParaRPr lang="en-US"/>
          </a:p>
        </p:txBody>
      </p:sp>
      <p:sp>
        <p:nvSpPr>
          <p:cNvPr id="15" name="6 Slayt Numarası Yer Tutucusu"/>
          <p:cNvSpPr>
            <a:spLocks noGrp="1"/>
          </p:cNvSpPr>
          <p:nvPr>
            <p:ph type="sldNum" sz="quarter" idx="12"/>
          </p:nvPr>
        </p:nvSpPr>
        <p:spPr/>
        <p:txBody>
          <a:bodyPr/>
          <a:lstStyle>
            <a:lvl1pPr>
              <a:defRPr>
                <a:solidFill>
                  <a:schemeClr val="tx1"/>
                </a:solidFill>
              </a:defRPr>
            </a:lvl1pPr>
            <a:extLst/>
          </a:lstStyle>
          <a:p>
            <a:pPr>
              <a:defRPr/>
            </a:pPr>
            <a:fld id="{679458CA-6EAF-4C8D-9BF6-4CE6F47B3B1A}"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12 Serbest Form"/>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a:p>
        </p:txBody>
      </p:sp>
      <p:sp>
        <p:nvSpPr>
          <p:cNvPr id="12" name="11 Serbest Form"/>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p>
            <a:pPr>
              <a:defRPr/>
            </a:pPr>
            <a:endParaRPr lang="en-US"/>
          </a:p>
        </p:txBody>
      </p:sp>
      <p:grpSp>
        <p:nvGrpSpPr>
          <p:cNvPr id="14" name="13 Dik Üçgen"/>
          <p:cNvGrpSpPr>
            <a:grpSpLocks/>
          </p:cNvGrpSpPr>
          <p:nvPr/>
        </p:nvGrpSpPr>
        <p:grpSpPr bwMode="auto">
          <a:xfrm>
            <a:off x="-12700" y="5784850"/>
            <a:ext cx="3414713" cy="1092200"/>
            <a:chOff x="-8" y="3644"/>
            <a:chExt cx="2151" cy="688"/>
          </a:xfrm>
        </p:grpSpPr>
        <p:pic>
          <p:nvPicPr>
            <p:cNvPr id="1028" name="13 Dik Üçgen"/>
            <p:cNvPicPr>
              <a:picLocks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8" y="3644"/>
              <a:ext cx="2151" cy="688"/>
            </a:xfrm>
            <a:prstGeom prst="rect">
              <a:avLst/>
            </a:prstGeom>
            <a:noFill/>
          </p:spPr>
        </p:pic>
        <p:sp>
          <p:nvSpPr>
            <p:cNvPr id="1029" name="Text Box 5"/>
            <p:cNvSpPr txBox="1">
              <a:spLocks noChangeArrowheads="1"/>
            </p:cNvSpPr>
            <p:nvPr/>
          </p:nvSpPr>
          <p:spPr bwMode="auto">
            <a:xfrm>
              <a:off x="175" y="4045"/>
              <a:ext cx="1071" cy="227"/>
            </a:xfrm>
            <a:prstGeom prst="rect">
              <a:avLst/>
            </a:prstGeom>
            <a:noFill/>
            <a:ln w="9525">
              <a:noFill/>
              <a:miter lim="800000"/>
              <a:headEnd/>
              <a:tailEnd/>
            </a:ln>
          </p:spPr>
          <p:txBody>
            <a:bodyPr anchor="ctr"/>
            <a:lstStyle/>
            <a:p>
              <a:pPr algn="ctr"/>
              <a:endParaRPr lang="en-US">
                <a:solidFill>
                  <a:srgbClr val="FFFFFF"/>
                </a:solidFill>
                <a:latin typeface="Calibri" pitchFamily="34" charset="0"/>
              </a:endParaRPr>
            </a:p>
          </p:txBody>
        </p:sp>
      </p:grpSp>
      <p:pic>
        <p:nvPicPr>
          <p:cNvPr id="15" name="14 Düz Bağlayıcı"/>
          <p:cNvPicPr>
            <a:picLocks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19050" y="5772150"/>
            <a:ext cx="3421063" cy="1109663"/>
          </a:xfrm>
          <a:prstGeom prst="rect">
            <a:avLst/>
          </a:prstGeom>
          <a:noFill/>
        </p:spPr>
      </p:pic>
      <p:sp>
        <p:nvSpPr>
          <p:cNvPr id="9" name="8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lang="tr-TR"/>
              <a:t>Asıl başlık stili için tıklatın</a:t>
            </a:r>
            <a:endParaRPr lang="en-US"/>
          </a:p>
        </p:txBody>
      </p:sp>
      <p:sp>
        <p:nvSpPr>
          <p:cNvPr id="1033" name="29 Metin Yer Tutucusu"/>
          <p:cNvSpPr>
            <a:spLocks noGrp="1"/>
          </p:cNvSpPr>
          <p:nvPr>
            <p:ph type="body" idx="1"/>
          </p:nvPr>
        </p:nvSpPr>
        <p:spPr bwMode="auto">
          <a:xfrm>
            <a:off x="457200" y="14811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10" name="9 Veri Yer Tutucusu"/>
          <p:cNvSpPr>
            <a:spLocks noGrp="1"/>
          </p:cNvSpPr>
          <p:nvPr>
            <p:ph type="dt" sz="half" idx="2"/>
          </p:nvPr>
        </p:nvSpPr>
        <p:spPr>
          <a:xfrm>
            <a:off x="6727825" y="6408738"/>
            <a:ext cx="1919288" cy="365125"/>
          </a:xfrm>
          <a:prstGeom prst="rect">
            <a:avLst/>
          </a:prstGeom>
        </p:spPr>
        <p:txBody>
          <a:bodyPr vert="horz" anchor="b"/>
          <a:lstStyle>
            <a:lvl1pPr algn="l" eaLnBrk="1" latinLnBrk="0" hangingPunct="1">
              <a:defRPr kumimoji="0" sz="1000">
                <a:solidFill>
                  <a:schemeClr val="tx1"/>
                </a:solidFill>
              </a:defRPr>
            </a:lvl1pPr>
            <a:extLst/>
          </a:lstStyle>
          <a:p>
            <a:pPr>
              <a:defRPr/>
            </a:pPr>
            <a:fld id="{A1BF6FE3-3E44-4B55-92E6-C9654512C626}" type="datetimeFigureOut">
              <a:rPr lang="en-US"/>
              <a:pPr>
                <a:defRPr/>
              </a:pPr>
              <a:t>11/21/2025</a:t>
            </a:fld>
            <a:endParaRPr lang="en-US"/>
          </a:p>
        </p:txBody>
      </p:sp>
      <p:sp>
        <p:nvSpPr>
          <p:cNvPr id="22" name="21 Altbilgi Yer Tutucusu"/>
          <p:cNvSpPr>
            <a:spLocks noGrp="1"/>
          </p:cNvSpPr>
          <p:nvPr>
            <p:ph type="ftr" sz="quarter" idx="3"/>
          </p:nvPr>
        </p:nvSpPr>
        <p:spPr>
          <a:xfrm>
            <a:off x="4379913" y="6408738"/>
            <a:ext cx="2351087" cy="365125"/>
          </a:xfrm>
          <a:prstGeom prst="rect">
            <a:avLst/>
          </a:prstGeom>
        </p:spPr>
        <p:txBody>
          <a:bodyPr vert="horz" anchor="b"/>
          <a:lstStyle>
            <a:lvl1pPr algn="r" eaLnBrk="1" latinLnBrk="0" hangingPunct="1">
              <a:defRPr kumimoji="0" sz="1000">
                <a:solidFill>
                  <a:schemeClr val="tx1"/>
                </a:solidFill>
              </a:defRPr>
            </a:lvl1pPr>
            <a:extLst/>
          </a:lstStyle>
          <a:p>
            <a:pPr>
              <a:defRPr/>
            </a:pPr>
            <a:endParaRPr lang="en-US"/>
          </a:p>
        </p:txBody>
      </p:sp>
      <p:sp>
        <p:nvSpPr>
          <p:cNvPr id="18" name="17 Slayt Numarası Yer Tutucusu"/>
          <p:cNvSpPr>
            <a:spLocks noGrp="1"/>
          </p:cNvSpPr>
          <p:nvPr>
            <p:ph type="sldNum" sz="quarter" idx="4"/>
          </p:nvPr>
        </p:nvSpPr>
        <p:spPr>
          <a:xfrm>
            <a:off x="8647113" y="6408738"/>
            <a:ext cx="366712" cy="365125"/>
          </a:xfrm>
          <a:prstGeom prst="rect">
            <a:avLst/>
          </a:prstGeom>
        </p:spPr>
        <p:txBody>
          <a:bodyPr vert="horz" anchor="b"/>
          <a:lstStyle>
            <a:lvl1pPr algn="r" eaLnBrk="1" latinLnBrk="0" hangingPunct="1">
              <a:defRPr kumimoji="0" sz="1000" b="0">
                <a:solidFill>
                  <a:schemeClr val="tx1"/>
                </a:solidFill>
              </a:defRPr>
            </a:lvl1pPr>
            <a:extLst/>
          </a:lstStyle>
          <a:p>
            <a:pPr>
              <a:defRPr/>
            </a:pPr>
            <a:fld id="{2D26E338-2473-4A60-9C96-6537E7AB8B6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47" r:id="rId1"/>
    <p:sldLayoutId id="2147484048" r:id="rId2"/>
    <p:sldLayoutId id="2147484049" r:id="rId3"/>
    <p:sldLayoutId id="2147484050" r:id="rId4"/>
    <p:sldLayoutId id="2147484051" r:id="rId5"/>
    <p:sldLayoutId id="2147484052" r:id="rId6"/>
    <p:sldLayoutId id="2147484044" r:id="rId7"/>
    <p:sldLayoutId id="2147484053" r:id="rId8"/>
    <p:sldLayoutId id="2147484054" r:id="rId9"/>
    <p:sldLayoutId id="2147484045" r:id="rId10"/>
    <p:sldLayoutId id="2147484046" r:id="rId11"/>
  </p:sldLayoutIdLst>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Calibri" pitchFamily="34" charset="0"/>
        </a:defRPr>
      </a:lvl2pPr>
      <a:lvl3pPr algn="l" rtl="0" eaLnBrk="0" fontAlgn="base" hangingPunct="0">
        <a:spcBef>
          <a:spcPct val="0"/>
        </a:spcBef>
        <a:spcAft>
          <a:spcPct val="0"/>
        </a:spcAft>
        <a:defRPr sz="4100" b="1">
          <a:solidFill>
            <a:schemeClr val="tx2"/>
          </a:solidFill>
          <a:latin typeface="Calibri" pitchFamily="34" charset="0"/>
        </a:defRPr>
      </a:lvl3pPr>
      <a:lvl4pPr algn="l" rtl="0" eaLnBrk="0" fontAlgn="base" hangingPunct="0">
        <a:spcBef>
          <a:spcPct val="0"/>
        </a:spcBef>
        <a:spcAft>
          <a:spcPct val="0"/>
        </a:spcAft>
        <a:defRPr sz="4100" b="1">
          <a:solidFill>
            <a:schemeClr val="tx2"/>
          </a:solidFill>
          <a:latin typeface="Calibri" pitchFamily="34" charset="0"/>
        </a:defRPr>
      </a:lvl4pPr>
      <a:lvl5pPr algn="l" rtl="0" eaLnBrk="0" fontAlgn="base" hangingPunct="0">
        <a:spcBef>
          <a:spcPct val="0"/>
        </a:spcBef>
        <a:spcAft>
          <a:spcPct val="0"/>
        </a:spcAft>
        <a:defRPr sz="4100" b="1">
          <a:solidFill>
            <a:schemeClr val="tx2"/>
          </a:solidFill>
          <a:latin typeface="Calibri" pitchFamily="34" charset="0"/>
        </a:defRPr>
      </a:lvl5pPr>
      <a:lvl6pPr marL="457200" algn="l" rtl="0" fontAlgn="base">
        <a:spcBef>
          <a:spcPct val="0"/>
        </a:spcBef>
        <a:spcAft>
          <a:spcPct val="0"/>
        </a:spcAft>
        <a:defRPr sz="4100" b="1">
          <a:solidFill>
            <a:schemeClr val="tx2"/>
          </a:solidFill>
          <a:latin typeface="Calibri" pitchFamily="34" charset="0"/>
        </a:defRPr>
      </a:lvl6pPr>
      <a:lvl7pPr marL="914400" algn="l" rtl="0" fontAlgn="base">
        <a:spcBef>
          <a:spcPct val="0"/>
        </a:spcBef>
        <a:spcAft>
          <a:spcPct val="0"/>
        </a:spcAft>
        <a:defRPr sz="4100" b="1">
          <a:solidFill>
            <a:schemeClr val="tx2"/>
          </a:solidFill>
          <a:latin typeface="Calibri" pitchFamily="34" charset="0"/>
        </a:defRPr>
      </a:lvl7pPr>
      <a:lvl8pPr marL="1371600" algn="l" rtl="0" fontAlgn="base">
        <a:spcBef>
          <a:spcPct val="0"/>
        </a:spcBef>
        <a:spcAft>
          <a:spcPct val="0"/>
        </a:spcAft>
        <a:defRPr sz="4100" b="1">
          <a:solidFill>
            <a:schemeClr val="tx2"/>
          </a:solidFill>
          <a:latin typeface="Calibri" pitchFamily="34" charset="0"/>
        </a:defRPr>
      </a:lvl8pPr>
      <a:lvl9pPr marL="1828800" algn="l" rtl="0" fontAlgn="base">
        <a:spcBef>
          <a:spcPct val="0"/>
        </a:spcBef>
        <a:spcAft>
          <a:spcPct val="0"/>
        </a:spcAft>
        <a:defRPr sz="4100" b="1">
          <a:solidFill>
            <a:schemeClr val="tx2"/>
          </a:solidFill>
          <a:latin typeface="Calibri"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sz="20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Metin kutusu"/>
          <p:cNvSpPr txBox="1"/>
          <p:nvPr/>
        </p:nvSpPr>
        <p:spPr>
          <a:xfrm>
            <a:off x="1093762" y="228600"/>
            <a:ext cx="6867576" cy="1200329"/>
          </a:xfrm>
          <a:prstGeom prst="rect">
            <a:avLst/>
          </a:prstGeom>
          <a:noFill/>
        </p:spPr>
        <p:txBody>
          <a:bodyPr wrap="square">
            <a:spAutoFit/>
          </a:bodyPr>
          <a:lstStyle/>
          <a:p>
            <a:pPr algn="ctr">
              <a:defRPr/>
            </a:pPr>
            <a:r>
              <a:rPr lang="tr-TR" sz="2400" b="1" dirty="0">
                <a:solidFill>
                  <a:srgbClr val="002060"/>
                </a:solidFill>
                <a:latin typeface="Montserrat" panose="00000500000000000000" pitchFamily="2" charset="-94"/>
              </a:rPr>
              <a:t>EK-1</a:t>
            </a:r>
          </a:p>
          <a:p>
            <a:pPr algn="ctr">
              <a:defRPr/>
            </a:pPr>
            <a:r>
              <a:rPr lang="tr-TR" sz="2400" b="1" dirty="0">
                <a:solidFill>
                  <a:srgbClr val="002060"/>
                </a:solidFill>
                <a:latin typeface="Montserrat" panose="00000500000000000000" pitchFamily="2" charset="-94"/>
              </a:rPr>
              <a:t>2025 YILINDA GERÇEKLEŞTİRİLEN ÇEVRE EĞİTİM ETKİNLİKLERİ</a:t>
            </a:r>
          </a:p>
        </p:txBody>
      </p:sp>
      <p:graphicFrame>
        <p:nvGraphicFramePr>
          <p:cNvPr id="6" name="Group 50"/>
          <p:cNvGraphicFramePr>
            <a:graphicFrameLocks noGrp="1"/>
          </p:cNvGraphicFramePr>
          <p:nvPr>
            <p:extLst>
              <p:ext uri="{D42A27DB-BD31-4B8C-83A1-F6EECF244321}">
                <p14:modId xmlns:p14="http://schemas.microsoft.com/office/powerpoint/2010/main" val="1296103683"/>
              </p:ext>
            </p:extLst>
          </p:nvPr>
        </p:nvGraphicFramePr>
        <p:xfrm>
          <a:off x="374650" y="1676400"/>
          <a:ext cx="8305801" cy="4863899"/>
        </p:xfrm>
        <a:graphic>
          <a:graphicData uri="http://schemas.openxmlformats.org/drawingml/2006/table">
            <a:tbl>
              <a:tblPr/>
              <a:tblGrid>
                <a:gridCol w="308128">
                  <a:extLst>
                    <a:ext uri="{9D8B030D-6E8A-4147-A177-3AD203B41FA5}">
                      <a16:colId xmlns:a16="http://schemas.microsoft.com/office/drawing/2014/main" val="20000"/>
                    </a:ext>
                  </a:extLst>
                </a:gridCol>
                <a:gridCol w="1963543">
                  <a:extLst>
                    <a:ext uri="{9D8B030D-6E8A-4147-A177-3AD203B41FA5}">
                      <a16:colId xmlns:a16="http://schemas.microsoft.com/office/drawing/2014/main" val="20001"/>
                    </a:ext>
                  </a:extLst>
                </a:gridCol>
                <a:gridCol w="1163679">
                  <a:extLst>
                    <a:ext uri="{9D8B030D-6E8A-4147-A177-3AD203B41FA5}">
                      <a16:colId xmlns:a16="http://schemas.microsoft.com/office/drawing/2014/main" val="20002"/>
                    </a:ext>
                  </a:extLst>
                </a:gridCol>
                <a:gridCol w="4870451">
                  <a:extLst>
                    <a:ext uri="{9D8B030D-6E8A-4147-A177-3AD203B41FA5}">
                      <a16:colId xmlns:a16="http://schemas.microsoft.com/office/drawing/2014/main" val="20003"/>
                    </a:ext>
                  </a:extLst>
                </a:gridCol>
              </a:tblGrid>
              <a:tr h="744019">
                <a:tc>
                  <a:txBody>
                    <a:body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endParaRPr kumimoji="0" lang="tr-TR" sz="1200" b="1" i="0" u="none" strike="noStrike" cap="none" normalizeH="0" baseline="0" dirty="0">
                        <a:ln>
                          <a:noFill/>
                        </a:ln>
                        <a:solidFill>
                          <a:schemeClr val="tx1"/>
                        </a:solidFill>
                        <a:effectLst/>
                        <a:latin typeface="Montserrat Light" panose="00000400000000000000" pitchFamily="2" charset="-94"/>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200" b="1" i="0" u="none" strike="noStrike" cap="none" normalizeH="0" baseline="0" dirty="0">
                          <a:ln>
                            <a:noFill/>
                          </a:ln>
                          <a:solidFill>
                            <a:schemeClr val="tx1"/>
                          </a:solidFill>
                          <a:effectLst/>
                          <a:latin typeface="Montserrat Light" panose="00000400000000000000" pitchFamily="2" charset="-94"/>
                        </a:rPr>
                        <a:t>Etkinliğin adı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200" b="1" i="0" u="none" strike="noStrike" cap="none" normalizeH="0" baseline="0" dirty="0">
                          <a:ln>
                            <a:noFill/>
                          </a:ln>
                          <a:solidFill>
                            <a:schemeClr val="tx1"/>
                          </a:solidFill>
                          <a:effectLst/>
                          <a:latin typeface="Montserrat Light" panose="00000400000000000000" pitchFamily="2" charset="-94"/>
                        </a:rPr>
                        <a:t>Tarih</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200" b="1" i="0" u="none" strike="noStrike" cap="none" normalizeH="0" baseline="0" dirty="0">
                          <a:ln>
                            <a:noFill/>
                          </a:ln>
                          <a:solidFill>
                            <a:schemeClr val="tx1"/>
                          </a:solidFill>
                          <a:effectLst/>
                          <a:latin typeface="Montserrat Light" panose="00000400000000000000" pitchFamily="2" charset="-94"/>
                        </a:rPr>
                        <a:t>Yapılan eğitim etkinliği ile ilgili kısa öz değerlendirme</a:t>
                      </a:r>
                    </a:p>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200" b="1" i="0" u="none" strike="noStrike" cap="none" normalizeH="0" baseline="0" dirty="0">
                          <a:ln>
                            <a:noFill/>
                          </a:ln>
                          <a:solidFill>
                            <a:schemeClr val="tx1"/>
                          </a:solidFill>
                          <a:effectLst/>
                          <a:latin typeface="Montserrat Light" panose="00000400000000000000" pitchFamily="2" charset="-94"/>
                        </a:rPr>
                        <a:t>(etkinliğe katılım nasıldı, katılımcıların görüşleri neler oldu,</a:t>
                      </a:r>
                    </a:p>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200" b="1" i="0" u="none" strike="noStrike" cap="none" normalizeH="0" baseline="0" dirty="0">
                          <a:ln>
                            <a:noFill/>
                          </a:ln>
                          <a:solidFill>
                            <a:schemeClr val="tx1"/>
                          </a:solidFill>
                          <a:effectLst/>
                          <a:latin typeface="Montserrat Light" panose="00000400000000000000" pitchFamily="2" charset="-94"/>
                        </a:rPr>
                        <a:t>Etkinlik faydalı oldu diyebilir misiniz gibi)</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0"/>
                  </a:ext>
                </a:extLst>
              </a:tr>
              <a:tr h="483229">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200" b="1" i="0" u="none" strike="noStrike" kern="1200" cap="none" normalizeH="0" baseline="0" dirty="0">
                          <a:ln>
                            <a:noFill/>
                          </a:ln>
                          <a:solidFill>
                            <a:schemeClr val="tx1"/>
                          </a:solidFill>
                          <a:effectLst/>
                          <a:latin typeface="Montserrat Light" panose="00000400000000000000" pitchFamily="2" charset="-94"/>
                          <a:ea typeface="+mn-ea"/>
                          <a:cs typeface="Arial" charset="0"/>
                        </a:rPr>
                        <a:t>1</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indent="-342900">
                        <a:buSzPct val="65000"/>
                        <a:buFont typeface="Wingdings 3" pitchFamily="18" charset="2"/>
                        <a:buNone/>
                      </a:pPr>
                      <a:r>
                        <a:rPr lang="tr-TR" sz="1200" dirty="0">
                          <a:latin typeface="Montserrat Light" panose="00000400000000000000" pitchFamily="2" charset="-94"/>
                        </a:rPr>
                        <a:t>Tesis İçi Mıntıka Temizlikleri</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200" b="0" i="0" u="none" strike="noStrike" kern="1200" cap="none" normalizeH="0" baseline="0" dirty="0">
                          <a:ln>
                            <a:noFill/>
                          </a:ln>
                          <a:solidFill>
                            <a:schemeClr val="tx1"/>
                          </a:solidFill>
                          <a:effectLst/>
                          <a:latin typeface="Montserrat Light" panose="00000400000000000000" pitchFamily="2" charset="-94"/>
                          <a:ea typeface="MS Mincho" pitchFamily="49" charset="-128"/>
                          <a:cs typeface="Times New Roman" pitchFamily="18" charset="0"/>
                        </a:rPr>
                        <a:t>15/05/2025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dirty="0">
                          <a:ln>
                            <a:noFill/>
                          </a:ln>
                          <a:solidFill>
                            <a:schemeClr val="tx1"/>
                          </a:solidFill>
                          <a:effectLst/>
                          <a:latin typeface="Montserrat Light" panose="00000400000000000000" pitchFamily="2" charset="-94"/>
                          <a:ea typeface="MS Mincho" pitchFamily="49" charset="-128"/>
                          <a:cs typeface="Times New Roman" pitchFamily="18" charset="0"/>
                        </a:rPr>
                        <a:t>  Tüm departmanlarımız ile beraber yüksek katılım sağlanarak , Çevre bilinci açısından </a:t>
                      </a:r>
                      <a:r>
                        <a:rPr kumimoji="0" lang="tr-TR" sz="1200" b="0" i="0" u="none" strike="noStrike" kern="1200" cap="none" normalizeH="0" baseline="0" dirty="0">
                          <a:ln>
                            <a:noFill/>
                          </a:ln>
                          <a:solidFill>
                            <a:schemeClr val="tx1"/>
                          </a:solidFill>
                          <a:effectLst/>
                          <a:latin typeface="Montserrat Light" panose="00000400000000000000" pitchFamily="2" charset="-94"/>
                          <a:ea typeface="MS Mincho" pitchFamily="49" charset="-128"/>
                          <a:cs typeface="Times New Roman" pitchFamily="18" charset="0"/>
                        </a:rPr>
                        <a:t>faydalı oldu</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1"/>
                  </a:ext>
                </a:extLst>
              </a:tr>
              <a:tr h="621294">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200" b="1" i="0" u="none" strike="noStrike" cap="none" normalizeH="0" baseline="0" dirty="0">
                          <a:ln>
                            <a:noFill/>
                          </a:ln>
                          <a:solidFill>
                            <a:schemeClr val="tx1"/>
                          </a:solidFill>
                          <a:effectLst/>
                          <a:latin typeface="Montserrat Light" panose="00000400000000000000" pitchFamily="2" charset="-94"/>
                        </a:rPr>
                        <a:t>2</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sz="1200" b="0" i="0" u="none" strike="noStrike" kern="1200" cap="none" normalizeH="0" baseline="0" dirty="0">
                          <a:ln>
                            <a:noFill/>
                          </a:ln>
                          <a:solidFill>
                            <a:schemeClr val="tx1"/>
                          </a:solidFill>
                          <a:effectLst/>
                          <a:latin typeface="Montserrat Light" panose="00000400000000000000" pitchFamily="2" charset="-94"/>
                          <a:ea typeface="MS Mincho" pitchFamily="49" charset="-128"/>
                          <a:cs typeface="Times New Roman" pitchFamily="18" charset="0"/>
                        </a:rPr>
                        <a:t>Çocuklar için Fidan Dikim Etkinliği</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200" b="0" i="0" u="none" strike="noStrike" kern="1200" cap="none" normalizeH="0" baseline="0" dirty="0">
                          <a:ln>
                            <a:noFill/>
                          </a:ln>
                          <a:solidFill>
                            <a:schemeClr val="tx1"/>
                          </a:solidFill>
                          <a:effectLst/>
                          <a:latin typeface="Montserrat Light" panose="00000400000000000000" pitchFamily="2" charset="-94"/>
                          <a:ea typeface="MS Mincho" pitchFamily="49" charset="-128"/>
                          <a:cs typeface="Times New Roman" pitchFamily="18" charset="0"/>
                        </a:rPr>
                        <a:t>01/06/2025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200" b="0" i="0" u="none" strike="noStrike" kern="1200" cap="none" normalizeH="0" baseline="0" dirty="0">
                          <a:ln>
                            <a:noFill/>
                          </a:ln>
                          <a:solidFill>
                            <a:schemeClr val="tx1"/>
                          </a:solidFill>
                          <a:effectLst/>
                          <a:latin typeface="Montserrat Light" panose="00000400000000000000" pitchFamily="2" charset="-94"/>
                          <a:ea typeface="MS Mincho" pitchFamily="49" charset="-128"/>
                          <a:cs typeface="Times New Roman" pitchFamily="18" charset="0"/>
                        </a:rPr>
                        <a:t>  Çocuklar çevre haftası kutlamalarında resim yaparak ve küçük fidanlar dikim çalışmaları yaparak  eğlenceli zaman  geçirdiler. Ayrıca çevre konusunda bilgilendiklerini belirttiler.</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2"/>
                  </a:ext>
                </a:extLst>
              </a:tr>
              <a:tr h="619131">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200" b="1" i="0" u="none" strike="noStrike" cap="none" normalizeH="0" baseline="0" dirty="0">
                          <a:ln>
                            <a:noFill/>
                          </a:ln>
                          <a:solidFill>
                            <a:schemeClr val="tx1"/>
                          </a:solidFill>
                          <a:effectLst/>
                          <a:latin typeface="Montserrat Light" panose="00000400000000000000" pitchFamily="2" charset="-94"/>
                        </a:rPr>
                        <a:t>3</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altLang="tr-TR" sz="1200" b="0" i="0" u="none" strike="noStrike" kern="1200" cap="none" normalizeH="0" baseline="0" dirty="0">
                          <a:ln>
                            <a:noFill/>
                          </a:ln>
                          <a:solidFill>
                            <a:schemeClr val="tx1"/>
                          </a:solidFill>
                          <a:effectLst/>
                          <a:latin typeface="Montserrat Light" panose="00000400000000000000" pitchFamily="2" charset="-94"/>
                          <a:ea typeface="MS Mincho" pitchFamily="49" charset="-128"/>
                          <a:cs typeface="Times New Roman" pitchFamily="18" charset="0"/>
                        </a:rPr>
                        <a:t>Plaj Temizliği etkinliği</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200" b="0" i="0" u="none" strike="noStrike" kern="1200" cap="none" normalizeH="0" baseline="0" dirty="0">
                          <a:ln>
                            <a:noFill/>
                          </a:ln>
                          <a:solidFill>
                            <a:schemeClr val="tx1"/>
                          </a:solidFill>
                          <a:effectLst/>
                          <a:latin typeface="Montserrat Light" panose="00000400000000000000" pitchFamily="2" charset="-94"/>
                          <a:ea typeface="MS Mincho" pitchFamily="49" charset="-128"/>
                          <a:cs typeface="Times New Roman" pitchFamily="18" charset="0"/>
                        </a:rPr>
                        <a:t>04/08/2025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200" b="0" i="0" u="none" strike="noStrike" kern="1200" cap="none" normalizeH="0" baseline="0" dirty="0">
                          <a:ln>
                            <a:noFill/>
                          </a:ln>
                          <a:solidFill>
                            <a:schemeClr val="tx1"/>
                          </a:solidFill>
                          <a:effectLst/>
                          <a:latin typeface="Montserrat Light" panose="00000400000000000000" pitchFamily="2" charset="-94"/>
                          <a:ea typeface="MS Mincho" pitchFamily="49" charset="-128"/>
                          <a:cs typeface="Times New Roman" pitchFamily="18" charset="0"/>
                        </a:rPr>
                        <a:t>Bodrum’da Bulunan Halk plajının bir tanesinde Ekiplerimizle sahil Temizliği Etkinliği Düzenlenmiştir. </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3"/>
                  </a:ext>
                </a:extLst>
              </a:tr>
              <a:tr h="610178">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200" b="1" i="0" u="none" strike="noStrike" cap="none" normalizeH="0" baseline="0" dirty="0">
                          <a:ln>
                            <a:noFill/>
                          </a:ln>
                          <a:solidFill>
                            <a:schemeClr val="tx1"/>
                          </a:solidFill>
                          <a:effectLst/>
                          <a:latin typeface="Montserrat Light" panose="00000400000000000000" pitchFamily="2" charset="-94"/>
                        </a:rPr>
                        <a:t>4</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sz="1200" b="0" i="0" u="none" strike="noStrike" kern="1200" cap="none" normalizeH="0" baseline="0" dirty="0">
                          <a:ln>
                            <a:noFill/>
                          </a:ln>
                          <a:solidFill>
                            <a:schemeClr val="tx1"/>
                          </a:solidFill>
                          <a:effectLst/>
                          <a:latin typeface="Montserrat Light" panose="00000400000000000000" pitchFamily="2" charset="-94"/>
                          <a:ea typeface="MS Mincho" pitchFamily="49" charset="-128"/>
                          <a:cs typeface="Times New Roman" pitchFamily="18" charset="0"/>
                        </a:rPr>
                        <a:t>Çocuklar İçin Yaratıcı  Günler! </a:t>
                      </a:r>
                    </a:p>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tr-TR" sz="1200" b="0" i="0" u="none" strike="noStrike" kern="1200" cap="none" normalizeH="0" baseline="0" dirty="0">
                        <a:ln>
                          <a:noFill/>
                        </a:ln>
                        <a:solidFill>
                          <a:schemeClr val="tx1"/>
                        </a:solidFill>
                        <a:effectLst/>
                        <a:latin typeface="Montserrat Light" panose="00000400000000000000" pitchFamily="2" charset="-94"/>
                        <a:ea typeface="MS Mincho" pitchFamily="49" charset="-128"/>
                        <a:cs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200" b="0" i="0" u="none" strike="noStrike" kern="1200" cap="none" normalizeH="0" baseline="0" dirty="0">
                          <a:ln>
                            <a:noFill/>
                          </a:ln>
                          <a:solidFill>
                            <a:schemeClr val="tx1"/>
                          </a:solidFill>
                          <a:effectLst/>
                          <a:latin typeface="Montserrat Light" panose="00000400000000000000" pitchFamily="2" charset="-94"/>
                          <a:ea typeface="MS Mincho" pitchFamily="49" charset="-128"/>
                          <a:cs typeface="Times New Roman" pitchFamily="18" charset="0"/>
                        </a:rPr>
                        <a:t>10/07/2025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200" b="0" i="0" u="none" strike="noStrike" kern="1200" cap="none" normalizeH="0" baseline="0" dirty="0">
                          <a:ln>
                            <a:noFill/>
                          </a:ln>
                          <a:solidFill>
                            <a:schemeClr val="tx1"/>
                          </a:solidFill>
                          <a:effectLst/>
                          <a:latin typeface="Montserrat Light" panose="00000400000000000000" pitchFamily="2" charset="-94"/>
                          <a:ea typeface="MS Mincho" pitchFamily="49" charset="-128"/>
                          <a:cs typeface="Times New Roman" pitchFamily="18" charset="0"/>
                        </a:rPr>
                        <a:t>Tesisimizde minik misafirlerimizi ağırladık. Çocuklara çevreyi koruma ve bireysel sorumluluklar konularında eğlenceli sunumlar yapıldı. Daha sonra çeşitli oyunlar ve etkinliklerle yaratıcılıklarını sergileyebilecekleri bir resim yarışması düzenlendi</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4"/>
                  </a:ext>
                </a:extLst>
              </a:tr>
              <a:tr h="897425">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200" b="1" i="0" u="none" strike="noStrike" cap="none" normalizeH="0" baseline="0" dirty="0">
                          <a:ln>
                            <a:noFill/>
                          </a:ln>
                          <a:solidFill>
                            <a:schemeClr val="tx1"/>
                          </a:solidFill>
                          <a:effectLst/>
                          <a:latin typeface="Montserrat Light" panose="00000400000000000000" pitchFamily="2" charset="-94"/>
                        </a:rPr>
                        <a:t>5</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sz="1200" b="0" i="0" u="none" strike="noStrike" kern="1200" cap="none" normalizeH="0" baseline="0" dirty="0">
                          <a:ln>
                            <a:noFill/>
                          </a:ln>
                          <a:solidFill>
                            <a:schemeClr val="tx1"/>
                          </a:solidFill>
                          <a:effectLst/>
                          <a:latin typeface="Montserrat Light" panose="00000400000000000000" pitchFamily="2" charset="-94"/>
                          <a:ea typeface="MS Mincho" pitchFamily="49" charset="-128"/>
                          <a:cs typeface="Times New Roman" pitchFamily="18" charset="0"/>
                        </a:rPr>
                        <a:t>Çevre Bilinçlendirme Eğitimleri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200" b="0" i="0" u="none" strike="noStrike" kern="1200" cap="none" normalizeH="0" baseline="0" dirty="0">
                          <a:ln>
                            <a:noFill/>
                          </a:ln>
                          <a:solidFill>
                            <a:schemeClr val="tx1"/>
                          </a:solidFill>
                          <a:effectLst/>
                          <a:latin typeface="Montserrat Light" panose="00000400000000000000" pitchFamily="2" charset="-94"/>
                          <a:ea typeface="MS Mincho" pitchFamily="49" charset="-128"/>
                          <a:cs typeface="Times New Roman" pitchFamily="18" charset="0"/>
                        </a:rPr>
                        <a:t>Tüm Sezon Boyunca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200" b="0" i="0" u="none" strike="noStrike" kern="1200" cap="none" normalizeH="0" baseline="0" dirty="0">
                          <a:ln>
                            <a:noFill/>
                          </a:ln>
                          <a:solidFill>
                            <a:schemeClr val="tx1"/>
                          </a:solidFill>
                          <a:effectLst/>
                          <a:latin typeface="Montserrat Light" panose="00000400000000000000" pitchFamily="2" charset="-94"/>
                          <a:ea typeface="MS Mincho" pitchFamily="49" charset="-128"/>
                          <a:cs typeface="Times New Roman" pitchFamily="18" charset="0"/>
                        </a:rPr>
                        <a:t>Sezon boyunca çalışanlara çeşitli çevre bilinçlendirme eğitimleri verilmiştir. Bu eğitimlerde atık ayrıştırma, su ve enerji tasarrufu, doğal kaynakların korunmasının önemi gibi konular ele alınmıştır. Katılımın aktif olduğu, eğitimlerin bilgilendirici ve faydalı bulunduğu geri bildirimlerle belirtilmiştir.</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Metin kutusu"/>
          <p:cNvSpPr txBox="1"/>
          <p:nvPr/>
        </p:nvSpPr>
        <p:spPr>
          <a:xfrm>
            <a:off x="914400" y="309821"/>
            <a:ext cx="7010400" cy="1200329"/>
          </a:xfrm>
          <a:prstGeom prst="rect">
            <a:avLst/>
          </a:prstGeom>
          <a:noFill/>
        </p:spPr>
        <p:txBody>
          <a:bodyPr wrap="square">
            <a:spAutoFit/>
          </a:bodyPr>
          <a:lstStyle/>
          <a:p>
            <a:pPr algn="ctr">
              <a:defRPr/>
            </a:pPr>
            <a:r>
              <a:rPr lang="tr-TR" sz="2400" b="1" dirty="0">
                <a:solidFill>
                  <a:srgbClr val="002060"/>
                </a:solidFill>
                <a:latin typeface="Montserrat" panose="00000500000000000000" pitchFamily="2" charset="-94"/>
              </a:rPr>
              <a:t>ENVIRONMENTAL EDUCATION ACTIVITIES PERFORMED </a:t>
            </a:r>
          </a:p>
          <a:p>
            <a:pPr algn="ctr">
              <a:defRPr/>
            </a:pPr>
            <a:r>
              <a:rPr lang="tr-TR" sz="2400" b="1" dirty="0">
                <a:solidFill>
                  <a:srgbClr val="002060"/>
                </a:solidFill>
                <a:latin typeface="Montserrat" panose="00000500000000000000" pitchFamily="2" charset="-94"/>
              </a:rPr>
              <a:t>IN THE YEAR 2025</a:t>
            </a:r>
            <a:endParaRPr lang="tr-TR" sz="2400" dirty="0">
              <a:solidFill>
                <a:srgbClr val="002060"/>
              </a:solidFill>
              <a:latin typeface="Montserrat" panose="00000500000000000000" pitchFamily="2" charset="-94"/>
            </a:endParaRPr>
          </a:p>
        </p:txBody>
      </p:sp>
      <p:graphicFrame>
        <p:nvGraphicFramePr>
          <p:cNvPr id="6" name="Group 50"/>
          <p:cNvGraphicFramePr>
            <a:graphicFrameLocks noGrp="1"/>
          </p:cNvGraphicFramePr>
          <p:nvPr>
            <p:extLst>
              <p:ext uri="{D42A27DB-BD31-4B8C-83A1-F6EECF244321}">
                <p14:modId xmlns:p14="http://schemas.microsoft.com/office/powerpoint/2010/main" val="992235531"/>
              </p:ext>
            </p:extLst>
          </p:nvPr>
        </p:nvGraphicFramePr>
        <p:xfrm>
          <a:off x="375444" y="1828800"/>
          <a:ext cx="8387556" cy="4553074"/>
        </p:xfrm>
        <a:graphic>
          <a:graphicData uri="http://schemas.openxmlformats.org/drawingml/2006/table">
            <a:tbl>
              <a:tblPr/>
              <a:tblGrid>
                <a:gridCol w="304303">
                  <a:extLst>
                    <a:ext uri="{9D8B030D-6E8A-4147-A177-3AD203B41FA5}">
                      <a16:colId xmlns:a16="http://schemas.microsoft.com/office/drawing/2014/main" val="20000"/>
                    </a:ext>
                  </a:extLst>
                </a:gridCol>
                <a:gridCol w="1914455">
                  <a:extLst>
                    <a:ext uri="{9D8B030D-6E8A-4147-A177-3AD203B41FA5}">
                      <a16:colId xmlns:a16="http://schemas.microsoft.com/office/drawing/2014/main" val="20001"/>
                    </a:ext>
                  </a:extLst>
                </a:gridCol>
                <a:gridCol w="1255623">
                  <a:extLst>
                    <a:ext uri="{9D8B030D-6E8A-4147-A177-3AD203B41FA5}">
                      <a16:colId xmlns:a16="http://schemas.microsoft.com/office/drawing/2014/main" val="20002"/>
                    </a:ext>
                  </a:extLst>
                </a:gridCol>
                <a:gridCol w="4913175">
                  <a:extLst>
                    <a:ext uri="{9D8B030D-6E8A-4147-A177-3AD203B41FA5}">
                      <a16:colId xmlns:a16="http://schemas.microsoft.com/office/drawing/2014/main" val="20003"/>
                    </a:ext>
                  </a:extLst>
                </a:gridCol>
              </a:tblGrid>
              <a:tr h="477776">
                <a:tc>
                  <a:txBody>
                    <a:body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endParaRPr kumimoji="0" lang="tr-TR" sz="1200" b="1" i="0" u="none" strike="noStrike" cap="none" normalizeH="0" baseline="0" dirty="0">
                        <a:ln>
                          <a:noFill/>
                        </a:ln>
                        <a:solidFill>
                          <a:schemeClr val="tx1"/>
                        </a:solidFill>
                        <a:effectLst/>
                        <a:latin typeface="Montserrat Light" panose="00000400000000000000" pitchFamily="2" charset="-94"/>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algn="ctr">
                        <a:spcAft>
                          <a:spcPts val="0"/>
                        </a:spcAft>
                      </a:pPr>
                      <a:r>
                        <a:rPr lang="tr-TR" sz="1200" b="1" dirty="0">
                          <a:latin typeface="Montserrat Light" panose="00000400000000000000" pitchFamily="2" charset="-94"/>
                        </a:rPr>
                        <a:t>Name of </a:t>
                      </a:r>
                      <a:r>
                        <a:rPr lang="tr-TR" sz="1200" b="1" dirty="0" err="1">
                          <a:latin typeface="Montserrat Light" panose="00000400000000000000" pitchFamily="2" charset="-94"/>
                        </a:rPr>
                        <a:t>the</a:t>
                      </a:r>
                      <a:r>
                        <a:rPr lang="tr-TR" sz="1200" b="1" dirty="0">
                          <a:latin typeface="Montserrat Light" panose="00000400000000000000" pitchFamily="2" charset="-94"/>
                        </a:rPr>
                        <a:t> </a:t>
                      </a:r>
                      <a:r>
                        <a:rPr lang="tr-TR" sz="1200" b="1" dirty="0" err="1">
                          <a:latin typeface="Montserrat Light" panose="00000400000000000000" pitchFamily="2" charset="-94"/>
                        </a:rPr>
                        <a:t>activity</a:t>
                      </a:r>
                      <a:endParaRPr lang="tr-TR" sz="1200" b="1" dirty="0">
                        <a:latin typeface="Montserrat Light" panose="00000400000000000000" pitchFamily="2" charset="-94"/>
                        <a:ea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algn="ctr">
                        <a:spcAft>
                          <a:spcPts val="0"/>
                        </a:spcAft>
                      </a:pPr>
                      <a:r>
                        <a:rPr lang="tr-TR" sz="1200" b="1" dirty="0" err="1">
                          <a:latin typeface="Montserrat Light" panose="00000400000000000000" pitchFamily="2" charset="-94"/>
                        </a:rPr>
                        <a:t>Date</a:t>
                      </a:r>
                      <a:endParaRPr lang="tr-TR" sz="1200" b="1" dirty="0">
                        <a:latin typeface="Montserrat Light" panose="00000400000000000000" pitchFamily="2" charset="-94"/>
                        <a:ea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algn="ctr">
                        <a:spcAft>
                          <a:spcPts val="0"/>
                        </a:spcAft>
                      </a:pPr>
                      <a:r>
                        <a:rPr lang="tr-TR" sz="1200" b="1" dirty="0" err="1">
                          <a:latin typeface="Montserrat Light" panose="00000400000000000000" pitchFamily="2" charset="-94"/>
                          <a:ea typeface="Times New Roman"/>
                        </a:rPr>
                        <a:t>Short</a:t>
                      </a:r>
                      <a:r>
                        <a:rPr lang="tr-TR" sz="1200" b="1" dirty="0">
                          <a:latin typeface="Montserrat Light" panose="00000400000000000000" pitchFamily="2" charset="-94"/>
                          <a:ea typeface="Times New Roman"/>
                        </a:rPr>
                        <a:t> </a:t>
                      </a:r>
                      <a:r>
                        <a:rPr lang="tr-TR" sz="1200" b="1" dirty="0" err="1">
                          <a:latin typeface="Montserrat Light" panose="00000400000000000000" pitchFamily="2" charset="-94"/>
                          <a:ea typeface="Times New Roman"/>
                        </a:rPr>
                        <a:t>Assesment</a:t>
                      </a:r>
                      <a:r>
                        <a:rPr lang="tr-TR" sz="1200" b="1" dirty="0">
                          <a:latin typeface="Montserrat Light" panose="00000400000000000000" pitchFamily="2" charset="-94"/>
                          <a:ea typeface="Times New Roman"/>
                        </a:rPr>
                        <a:t> of </a:t>
                      </a:r>
                      <a:r>
                        <a:rPr lang="tr-TR" sz="1200" b="1" dirty="0" err="1">
                          <a:latin typeface="Montserrat Light" panose="00000400000000000000" pitchFamily="2" charset="-94"/>
                          <a:ea typeface="Times New Roman"/>
                        </a:rPr>
                        <a:t>the</a:t>
                      </a:r>
                      <a:r>
                        <a:rPr lang="tr-TR" sz="1200" b="1" dirty="0">
                          <a:latin typeface="Montserrat Light" panose="00000400000000000000" pitchFamily="2" charset="-94"/>
                          <a:ea typeface="Times New Roman"/>
                        </a:rPr>
                        <a:t> </a:t>
                      </a:r>
                      <a:r>
                        <a:rPr lang="tr-TR" sz="1200" b="1" dirty="0" err="1">
                          <a:latin typeface="Montserrat Light" panose="00000400000000000000" pitchFamily="2" charset="-94"/>
                          <a:ea typeface="Times New Roman"/>
                        </a:rPr>
                        <a:t>activity</a:t>
                      </a:r>
                      <a:r>
                        <a:rPr lang="tr-TR" sz="1200" dirty="0">
                          <a:latin typeface="Montserrat Light" panose="00000400000000000000" pitchFamily="2" charset="-94"/>
                          <a:ea typeface="Times New Roman"/>
                        </a:rPr>
                        <a:t> (</a:t>
                      </a:r>
                      <a:r>
                        <a:rPr lang="tr-TR" sz="1200" dirty="0" err="1">
                          <a:latin typeface="Montserrat Light" panose="00000400000000000000" pitchFamily="2" charset="-94"/>
                          <a:ea typeface="Times New Roman"/>
                        </a:rPr>
                        <a:t>did</a:t>
                      </a:r>
                      <a:r>
                        <a:rPr lang="tr-TR" sz="1200" dirty="0">
                          <a:latin typeface="Montserrat Light" panose="00000400000000000000" pitchFamily="2" charset="-94"/>
                          <a:ea typeface="Times New Roman"/>
                        </a:rPr>
                        <a:t> </a:t>
                      </a:r>
                      <a:r>
                        <a:rPr lang="tr-TR" sz="1200" dirty="0" err="1">
                          <a:latin typeface="Montserrat Light" panose="00000400000000000000" pitchFamily="2" charset="-94"/>
                          <a:ea typeface="Times New Roman"/>
                        </a:rPr>
                        <a:t>many</a:t>
                      </a:r>
                      <a:r>
                        <a:rPr lang="tr-TR" sz="1200" dirty="0">
                          <a:latin typeface="Montserrat Light" panose="00000400000000000000" pitchFamily="2" charset="-94"/>
                          <a:ea typeface="Times New Roman"/>
                        </a:rPr>
                        <a:t> </a:t>
                      </a:r>
                      <a:r>
                        <a:rPr lang="tr-TR" sz="1200" dirty="0" err="1">
                          <a:latin typeface="Montserrat Light" panose="00000400000000000000" pitchFamily="2" charset="-94"/>
                          <a:ea typeface="Times New Roman"/>
                        </a:rPr>
                        <a:t>people</a:t>
                      </a:r>
                      <a:r>
                        <a:rPr lang="tr-TR" sz="1200" dirty="0">
                          <a:latin typeface="Montserrat Light" panose="00000400000000000000" pitchFamily="2" charset="-94"/>
                          <a:ea typeface="Times New Roman"/>
                        </a:rPr>
                        <a:t> </a:t>
                      </a:r>
                      <a:r>
                        <a:rPr lang="tr-TR" sz="1200" dirty="0" err="1">
                          <a:latin typeface="Montserrat Light" panose="00000400000000000000" pitchFamily="2" charset="-94"/>
                          <a:ea typeface="Times New Roman"/>
                        </a:rPr>
                        <a:t>participate</a:t>
                      </a:r>
                      <a:r>
                        <a:rPr lang="tr-TR" sz="1200" dirty="0">
                          <a:latin typeface="Montserrat Light" panose="00000400000000000000" pitchFamily="2" charset="-94"/>
                          <a:ea typeface="Times New Roman"/>
                        </a:rPr>
                        <a:t>,</a:t>
                      </a:r>
                    </a:p>
                    <a:p>
                      <a:pPr algn="ctr">
                        <a:spcAft>
                          <a:spcPts val="0"/>
                        </a:spcAft>
                      </a:pPr>
                      <a:r>
                        <a:rPr lang="tr-TR" sz="1200" dirty="0" err="1">
                          <a:latin typeface="Montserrat Light" panose="00000400000000000000" pitchFamily="2" charset="-94"/>
                          <a:ea typeface="Times New Roman"/>
                        </a:rPr>
                        <a:t>what</a:t>
                      </a:r>
                      <a:r>
                        <a:rPr lang="tr-TR" sz="1200" dirty="0">
                          <a:latin typeface="Montserrat Light" panose="00000400000000000000" pitchFamily="2" charset="-94"/>
                          <a:ea typeface="Times New Roman"/>
                        </a:rPr>
                        <a:t> </a:t>
                      </a:r>
                      <a:r>
                        <a:rPr lang="tr-TR" sz="1200" dirty="0" err="1">
                          <a:latin typeface="Montserrat Light" panose="00000400000000000000" pitchFamily="2" charset="-94"/>
                          <a:ea typeface="Times New Roman"/>
                        </a:rPr>
                        <a:t>was</a:t>
                      </a:r>
                      <a:r>
                        <a:rPr lang="tr-TR" sz="1200" dirty="0">
                          <a:latin typeface="Montserrat Light" panose="00000400000000000000" pitchFamily="2" charset="-94"/>
                          <a:ea typeface="Times New Roman"/>
                        </a:rPr>
                        <a:t> </a:t>
                      </a:r>
                      <a:r>
                        <a:rPr lang="tr-TR" sz="1200" dirty="0" err="1">
                          <a:latin typeface="Montserrat Light" panose="00000400000000000000" pitchFamily="2" charset="-94"/>
                          <a:ea typeface="Times New Roman"/>
                        </a:rPr>
                        <a:t>the</a:t>
                      </a:r>
                      <a:r>
                        <a:rPr lang="tr-TR" sz="1200" dirty="0">
                          <a:latin typeface="Montserrat Light" panose="00000400000000000000" pitchFamily="2" charset="-94"/>
                          <a:ea typeface="Times New Roman"/>
                        </a:rPr>
                        <a:t> </a:t>
                      </a:r>
                      <a:r>
                        <a:rPr lang="tr-TR" sz="1200" dirty="0" err="1">
                          <a:latin typeface="Montserrat Light" panose="00000400000000000000" pitchFamily="2" charset="-94"/>
                          <a:ea typeface="Times New Roman"/>
                        </a:rPr>
                        <a:t>outcome</a:t>
                      </a:r>
                      <a:r>
                        <a:rPr lang="tr-TR" sz="1200" dirty="0">
                          <a:latin typeface="Montserrat Light" panose="00000400000000000000" pitchFamily="2" charset="-94"/>
                          <a:ea typeface="Times New Roman"/>
                        </a:rPr>
                        <a:t>, </a:t>
                      </a:r>
                      <a:r>
                        <a:rPr lang="tr-TR" sz="1200" dirty="0" err="1">
                          <a:latin typeface="Montserrat Light" panose="00000400000000000000" pitchFamily="2" charset="-94"/>
                          <a:ea typeface="Times New Roman"/>
                        </a:rPr>
                        <a:t>etc</a:t>
                      </a:r>
                      <a:r>
                        <a:rPr lang="tr-TR" sz="1200" dirty="0">
                          <a:latin typeface="Montserrat Light" panose="00000400000000000000" pitchFamily="2" charset="-94"/>
                          <a:ea typeface="Times New Roman"/>
                        </a:rPr>
                        <a:t>).</a:t>
                      </a:r>
                    </a:p>
                  </a:txBody>
                  <a:tcPr marL="89535" marR="89535"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0"/>
                  </a:ext>
                </a:extLst>
              </a:tr>
              <a:tr h="600578">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200" b="0" i="0" u="none" strike="noStrike" kern="1200" cap="none" normalizeH="0" baseline="0" dirty="0">
                          <a:ln>
                            <a:noFill/>
                          </a:ln>
                          <a:solidFill>
                            <a:schemeClr val="tx1"/>
                          </a:solidFill>
                          <a:effectLst/>
                          <a:latin typeface="Montserrat Light" panose="00000400000000000000" pitchFamily="2" charset="-94"/>
                          <a:ea typeface="+mn-ea"/>
                          <a:cs typeface="Arial" charset="0"/>
                        </a:rPr>
                        <a:t>1</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r>
                        <a:rPr lang="en-US" sz="1200" dirty="0">
                          <a:latin typeface="Montserrat Light" panose="00000400000000000000" pitchFamily="2" charset="-94"/>
                        </a:rPr>
                        <a:t>In-Facility Area Cleaning</a:t>
                      </a:r>
                      <a:endParaRPr lang="tr-TR" sz="1200" dirty="0">
                        <a:latin typeface="Montserrat Light" panose="00000400000000000000" pitchFamily="2" charset="-94"/>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200" b="0" i="0" u="none" strike="noStrike" kern="1200" cap="none" normalizeH="0" baseline="0" dirty="0">
                          <a:ln>
                            <a:noFill/>
                          </a:ln>
                          <a:solidFill>
                            <a:schemeClr val="tx1"/>
                          </a:solidFill>
                          <a:effectLst/>
                          <a:latin typeface="Montserrat Light" panose="00000400000000000000" pitchFamily="2" charset="-94"/>
                          <a:ea typeface="MS Mincho" pitchFamily="49" charset="-128"/>
                          <a:cs typeface="Times New Roman" pitchFamily="18" charset="0"/>
                        </a:rPr>
                        <a:t>15/05/2025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r>
                        <a:rPr lang="en-US" sz="1200" dirty="0">
                          <a:latin typeface="Montserrat Light" panose="00000400000000000000" pitchFamily="2" charset="-94"/>
                        </a:rPr>
                        <a:t>Participation was high. It was a useful activity in terms of creating environmental awareness in children.</a:t>
                      </a:r>
                      <a:endParaRPr lang="tr-TR" sz="1200" dirty="0">
                        <a:latin typeface="Montserrat Light" panose="00000400000000000000" pitchFamily="2" charset="-94"/>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1"/>
                  </a:ext>
                </a:extLst>
              </a:tr>
              <a:tr h="637583">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200" b="0" i="0" u="none" strike="noStrike" cap="none" normalizeH="0" baseline="0" dirty="0">
                          <a:ln>
                            <a:noFill/>
                          </a:ln>
                          <a:solidFill>
                            <a:schemeClr val="tx1"/>
                          </a:solidFill>
                          <a:effectLst/>
                          <a:latin typeface="Montserrat Light" panose="00000400000000000000" pitchFamily="2" charset="-94"/>
                        </a:rPr>
                        <a:t>2</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r>
                        <a:rPr lang="en-US" sz="1200" dirty="0">
                          <a:latin typeface="Montserrat Light" panose="00000400000000000000" pitchFamily="2" charset="-94"/>
                        </a:rPr>
                        <a:t>Tree Planting Activity for Children</a:t>
                      </a:r>
                      <a:endParaRPr lang="tr-TR" sz="1200" dirty="0">
                        <a:latin typeface="Montserrat Light" panose="00000400000000000000" pitchFamily="2" charset="-94"/>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200" b="0" i="0" u="none" strike="noStrike" kern="1200" cap="none" normalizeH="0" baseline="0" dirty="0">
                          <a:ln>
                            <a:noFill/>
                          </a:ln>
                          <a:solidFill>
                            <a:schemeClr val="tx1"/>
                          </a:solidFill>
                          <a:effectLst/>
                          <a:latin typeface="Montserrat Light" panose="00000400000000000000" pitchFamily="2" charset="-94"/>
                          <a:ea typeface="MS Mincho" pitchFamily="49" charset="-128"/>
                          <a:cs typeface="Times New Roman" pitchFamily="18" charset="0"/>
                        </a:rPr>
                        <a:t>01/06//2025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r>
                        <a:rPr lang="en-US" sz="1200" dirty="0">
                          <a:latin typeface="Montserrat Light" panose="00000400000000000000" pitchFamily="2" charset="-94"/>
                        </a:rPr>
                        <a:t>During the Environment Week celebrations, the children had fun by painting and planting small saplings. They also stated that they learned about environmental issues.</a:t>
                      </a:r>
                      <a:endParaRPr lang="tr-TR" sz="1200" dirty="0">
                        <a:latin typeface="Montserrat Light" panose="00000400000000000000" pitchFamily="2" charset="-94"/>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2"/>
                  </a:ext>
                </a:extLst>
              </a:tr>
              <a:tr h="571980">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200" b="0" i="0" u="none" strike="noStrike" cap="none" normalizeH="0" baseline="0" dirty="0">
                          <a:ln>
                            <a:noFill/>
                          </a:ln>
                          <a:solidFill>
                            <a:schemeClr val="tx1"/>
                          </a:solidFill>
                          <a:effectLst/>
                          <a:latin typeface="Montserrat Light" panose="00000400000000000000" pitchFamily="2" charset="-94"/>
                        </a:rPr>
                        <a:t>3</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r>
                        <a:rPr lang="en-US" sz="1200" dirty="0">
                          <a:latin typeface="Montserrat Light" panose="00000400000000000000" pitchFamily="2" charset="-94"/>
                        </a:rPr>
                        <a:t>Beach Cleaning Event</a:t>
                      </a:r>
                      <a:endParaRPr lang="tr-TR" sz="1200" dirty="0">
                        <a:latin typeface="Montserrat Light" panose="00000400000000000000" pitchFamily="2" charset="-94"/>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200" b="0" i="0" u="none" strike="noStrike" kern="1200" cap="none" normalizeH="0" baseline="0" dirty="0">
                          <a:ln>
                            <a:noFill/>
                          </a:ln>
                          <a:solidFill>
                            <a:schemeClr val="tx1"/>
                          </a:solidFill>
                          <a:effectLst/>
                          <a:latin typeface="Montserrat Light" panose="00000400000000000000" pitchFamily="2" charset="-94"/>
                          <a:ea typeface="MS Mincho" pitchFamily="49" charset="-128"/>
                          <a:cs typeface="Times New Roman" pitchFamily="18" charset="0"/>
                        </a:rPr>
                        <a:t>04/08/2025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r>
                        <a:rPr lang="en-US" sz="1200" dirty="0">
                          <a:latin typeface="Montserrat Light" panose="00000400000000000000" pitchFamily="2" charset="-94"/>
                        </a:rPr>
                        <a:t>For the protection of sea turtles and breeding grounds, local people, students and tourists have been very helpful in raising awareness.</a:t>
                      </a:r>
                      <a:endParaRPr lang="tr-TR" sz="1200" dirty="0">
                        <a:latin typeface="Montserrat Light" panose="00000400000000000000" pitchFamily="2" charset="-94"/>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3"/>
                  </a:ext>
                </a:extLst>
              </a:tr>
              <a:tr h="787807">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200" b="0" i="0" u="none" strike="noStrike" cap="none" normalizeH="0" baseline="0" dirty="0">
                          <a:ln>
                            <a:noFill/>
                          </a:ln>
                          <a:solidFill>
                            <a:schemeClr val="tx1"/>
                          </a:solidFill>
                          <a:effectLst/>
                          <a:latin typeface="Montserrat Light" panose="00000400000000000000" pitchFamily="2" charset="-94"/>
                        </a:rPr>
                        <a:t>4</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r>
                        <a:rPr lang="tr-TR" sz="1200" dirty="0">
                          <a:latin typeface="Montserrat Light" panose="00000400000000000000" pitchFamily="2" charset="-94"/>
                        </a:rPr>
                        <a:t>Creative </a:t>
                      </a:r>
                      <a:r>
                        <a:rPr lang="tr-TR" sz="1200" dirty="0" err="1">
                          <a:latin typeface="Montserrat Light" panose="00000400000000000000" pitchFamily="2" charset="-94"/>
                        </a:rPr>
                        <a:t>Days</a:t>
                      </a:r>
                      <a:r>
                        <a:rPr lang="tr-TR" sz="1200" dirty="0">
                          <a:latin typeface="Montserrat Light" panose="00000400000000000000" pitchFamily="2" charset="-94"/>
                        </a:rPr>
                        <a:t> </a:t>
                      </a:r>
                      <a:r>
                        <a:rPr lang="tr-TR" sz="1200" dirty="0" err="1">
                          <a:latin typeface="Montserrat Light" panose="00000400000000000000" pitchFamily="2" charset="-94"/>
                        </a:rPr>
                        <a:t>for</a:t>
                      </a:r>
                      <a:r>
                        <a:rPr lang="tr-TR" sz="1200" dirty="0">
                          <a:latin typeface="Montserrat Light" panose="00000400000000000000" pitchFamily="2" charset="-94"/>
                        </a:rPr>
                        <a:t> </a:t>
                      </a:r>
                      <a:r>
                        <a:rPr lang="tr-TR" sz="1200" dirty="0" err="1">
                          <a:latin typeface="Montserrat Light" panose="00000400000000000000" pitchFamily="2" charset="-94"/>
                        </a:rPr>
                        <a:t>Children</a:t>
                      </a:r>
                      <a:r>
                        <a:rPr lang="tr-TR" sz="1200" dirty="0">
                          <a:latin typeface="Montserrat Light" panose="00000400000000000000" pitchFamily="2" charset="-94"/>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200" b="0" i="0" u="none" strike="noStrike" kern="1200" cap="none" normalizeH="0" baseline="0" dirty="0">
                          <a:ln>
                            <a:noFill/>
                          </a:ln>
                          <a:solidFill>
                            <a:schemeClr val="tx1"/>
                          </a:solidFill>
                          <a:effectLst/>
                          <a:latin typeface="Montserrat Light" panose="00000400000000000000" pitchFamily="2" charset="-94"/>
                          <a:ea typeface="MS Mincho" pitchFamily="49" charset="-128"/>
                          <a:cs typeface="Times New Roman" pitchFamily="18" charset="0"/>
                        </a:rPr>
                        <a:t>10/07/2025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r>
                        <a:rPr lang="en-US" sz="1200" dirty="0">
                          <a:latin typeface="Montserrat Light" panose="00000400000000000000" pitchFamily="2" charset="-94"/>
                        </a:rPr>
                        <a:t>At our facility, we welcomed our little guests. Fun presentations were given to the children on protecting the environment and individual responsibilities. Afterwards, a drawing contest was organized, allowing them to showcase their creativity through various games and activities.</a:t>
                      </a:r>
                      <a:endParaRPr lang="tr-TR" sz="1200" dirty="0">
                        <a:latin typeface="Montserrat Light" panose="00000400000000000000" pitchFamily="2" charset="-94"/>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4"/>
                  </a:ext>
                </a:extLst>
              </a:tr>
              <a:tr h="962875">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200" b="0" i="0" u="none" strike="noStrike" cap="none" normalizeH="0" baseline="0" dirty="0">
                          <a:ln>
                            <a:noFill/>
                          </a:ln>
                          <a:solidFill>
                            <a:schemeClr val="tx1"/>
                          </a:solidFill>
                          <a:effectLst/>
                          <a:latin typeface="Montserrat Light" panose="00000400000000000000" pitchFamily="2" charset="-94"/>
                        </a:rPr>
                        <a:t>5</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r>
                        <a:rPr lang="tr-TR" sz="1200" dirty="0" err="1">
                          <a:latin typeface="Montserrat Light" panose="00000400000000000000" pitchFamily="2" charset="-94"/>
                        </a:rPr>
                        <a:t>Environmental</a:t>
                      </a:r>
                      <a:r>
                        <a:rPr lang="tr-TR" sz="1200" dirty="0">
                          <a:latin typeface="Montserrat Light" panose="00000400000000000000" pitchFamily="2" charset="-94"/>
                        </a:rPr>
                        <a:t> </a:t>
                      </a:r>
                      <a:r>
                        <a:rPr lang="tr-TR" sz="1200" dirty="0" err="1">
                          <a:latin typeface="Montserrat Light" panose="00000400000000000000" pitchFamily="2" charset="-94"/>
                        </a:rPr>
                        <a:t>Awareness</a:t>
                      </a:r>
                      <a:r>
                        <a:rPr lang="tr-TR" sz="1200" dirty="0">
                          <a:latin typeface="Montserrat Light" panose="00000400000000000000" pitchFamily="2" charset="-94"/>
                        </a:rPr>
                        <a:t> </a:t>
                      </a:r>
                      <a:r>
                        <a:rPr lang="tr-TR" sz="1200" dirty="0" err="1">
                          <a:latin typeface="Montserrat Light" panose="00000400000000000000" pitchFamily="2" charset="-94"/>
                        </a:rPr>
                        <a:t>Trainings</a:t>
                      </a:r>
                      <a:endParaRPr lang="tr-TR" sz="1200" dirty="0">
                        <a:latin typeface="Montserrat Light" panose="00000400000000000000" pitchFamily="2" charset="-94"/>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200" b="0" i="0" u="none" strike="noStrike" kern="1200" cap="none" normalizeH="0" baseline="0" dirty="0" err="1">
                          <a:ln>
                            <a:noFill/>
                          </a:ln>
                          <a:solidFill>
                            <a:schemeClr val="tx1"/>
                          </a:solidFill>
                          <a:effectLst/>
                          <a:latin typeface="Montserrat Light" panose="00000400000000000000" pitchFamily="2" charset="-94"/>
                          <a:ea typeface="MS Mincho" pitchFamily="49" charset="-128"/>
                          <a:cs typeface="Times New Roman" pitchFamily="18" charset="0"/>
                        </a:rPr>
                        <a:t>All</a:t>
                      </a:r>
                      <a:r>
                        <a:rPr kumimoji="0" lang="tr-TR" sz="1200" b="0" i="0" u="none" strike="noStrike" kern="1200" cap="none" normalizeH="0" baseline="0" dirty="0">
                          <a:ln>
                            <a:noFill/>
                          </a:ln>
                          <a:solidFill>
                            <a:schemeClr val="tx1"/>
                          </a:solidFill>
                          <a:effectLst/>
                          <a:latin typeface="Montserrat Light" panose="00000400000000000000" pitchFamily="2" charset="-94"/>
                          <a:ea typeface="MS Mincho" pitchFamily="49" charset="-128"/>
                          <a:cs typeface="Times New Roman" pitchFamily="18" charset="0"/>
                        </a:rPr>
                        <a:t> </a:t>
                      </a:r>
                      <a:r>
                        <a:rPr kumimoji="0" lang="tr-TR" sz="1200" b="0" i="0" u="none" strike="noStrike" kern="1200" cap="none" normalizeH="0" baseline="0" dirty="0" err="1">
                          <a:ln>
                            <a:noFill/>
                          </a:ln>
                          <a:solidFill>
                            <a:schemeClr val="tx1"/>
                          </a:solidFill>
                          <a:effectLst/>
                          <a:latin typeface="Montserrat Light" panose="00000400000000000000" pitchFamily="2" charset="-94"/>
                          <a:ea typeface="MS Mincho" pitchFamily="49" charset="-128"/>
                          <a:cs typeface="Times New Roman" pitchFamily="18" charset="0"/>
                        </a:rPr>
                        <a:t>Season</a:t>
                      </a:r>
                      <a:endParaRPr kumimoji="0" lang="tr-TR" sz="1200" b="0" i="0" u="none" strike="noStrike" kern="1200" cap="none" normalizeH="0" baseline="0" dirty="0">
                        <a:ln>
                          <a:noFill/>
                        </a:ln>
                        <a:solidFill>
                          <a:schemeClr val="tx1"/>
                        </a:solidFill>
                        <a:effectLst/>
                        <a:latin typeface="Montserrat Light" panose="00000400000000000000" pitchFamily="2" charset="-94"/>
                        <a:ea typeface="MS Mincho" pitchFamily="49" charset="-128"/>
                        <a:cs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r>
                        <a:rPr lang="en-US" sz="1200" dirty="0">
                          <a:latin typeface="Montserrat Light" panose="00000400000000000000" pitchFamily="2" charset="-94"/>
                        </a:rPr>
                        <a:t>Throughout the season, various environmental awareness trainings were provided to employees and guests. These sessions covered topics such as waste separation, water and energy conservation, and the importance of protecting natural resources. Participation was active, and feedback indicated that the trainings were informative and useful.</a:t>
                      </a:r>
                      <a:endParaRPr lang="tr-TR" sz="1200" dirty="0">
                        <a:latin typeface="Montserrat Light" panose="00000400000000000000" pitchFamily="2" charset="-94"/>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Metin kutusu"/>
          <p:cNvSpPr txBox="1"/>
          <p:nvPr/>
        </p:nvSpPr>
        <p:spPr>
          <a:xfrm>
            <a:off x="1181420" y="4418"/>
            <a:ext cx="6878361" cy="1200329"/>
          </a:xfrm>
          <a:prstGeom prst="rect">
            <a:avLst/>
          </a:prstGeom>
          <a:noFill/>
        </p:spPr>
        <p:txBody>
          <a:bodyPr wrap="square">
            <a:spAutoFit/>
          </a:bodyPr>
          <a:lstStyle/>
          <a:p>
            <a:pPr algn="ctr">
              <a:defRPr/>
            </a:pPr>
            <a:r>
              <a:rPr lang="tr-TR" sz="2400" b="1" dirty="0">
                <a:solidFill>
                  <a:srgbClr val="002060"/>
                </a:solidFill>
                <a:latin typeface="Montserrat" panose="00000500000000000000" pitchFamily="2" charset="-94"/>
              </a:rPr>
              <a:t>EK-2</a:t>
            </a:r>
          </a:p>
          <a:p>
            <a:pPr algn="ctr">
              <a:defRPr/>
            </a:pPr>
            <a:r>
              <a:rPr lang="tr-TR" sz="2400" b="1" dirty="0">
                <a:solidFill>
                  <a:srgbClr val="002060"/>
                </a:solidFill>
                <a:latin typeface="Montserrat" panose="00000500000000000000" pitchFamily="2" charset="-94"/>
              </a:rPr>
              <a:t>2026 YILINDA GERÇEKLEŞTİRİLECEK ÇEVRE EĞİTİM ETKİNLİKLERİ</a:t>
            </a:r>
          </a:p>
        </p:txBody>
      </p:sp>
      <p:graphicFrame>
        <p:nvGraphicFramePr>
          <p:cNvPr id="10" name="9 Tablo"/>
          <p:cNvGraphicFramePr>
            <a:graphicFrameLocks noGrp="1"/>
          </p:cNvGraphicFramePr>
          <p:nvPr>
            <p:extLst>
              <p:ext uri="{D42A27DB-BD31-4B8C-83A1-F6EECF244321}">
                <p14:modId xmlns:p14="http://schemas.microsoft.com/office/powerpoint/2010/main" val="2589572319"/>
              </p:ext>
            </p:extLst>
          </p:nvPr>
        </p:nvGraphicFramePr>
        <p:xfrm>
          <a:off x="381000" y="1219200"/>
          <a:ext cx="8479202" cy="4688709"/>
        </p:xfrm>
        <a:graphic>
          <a:graphicData uri="http://schemas.openxmlformats.org/drawingml/2006/table">
            <a:tbl>
              <a:tblPr firstRow="1" bandRow="1">
                <a:tableStyleId>{5C22544A-7EE6-4342-B048-85BDC9FD1C3A}</a:tableStyleId>
              </a:tblPr>
              <a:tblGrid>
                <a:gridCol w="288312">
                  <a:extLst>
                    <a:ext uri="{9D8B030D-6E8A-4147-A177-3AD203B41FA5}">
                      <a16:colId xmlns:a16="http://schemas.microsoft.com/office/drawing/2014/main" val="20000"/>
                    </a:ext>
                  </a:extLst>
                </a:gridCol>
                <a:gridCol w="1083288">
                  <a:extLst>
                    <a:ext uri="{9D8B030D-6E8A-4147-A177-3AD203B41FA5}">
                      <a16:colId xmlns:a16="http://schemas.microsoft.com/office/drawing/2014/main" val="20001"/>
                    </a:ext>
                  </a:extLst>
                </a:gridCol>
                <a:gridCol w="808435">
                  <a:extLst>
                    <a:ext uri="{9D8B030D-6E8A-4147-A177-3AD203B41FA5}">
                      <a16:colId xmlns:a16="http://schemas.microsoft.com/office/drawing/2014/main" val="20002"/>
                    </a:ext>
                  </a:extLst>
                </a:gridCol>
                <a:gridCol w="1020365">
                  <a:extLst>
                    <a:ext uri="{9D8B030D-6E8A-4147-A177-3AD203B41FA5}">
                      <a16:colId xmlns:a16="http://schemas.microsoft.com/office/drawing/2014/main" val="20003"/>
                    </a:ext>
                  </a:extLst>
                </a:gridCol>
                <a:gridCol w="818533">
                  <a:extLst>
                    <a:ext uri="{9D8B030D-6E8A-4147-A177-3AD203B41FA5}">
                      <a16:colId xmlns:a16="http://schemas.microsoft.com/office/drawing/2014/main" val="20004"/>
                    </a:ext>
                  </a:extLst>
                </a:gridCol>
                <a:gridCol w="220668">
                  <a:extLst>
                    <a:ext uri="{9D8B030D-6E8A-4147-A177-3AD203B41FA5}">
                      <a16:colId xmlns:a16="http://schemas.microsoft.com/office/drawing/2014/main" val="20005"/>
                    </a:ext>
                  </a:extLst>
                </a:gridCol>
                <a:gridCol w="306272">
                  <a:extLst>
                    <a:ext uri="{9D8B030D-6E8A-4147-A177-3AD203B41FA5}">
                      <a16:colId xmlns:a16="http://schemas.microsoft.com/office/drawing/2014/main" val="20006"/>
                    </a:ext>
                  </a:extLst>
                </a:gridCol>
                <a:gridCol w="1099807">
                  <a:extLst>
                    <a:ext uri="{9D8B030D-6E8A-4147-A177-3AD203B41FA5}">
                      <a16:colId xmlns:a16="http://schemas.microsoft.com/office/drawing/2014/main" val="20007"/>
                    </a:ext>
                  </a:extLst>
                </a:gridCol>
                <a:gridCol w="1073828">
                  <a:extLst>
                    <a:ext uri="{9D8B030D-6E8A-4147-A177-3AD203B41FA5}">
                      <a16:colId xmlns:a16="http://schemas.microsoft.com/office/drawing/2014/main" val="20008"/>
                    </a:ext>
                  </a:extLst>
                </a:gridCol>
                <a:gridCol w="986497">
                  <a:extLst>
                    <a:ext uri="{9D8B030D-6E8A-4147-A177-3AD203B41FA5}">
                      <a16:colId xmlns:a16="http://schemas.microsoft.com/office/drawing/2014/main" val="20009"/>
                    </a:ext>
                  </a:extLst>
                </a:gridCol>
                <a:gridCol w="773197">
                  <a:extLst>
                    <a:ext uri="{9D8B030D-6E8A-4147-A177-3AD203B41FA5}">
                      <a16:colId xmlns:a16="http://schemas.microsoft.com/office/drawing/2014/main" val="20010"/>
                    </a:ext>
                  </a:extLst>
                </a:gridCol>
              </a:tblGrid>
              <a:tr h="721557">
                <a:tc>
                  <a:txBody>
                    <a:bodyPr/>
                    <a:lstStyle/>
                    <a:p>
                      <a:pPr algn="ctr" fontAlgn="ctr"/>
                      <a:r>
                        <a:rPr lang="tr-TR" sz="1000" u="none" strike="noStrike" dirty="0">
                          <a:latin typeface="Montserrat Light" panose="00000400000000000000" pitchFamily="2" charset="-94"/>
                        </a:rPr>
                        <a:t> </a:t>
                      </a:r>
                      <a:endParaRPr lang="tr-TR" sz="1000" b="0" i="0" u="none" strike="noStrike" dirty="0">
                        <a:solidFill>
                          <a:srgbClr val="000000"/>
                        </a:solidFill>
                        <a:latin typeface="Montserrat Light" panose="00000400000000000000" pitchFamily="2" charset="-94"/>
                        <a:cs typeface="Arial" pitchFamily="34" charset="0"/>
                      </a:endParaRPr>
                    </a:p>
                  </a:txBody>
                  <a:tcPr marL="9525" marR="9525" marT="9525" marB="0" anchor="ctr"/>
                </a:tc>
                <a:tc>
                  <a:txBody>
                    <a:bodyPr/>
                    <a:lstStyle/>
                    <a:p>
                      <a:pPr algn="ctr" fontAlgn="ctr"/>
                      <a:r>
                        <a:rPr lang="tr-TR" sz="1000" u="none" strike="noStrike" dirty="0">
                          <a:latin typeface="Montserrat Light" panose="00000400000000000000" pitchFamily="2" charset="-94"/>
                        </a:rPr>
                        <a:t>Aktivite adı ve kategorisi</a:t>
                      </a:r>
                      <a:endParaRPr lang="tr-TR" sz="1000" b="1" i="0" u="none" strike="noStrike" dirty="0">
                        <a:solidFill>
                          <a:srgbClr val="000000"/>
                        </a:solidFill>
                        <a:latin typeface="Montserrat Light" panose="00000400000000000000" pitchFamily="2" charset="-94"/>
                        <a:cs typeface="Arial" pitchFamily="34" charset="0"/>
                      </a:endParaRPr>
                    </a:p>
                  </a:txBody>
                  <a:tcPr marL="9525" marR="9525" marT="9525" marB="0" anchor="ctr"/>
                </a:tc>
                <a:tc>
                  <a:txBody>
                    <a:bodyPr/>
                    <a:lstStyle/>
                    <a:p>
                      <a:pPr algn="ctr" fontAlgn="ctr"/>
                      <a:r>
                        <a:rPr lang="tr-TR" sz="1000" u="none" strike="noStrike" dirty="0">
                          <a:latin typeface="Montserrat Light" panose="00000400000000000000" pitchFamily="2" charset="-94"/>
                        </a:rPr>
                        <a:t>Hedef grup ve yeri</a:t>
                      </a:r>
                      <a:endParaRPr lang="tr-TR" sz="1000" b="1" i="0" u="none" strike="noStrike" dirty="0">
                        <a:solidFill>
                          <a:srgbClr val="000000"/>
                        </a:solidFill>
                        <a:latin typeface="Montserrat Light" panose="00000400000000000000" pitchFamily="2" charset="-94"/>
                        <a:cs typeface="Arial" pitchFamily="34" charset="0"/>
                      </a:endParaRPr>
                    </a:p>
                  </a:txBody>
                  <a:tcPr marL="9525" marR="9525" marT="9525" marB="0" anchor="ctr"/>
                </a:tc>
                <a:tc>
                  <a:txBody>
                    <a:bodyPr/>
                    <a:lstStyle/>
                    <a:p>
                      <a:pPr algn="ctr" fontAlgn="ctr"/>
                      <a:r>
                        <a:rPr lang="tr-TR" sz="1000" u="none" strike="noStrike" dirty="0">
                          <a:latin typeface="Montserrat Light" panose="00000400000000000000" pitchFamily="2" charset="-94"/>
                        </a:rPr>
                        <a:t>Aktivitenin amacı ve içeriği </a:t>
                      </a:r>
                      <a:endParaRPr lang="tr-TR" sz="1000" b="1" i="0" u="none" strike="noStrike" dirty="0">
                        <a:solidFill>
                          <a:srgbClr val="000000"/>
                        </a:solidFill>
                        <a:latin typeface="Montserrat Light" panose="00000400000000000000" pitchFamily="2" charset="-94"/>
                        <a:cs typeface="Arial" pitchFamily="34" charset="0"/>
                      </a:endParaRPr>
                    </a:p>
                  </a:txBody>
                  <a:tcPr marL="9525" marR="9525" marT="9525" marB="0" anchor="ctr"/>
                </a:tc>
                <a:tc>
                  <a:txBody>
                    <a:bodyPr/>
                    <a:lstStyle/>
                    <a:p>
                      <a:pPr algn="ctr" fontAlgn="ctr"/>
                      <a:r>
                        <a:rPr kumimoji="0" lang="tr-TR" sz="1000" kern="1200" dirty="0">
                          <a:latin typeface="Montserrat Light" panose="00000400000000000000" pitchFamily="2" charset="-94"/>
                        </a:rPr>
                        <a:t>Planlanan tarih</a:t>
                      </a:r>
                      <a:endParaRPr lang="tr-TR" sz="1000" b="1" i="0" u="none" strike="noStrike" dirty="0">
                        <a:solidFill>
                          <a:schemeClr val="tx1"/>
                        </a:solidFill>
                        <a:latin typeface="Montserrat Light" panose="00000400000000000000" pitchFamily="2" charset="-94"/>
                        <a:cs typeface="Arial" pitchFamily="34" charset="0"/>
                      </a:endParaRPr>
                    </a:p>
                  </a:txBody>
                  <a:tcPr marL="9525" marR="9525" marT="9525" marB="0" anchor="ctr"/>
                </a:tc>
                <a:tc>
                  <a:txBody>
                    <a:bodyPr/>
                    <a:lstStyle/>
                    <a:p>
                      <a:pPr algn="ctr" fontAlgn="ctr"/>
                      <a:endParaRPr lang="tr-TR" sz="1000" b="1" i="0" u="none" strike="noStrike" dirty="0">
                        <a:solidFill>
                          <a:srgbClr val="000000"/>
                        </a:solidFill>
                        <a:latin typeface="Montserrat Light" panose="00000400000000000000" pitchFamily="2" charset="-94"/>
                        <a:cs typeface="Arial" pitchFamily="34" charset="0"/>
                      </a:endParaRPr>
                    </a:p>
                  </a:txBody>
                  <a:tcPr marL="9525" marR="9525" marT="9525" marB="0" anchor="ctr"/>
                </a:tc>
                <a:tc>
                  <a:txBody>
                    <a:bodyPr/>
                    <a:lstStyle/>
                    <a:p>
                      <a:pPr algn="ctr" fontAlgn="ctr"/>
                      <a:r>
                        <a:rPr lang="tr-TR" sz="1000" u="none" strike="noStrike">
                          <a:latin typeface="Montserrat Light" panose="00000400000000000000" pitchFamily="2" charset="-94"/>
                        </a:rPr>
                        <a:t> </a:t>
                      </a:r>
                      <a:endParaRPr lang="tr-TR" sz="1000" b="1" i="0" u="none" strike="noStrike">
                        <a:solidFill>
                          <a:srgbClr val="000000"/>
                        </a:solidFill>
                        <a:latin typeface="Montserrat Light" panose="00000400000000000000" pitchFamily="2" charset="-94"/>
                        <a:cs typeface="Arial" pitchFamily="34" charset="0"/>
                      </a:endParaRPr>
                    </a:p>
                  </a:txBody>
                  <a:tcPr marL="9525" marR="9525" marT="9525" marB="0" anchor="ctr"/>
                </a:tc>
                <a:tc>
                  <a:txBody>
                    <a:bodyPr/>
                    <a:lstStyle/>
                    <a:p>
                      <a:pPr algn="ctr" fontAlgn="ctr"/>
                      <a:r>
                        <a:rPr lang="en-US" sz="1000" u="none" strike="noStrike">
                          <a:latin typeface="Montserrat Light" panose="00000400000000000000" pitchFamily="2" charset="-94"/>
                        </a:rPr>
                        <a:t>Name and category of the activity</a:t>
                      </a:r>
                      <a:endParaRPr lang="en-US" sz="1000" b="1" i="0" u="none" strike="noStrike">
                        <a:solidFill>
                          <a:srgbClr val="000000"/>
                        </a:solidFill>
                        <a:latin typeface="Montserrat Light" panose="00000400000000000000" pitchFamily="2" charset="-94"/>
                        <a:cs typeface="Arial" pitchFamily="34" charset="0"/>
                      </a:endParaRPr>
                    </a:p>
                  </a:txBody>
                  <a:tcPr marL="9525" marR="9525" marT="9525" marB="0" anchor="ctr"/>
                </a:tc>
                <a:tc>
                  <a:txBody>
                    <a:bodyPr/>
                    <a:lstStyle/>
                    <a:p>
                      <a:pPr algn="ctr" fontAlgn="ctr"/>
                      <a:r>
                        <a:rPr lang="tr-TR" sz="1000" u="none" strike="noStrike" dirty="0" err="1">
                          <a:latin typeface="Montserrat Light" panose="00000400000000000000" pitchFamily="2" charset="-94"/>
                        </a:rPr>
                        <a:t>Target</a:t>
                      </a:r>
                      <a:r>
                        <a:rPr lang="tr-TR" sz="1000" u="none" strike="noStrike" dirty="0">
                          <a:latin typeface="Montserrat Light" panose="00000400000000000000" pitchFamily="2" charset="-94"/>
                        </a:rPr>
                        <a:t> </a:t>
                      </a:r>
                      <a:r>
                        <a:rPr lang="tr-TR" sz="1000" u="none" strike="noStrike" dirty="0" err="1">
                          <a:latin typeface="Montserrat Light" panose="00000400000000000000" pitchFamily="2" charset="-94"/>
                        </a:rPr>
                        <a:t>Group</a:t>
                      </a:r>
                      <a:r>
                        <a:rPr lang="tr-TR" sz="1000" u="none" strike="noStrike" dirty="0">
                          <a:latin typeface="Montserrat Light" panose="00000400000000000000" pitchFamily="2" charset="-94"/>
                        </a:rPr>
                        <a:t> </a:t>
                      </a:r>
                      <a:r>
                        <a:rPr lang="tr-TR" sz="1000" u="none" strike="noStrike" dirty="0" err="1">
                          <a:latin typeface="Montserrat Light" panose="00000400000000000000" pitchFamily="2" charset="-94"/>
                        </a:rPr>
                        <a:t>and</a:t>
                      </a:r>
                      <a:r>
                        <a:rPr lang="tr-TR" sz="1000" u="none" strike="noStrike" dirty="0">
                          <a:latin typeface="Montserrat Light" panose="00000400000000000000" pitchFamily="2" charset="-94"/>
                        </a:rPr>
                        <a:t> </a:t>
                      </a:r>
                      <a:r>
                        <a:rPr lang="tr-TR" sz="1000" u="none" strike="noStrike" dirty="0" err="1">
                          <a:latin typeface="Montserrat Light" panose="00000400000000000000" pitchFamily="2" charset="-94"/>
                        </a:rPr>
                        <a:t>place</a:t>
                      </a:r>
                      <a:endParaRPr lang="tr-TR" sz="1000" b="1" i="0" u="none" strike="noStrike" dirty="0">
                        <a:solidFill>
                          <a:srgbClr val="000000"/>
                        </a:solidFill>
                        <a:latin typeface="Montserrat Light" panose="00000400000000000000" pitchFamily="2" charset="-94"/>
                        <a:cs typeface="Arial" pitchFamily="34" charset="0"/>
                      </a:endParaRPr>
                    </a:p>
                  </a:txBody>
                  <a:tcPr marL="9525" marR="9525" marT="9525" marB="0" anchor="ctr"/>
                </a:tc>
                <a:tc>
                  <a:txBody>
                    <a:bodyPr/>
                    <a:lstStyle/>
                    <a:p>
                      <a:pPr algn="ctr" fontAlgn="ctr"/>
                      <a:r>
                        <a:rPr lang="en-US" sz="1000" u="none" strike="noStrike">
                          <a:latin typeface="Montserrat Light" panose="00000400000000000000" pitchFamily="2" charset="-94"/>
                        </a:rPr>
                        <a:t>Aim and content of the activity</a:t>
                      </a:r>
                      <a:endParaRPr lang="en-US" sz="1000" b="1" i="0" u="none" strike="noStrike">
                        <a:solidFill>
                          <a:srgbClr val="000000"/>
                        </a:solidFill>
                        <a:latin typeface="Montserrat Light" panose="00000400000000000000" pitchFamily="2" charset="-94"/>
                        <a:cs typeface="Arial" pitchFamily="34" charset="0"/>
                      </a:endParaRPr>
                    </a:p>
                  </a:txBody>
                  <a:tcPr marL="9525" marR="9525" marT="9525" marB="0" anchor="ctr"/>
                </a:tc>
                <a:tc>
                  <a:txBody>
                    <a:bodyPr/>
                    <a:lstStyle/>
                    <a:p>
                      <a:pPr algn="ctr" fontAlgn="ctr"/>
                      <a:r>
                        <a:rPr kumimoji="0" lang="tr-TR" sz="1000" kern="1200" dirty="0" err="1">
                          <a:latin typeface="Montserrat Light" panose="00000400000000000000" pitchFamily="2" charset="-94"/>
                        </a:rPr>
                        <a:t>Date</a:t>
                      </a:r>
                      <a:r>
                        <a:rPr kumimoji="0" lang="tr-TR" sz="1000" kern="1200" dirty="0">
                          <a:latin typeface="Montserrat Light" panose="00000400000000000000" pitchFamily="2" charset="-94"/>
                        </a:rPr>
                        <a:t> of </a:t>
                      </a:r>
                      <a:r>
                        <a:rPr kumimoji="0" lang="tr-TR" sz="1000" kern="1200" dirty="0" err="1">
                          <a:latin typeface="Montserrat Light" panose="00000400000000000000" pitchFamily="2" charset="-94"/>
                        </a:rPr>
                        <a:t>the</a:t>
                      </a:r>
                      <a:r>
                        <a:rPr kumimoji="0" lang="tr-TR" sz="1000" kern="1200" dirty="0">
                          <a:latin typeface="Montserrat Light" panose="00000400000000000000" pitchFamily="2" charset="-94"/>
                        </a:rPr>
                        <a:t> </a:t>
                      </a:r>
                      <a:r>
                        <a:rPr kumimoji="0" lang="tr-TR" sz="1000" kern="1200" dirty="0" err="1">
                          <a:latin typeface="Montserrat Light" panose="00000400000000000000" pitchFamily="2" charset="-94"/>
                        </a:rPr>
                        <a:t>activity</a:t>
                      </a:r>
                      <a:endParaRPr lang="tr-TR" sz="1000" b="1" i="0" u="none" strike="noStrike" dirty="0">
                        <a:solidFill>
                          <a:schemeClr val="tx1"/>
                        </a:solidFill>
                        <a:latin typeface="Montserrat Light" panose="00000400000000000000" pitchFamily="2" charset="-94"/>
                        <a:cs typeface="Arial" pitchFamily="34" charset="0"/>
                      </a:endParaRPr>
                    </a:p>
                  </a:txBody>
                  <a:tcPr marL="9525" marR="9525" marT="9525" marB="0" anchor="ctr"/>
                </a:tc>
                <a:extLst>
                  <a:ext uri="{0D108BD9-81ED-4DB2-BD59-A6C34878D82A}">
                    <a16:rowId xmlns:a16="http://schemas.microsoft.com/office/drawing/2014/main" val="10000"/>
                  </a:ext>
                </a:extLst>
              </a:tr>
              <a:tr h="735710">
                <a:tc>
                  <a:txBody>
                    <a:bodyPr/>
                    <a:lstStyle/>
                    <a:p>
                      <a:pPr algn="ctr" fontAlgn="ctr"/>
                      <a:r>
                        <a:rPr lang="tr-TR" sz="1000" u="none" strike="noStrike" dirty="0">
                          <a:latin typeface="Montserrat Light" panose="00000400000000000000" pitchFamily="2" charset="-94"/>
                        </a:rPr>
                        <a:t>1</a:t>
                      </a:r>
                      <a:endParaRPr lang="tr-TR" sz="1000" b="0" i="0" u="none" strike="noStrike" dirty="0">
                        <a:solidFill>
                          <a:srgbClr val="000000"/>
                        </a:solidFill>
                        <a:latin typeface="Montserrat Light" panose="00000400000000000000" pitchFamily="2" charset="-94"/>
                        <a:cs typeface="Arial" pitchFamily="34" charset="0"/>
                      </a:endParaRPr>
                    </a:p>
                  </a:txBody>
                  <a:tcPr marL="9525" marR="9525" marT="9525" marB="0" anchor="ctr"/>
                </a:tc>
                <a:tc>
                  <a:txBody>
                    <a:bodyPr/>
                    <a:lstStyle/>
                    <a:p>
                      <a:pPr algn="ctr" fontAlgn="t"/>
                      <a:r>
                        <a:rPr lang="tr-TR" sz="1000" u="none" strike="noStrike" dirty="0">
                          <a:latin typeface="Montserrat Light" panose="00000400000000000000" pitchFamily="2" charset="-94"/>
                        </a:rPr>
                        <a:t>Plaj Temizliği Etkinliği</a:t>
                      </a:r>
                      <a:endParaRPr lang="tr-TR" sz="1000" b="0" i="0" u="none" strike="noStrike" dirty="0">
                        <a:latin typeface="Montserrat Light" panose="00000400000000000000" pitchFamily="2" charset="-94"/>
                        <a:cs typeface="Arial" pitchFamily="34" charset="0"/>
                      </a:endParaRPr>
                    </a:p>
                  </a:txBody>
                  <a:tcPr marL="9525" marR="9525" marT="9525" marB="0" anchor="ctr"/>
                </a:tc>
                <a:tc>
                  <a:txBody>
                    <a:bodyPr/>
                    <a:lstStyle/>
                    <a:p>
                      <a:pPr algn="ctr" fontAlgn="t"/>
                      <a:r>
                        <a:rPr lang="da-DK" sz="1000" u="none" strike="noStrike" dirty="0">
                          <a:latin typeface="Montserrat Light" panose="00000400000000000000" pitchFamily="2" charset="-94"/>
                        </a:rPr>
                        <a:t>Yöre Halkı, </a:t>
                      </a:r>
                      <a:r>
                        <a:rPr lang="tr-TR" sz="1000" u="none" strike="noStrike" dirty="0">
                          <a:latin typeface="Montserrat Light" panose="00000400000000000000" pitchFamily="2" charset="-94"/>
                        </a:rPr>
                        <a:t>Maxx Royal Bodrum Ekibi</a:t>
                      </a:r>
                      <a:endParaRPr lang="da-DK" sz="1000" b="0" i="0" u="none" strike="noStrike" dirty="0">
                        <a:latin typeface="Montserrat Light" panose="00000400000000000000" pitchFamily="2" charset="-94"/>
                        <a:cs typeface="Arial" pitchFamily="34" charset="0"/>
                      </a:endParaRPr>
                    </a:p>
                  </a:txBody>
                  <a:tcPr marL="9525" marR="9525" marT="9525" marB="0" anchor="ctr"/>
                </a:tc>
                <a:tc>
                  <a:txBody>
                    <a:bodyPr/>
                    <a:lstStyle/>
                    <a:p>
                      <a:pPr algn="ctr" fontAlgn="t"/>
                      <a:r>
                        <a:rPr lang="tr-TR" sz="1000" u="none" strike="noStrike" dirty="0">
                          <a:latin typeface="Montserrat Light" panose="00000400000000000000" pitchFamily="2" charset="-94"/>
                        </a:rPr>
                        <a:t>Temiz denizin önemini </a:t>
                      </a:r>
                    </a:p>
                    <a:p>
                      <a:pPr algn="ctr" fontAlgn="t"/>
                      <a:r>
                        <a:rPr lang="tr-TR" sz="1000" u="none" strike="noStrike" dirty="0">
                          <a:latin typeface="Montserrat Light" panose="00000400000000000000" pitchFamily="2" charset="-94"/>
                        </a:rPr>
                        <a:t>vurgulamak</a:t>
                      </a:r>
                      <a:endParaRPr lang="tr-TR" sz="1000" b="0" i="0" u="none" strike="noStrike" dirty="0">
                        <a:latin typeface="Montserrat Light" panose="00000400000000000000" pitchFamily="2" charset="-94"/>
                        <a:cs typeface="Arial" pitchFamily="34" charset="0"/>
                      </a:endParaRPr>
                    </a:p>
                  </a:txBody>
                  <a:tcPr marL="9525" marR="9525" marT="9525" marB="0" anchor="ctr"/>
                </a:tc>
                <a:tc>
                  <a:txBody>
                    <a:bodyPr/>
                    <a:lstStyle/>
                    <a:p>
                      <a:pPr algn="ctr">
                        <a:spcAft>
                          <a:spcPts val="0"/>
                        </a:spcAft>
                      </a:pPr>
                      <a:r>
                        <a:rPr lang="tr-TR" sz="1000" dirty="0">
                          <a:latin typeface="Montserrat Light" panose="00000400000000000000" pitchFamily="2" charset="-94"/>
                        </a:rPr>
                        <a:t>Nisan 2026</a:t>
                      </a:r>
                      <a:endParaRPr lang="tr-TR" sz="1000" dirty="0">
                        <a:latin typeface="Montserrat Light" panose="00000400000000000000" pitchFamily="2" charset="-94"/>
                        <a:ea typeface="Times New Roman"/>
                        <a:cs typeface="Arial" pitchFamily="34" charset="0"/>
                      </a:endParaRPr>
                    </a:p>
                  </a:txBody>
                  <a:tcPr marL="68580" marR="68580" marT="0" marB="0" anchor="ctr"/>
                </a:tc>
                <a:tc>
                  <a:txBody>
                    <a:bodyPr/>
                    <a:lstStyle/>
                    <a:p>
                      <a:pPr algn="ctr" fontAlgn="ctr"/>
                      <a:endParaRPr lang="tr-TR" sz="1000" b="0" i="0" u="none" strike="noStrike">
                        <a:solidFill>
                          <a:srgbClr val="000000"/>
                        </a:solidFill>
                        <a:latin typeface="Montserrat Light" panose="00000400000000000000" pitchFamily="2" charset="-94"/>
                        <a:cs typeface="Arial" pitchFamily="34" charset="0"/>
                      </a:endParaRPr>
                    </a:p>
                  </a:txBody>
                  <a:tcPr marL="9525" marR="9525" marT="9525" marB="0" anchor="ctr"/>
                </a:tc>
                <a:tc>
                  <a:txBody>
                    <a:bodyPr/>
                    <a:lstStyle/>
                    <a:p>
                      <a:pPr algn="ctr" fontAlgn="ctr"/>
                      <a:r>
                        <a:rPr lang="tr-TR" sz="1000" u="none" strike="noStrike">
                          <a:latin typeface="Montserrat Light" panose="00000400000000000000" pitchFamily="2" charset="-94"/>
                        </a:rPr>
                        <a:t>1</a:t>
                      </a:r>
                      <a:endParaRPr lang="tr-TR" sz="1000" b="0" i="0" u="none" strike="noStrike">
                        <a:solidFill>
                          <a:srgbClr val="000000"/>
                        </a:solidFill>
                        <a:latin typeface="Montserrat Light" panose="00000400000000000000" pitchFamily="2" charset="-94"/>
                        <a:cs typeface="Arial" pitchFamily="34" charset="0"/>
                      </a:endParaRPr>
                    </a:p>
                  </a:txBody>
                  <a:tcPr marL="9525" marR="9525" marT="9525" marB="0" anchor="ctr"/>
                </a:tc>
                <a:tc>
                  <a:txBody>
                    <a:bodyPr/>
                    <a:lstStyle/>
                    <a:p>
                      <a:pPr algn="ctr" fontAlgn="t"/>
                      <a:r>
                        <a:rPr lang="en-US" sz="1000" u="none" strike="noStrike" dirty="0">
                          <a:latin typeface="Montserrat Light" panose="00000400000000000000" pitchFamily="2" charset="-94"/>
                        </a:rPr>
                        <a:t>Beach Cleaning Activity</a:t>
                      </a:r>
                      <a:endParaRPr lang="en-US" sz="1000" b="0" i="0" u="none" strike="noStrike" dirty="0">
                        <a:latin typeface="Montserrat Light" panose="00000400000000000000" pitchFamily="2" charset="-94"/>
                        <a:cs typeface="Arial" pitchFamily="34" charset="0"/>
                      </a:endParaRPr>
                    </a:p>
                  </a:txBody>
                  <a:tcPr marL="9525" marR="9525" marT="9525" marB="0" anchor="ctr"/>
                </a:tc>
                <a:tc>
                  <a:txBody>
                    <a:bodyPr/>
                    <a:lstStyle/>
                    <a:p>
                      <a:pPr algn="ctr" fontAlgn="t"/>
                      <a:r>
                        <a:rPr lang="en-US" sz="1000" dirty="0">
                          <a:latin typeface="Montserrat Light" panose="00000400000000000000" pitchFamily="2" charset="-94"/>
                        </a:rPr>
                        <a:t>Local Community, Maxx Royal Bodrum Team</a:t>
                      </a:r>
                      <a:endParaRPr lang="en-US" sz="1000" b="0" i="0" u="none" strike="noStrike" dirty="0">
                        <a:latin typeface="Montserrat Light" panose="00000400000000000000" pitchFamily="2" charset="-94"/>
                        <a:cs typeface="Arial" pitchFamily="34" charset="0"/>
                      </a:endParaRPr>
                    </a:p>
                  </a:txBody>
                  <a:tcPr marL="9525" marR="9525" marT="9525" marB="0" anchor="ctr"/>
                </a:tc>
                <a:tc>
                  <a:txBody>
                    <a:bodyPr/>
                    <a:lstStyle/>
                    <a:p>
                      <a:pPr algn="ctr" fontAlgn="t"/>
                      <a:r>
                        <a:rPr lang="en-US" sz="1000" dirty="0">
                          <a:latin typeface="Montserrat Light" panose="00000400000000000000" pitchFamily="2" charset="-94"/>
                        </a:rPr>
                        <a:t>Emphasizing the importance of a clean sea</a:t>
                      </a:r>
                      <a:endParaRPr lang="en-US" sz="1000" b="0" i="0" u="none" strike="noStrike" dirty="0">
                        <a:latin typeface="Montserrat Light" panose="00000400000000000000" pitchFamily="2" charset="-94"/>
                        <a:cs typeface="Arial" pitchFamily="34" charset="0"/>
                      </a:endParaRPr>
                    </a:p>
                  </a:txBody>
                  <a:tcPr marL="9525" marR="9525" marT="9525" marB="0" anchor="ctr"/>
                </a:tc>
                <a:tc>
                  <a:txBody>
                    <a:bodyPr/>
                    <a:lstStyle/>
                    <a:p>
                      <a:pPr algn="ctr">
                        <a:spcAft>
                          <a:spcPts val="0"/>
                        </a:spcAft>
                      </a:pPr>
                      <a:r>
                        <a:rPr lang="tr-TR" sz="1000" dirty="0">
                          <a:latin typeface="Montserrat Light" panose="00000400000000000000" pitchFamily="2" charset="-94"/>
                        </a:rPr>
                        <a:t>April 2026</a:t>
                      </a:r>
                      <a:endParaRPr lang="tr-TR" sz="1000" dirty="0">
                        <a:latin typeface="Montserrat Light" panose="00000400000000000000" pitchFamily="2" charset="-94"/>
                        <a:ea typeface="Times New Roman"/>
                        <a:cs typeface="Arial" pitchFamily="34" charset="0"/>
                      </a:endParaRPr>
                    </a:p>
                  </a:txBody>
                  <a:tcPr marL="68580" marR="68580" marT="0" marB="0" anchor="ctr"/>
                </a:tc>
                <a:extLst>
                  <a:ext uri="{0D108BD9-81ED-4DB2-BD59-A6C34878D82A}">
                    <a16:rowId xmlns:a16="http://schemas.microsoft.com/office/drawing/2014/main" val="10001"/>
                  </a:ext>
                </a:extLst>
              </a:tr>
              <a:tr h="791458">
                <a:tc>
                  <a:txBody>
                    <a:bodyPr/>
                    <a:lstStyle/>
                    <a:p>
                      <a:pPr algn="ctr" fontAlgn="ctr"/>
                      <a:r>
                        <a:rPr lang="tr-TR" sz="1000" u="none" strike="noStrike">
                          <a:latin typeface="Montserrat Light" panose="00000400000000000000" pitchFamily="2" charset="-94"/>
                        </a:rPr>
                        <a:t>2</a:t>
                      </a:r>
                      <a:endParaRPr lang="tr-TR" sz="1000" b="0" i="0" u="none" strike="noStrike">
                        <a:solidFill>
                          <a:srgbClr val="000000"/>
                        </a:solidFill>
                        <a:latin typeface="Montserrat Light" panose="00000400000000000000" pitchFamily="2" charset="-94"/>
                        <a:cs typeface="Arial" pitchFamily="34" charset="0"/>
                      </a:endParaRPr>
                    </a:p>
                  </a:txBody>
                  <a:tcPr marL="9525" marR="9525" marT="9525" marB="0" anchor="ctr"/>
                </a:tc>
                <a:tc>
                  <a:txBody>
                    <a:bodyPr/>
                    <a:lstStyle/>
                    <a:p>
                      <a:pPr algn="ctr" fontAlgn="t"/>
                      <a:r>
                        <a:rPr lang="tr-TR" sz="1000" u="none" strike="noStrike" dirty="0">
                          <a:latin typeface="Montserrat Light" panose="00000400000000000000" pitchFamily="2" charset="-94"/>
                        </a:rPr>
                        <a:t>Fidan Dikimi Etkinliği </a:t>
                      </a:r>
                      <a:endParaRPr lang="tr-TR" sz="1000" b="0" i="0" u="none" strike="noStrike" dirty="0">
                        <a:latin typeface="Montserrat Light" panose="00000400000000000000" pitchFamily="2" charset="-94"/>
                        <a:cs typeface="Arial" pitchFamily="34" charset="0"/>
                      </a:endParaRPr>
                    </a:p>
                  </a:txBody>
                  <a:tcPr marL="9525" marR="9525" marT="9525" marB="0" anchor="ctr"/>
                </a:tc>
                <a:tc>
                  <a:txBody>
                    <a:bodyPr/>
                    <a:lstStyle/>
                    <a:p>
                      <a:pPr algn="ctr" fontAlgn="t"/>
                      <a:r>
                        <a:rPr lang="tr-TR" sz="1000" u="none" strike="noStrike" dirty="0">
                          <a:latin typeface="Montserrat Light" panose="00000400000000000000" pitchFamily="2" charset="-94"/>
                        </a:rPr>
                        <a:t>Otel Çalışanları</a:t>
                      </a:r>
                      <a:endParaRPr lang="tr-TR" sz="1000" b="0" i="0" u="none" strike="noStrike" dirty="0">
                        <a:latin typeface="Montserrat Light" panose="00000400000000000000" pitchFamily="2" charset="-94"/>
                        <a:cs typeface="Arial" pitchFamily="34" charset="0"/>
                      </a:endParaRPr>
                    </a:p>
                  </a:txBody>
                  <a:tcPr marL="9525" marR="9525" marT="9525" marB="0" anchor="ctr"/>
                </a:tc>
                <a:tc>
                  <a:txBody>
                    <a:bodyPr/>
                    <a:lstStyle/>
                    <a:p>
                      <a:pPr algn="ctr" fontAlgn="t"/>
                      <a:r>
                        <a:rPr lang="tr-TR" sz="1000" dirty="0">
                          <a:latin typeface="Montserrat Light" panose="00000400000000000000" pitchFamily="2" charset="-94"/>
                        </a:rPr>
                        <a:t>Ormanları korumanın öneminin vurgulanması</a:t>
                      </a:r>
                      <a:endParaRPr lang="tr-TR" sz="1000" b="0" i="0" u="none" strike="noStrike" dirty="0">
                        <a:latin typeface="Montserrat Light" panose="00000400000000000000" pitchFamily="2" charset="-94"/>
                        <a:cs typeface="Arial" pitchFamily="34" charset="0"/>
                      </a:endParaRPr>
                    </a:p>
                  </a:txBody>
                  <a:tcPr marL="9525" marR="9525" marT="9525" marB="0" anchor="ctr"/>
                </a:tc>
                <a:tc>
                  <a:txBody>
                    <a:bodyPr/>
                    <a:lstStyle/>
                    <a:p>
                      <a:pPr algn="ctr">
                        <a:spcAft>
                          <a:spcPts val="0"/>
                        </a:spcAft>
                      </a:pPr>
                      <a:r>
                        <a:rPr lang="tr-TR" sz="1000" dirty="0">
                          <a:latin typeface="Montserrat Light" panose="00000400000000000000" pitchFamily="2" charset="-94"/>
                        </a:rPr>
                        <a:t>21–26 Mart 2026</a:t>
                      </a:r>
                      <a:endParaRPr lang="tr-TR" sz="1000" dirty="0">
                        <a:latin typeface="Montserrat Light" panose="00000400000000000000" pitchFamily="2" charset="-94"/>
                        <a:ea typeface="Times New Roman"/>
                        <a:cs typeface="Arial" pitchFamily="34" charset="0"/>
                      </a:endParaRPr>
                    </a:p>
                  </a:txBody>
                  <a:tcPr marL="68580" marR="68580" marT="0" marB="0" anchor="ctr"/>
                </a:tc>
                <a:tc>
                  <a:txBody>
                    <a:bodyPr/>
                    <a:lstStyle/>
                    <a:p>
                      <a:pPr algn="ctr" fontAlgn="ctr"/>
                      <a:endParaRPr lang="tr-TR" sz="1000" b="0" i="0" u="none" strike="noStrike" dirty="0">
                        <a:solidFill>
                          <a:srgbClr val="000000"/>
                        </a:solidFill>
                        <a:latin typeface="Montserrat Light" panose="00000400000000000000" pitchFamily="2" charset="-94"/>
                        <a:cs typeface="Arial" pitchFamily="34" charset="0"/>
                      </a:endParaRPr>
                    </a:p>
                  </a:txBody>
                  <a:tcPr marL="9525" marR="9525" marT="9525" marB="0" anchor="ctr"/>
                </a:tc>
                <a:tc>
                  <a:txBody>
                    <a:bodyPr/>
                    <a:lstStyle/>
                    <a:p>
                      <a:pPr algn="ctr" fontAlgn="ctr"/>
                      <a:r>
                        <a:rPr lang="tr-TR" sz="1000" u="none" strike="noStrike" dirty="0">
                          <a:latin typeface="Montserrat Light" panose="00000400000000000000" pitchFamily="2" charset="-94"/>
                        </a:rPr>
                        <a:t>2</a:t>
                      </a:r>
                      <a:endParaRPr lang="tr-TR" sz="1000" b="0" i="0" u="none" strike="noStrike" dirty="0">
                        <a:solidFill>
                          <a:srgbClr val="000000"/>
                        </a:solidFill>
                        <a:latin typeface="Montserrat Light" panose="00000400000000000000" pitchFamily="2" charset="-94"/>
                        <a:cs typeface="Arial" pitchFamily="34" charset="0"/>
                      </a:endParaRPr>
                    </a:p>
                  </a:txBody>
                  <a:tcPr marL="9525" marR="9525" marT="9525" marB="0" anchor="ctr"/>
                </a:tc>
                <a:tc>
                  <a:txBody>
                    <a:bodyPr/>
                    <a:lstStyle/>
                    <a:p>
                      <a:pPr algn="ctr" fontAlgn="t"/>
                      <a:r>
                        <a:rPr lang="tr-TR" sz="1000" dirty="0" err="1">
                          <a:latin typeface="Montserrat Light" panose="00000400000000000000" pitchFamily="2" charset="-94"/>
                        </a:rPr>
                        <a:t>Tree</a:t>
                      </a:r>
                      <a:r>
                        <a:rPr lang="tr-TR" sz="1000" dirty="0">
                          <a:latin typeface="Montserrat Light" panose="00000400000000000000" pitchFamily="2" charset="-94"/>
                        </a:rPr>
                        <a:t> </a:t>
                      </a:r>
                      <a:r>
                        <a:rPr lang="tr-TR" sz="1000" dirty="0" err="1">
                          <a:latin typeface="Montserrat Light" panose="00000400000000000000" pitchFamily="2" charset="-94"/>
                        </a:rPr>
                        <a:t>Planting</a:t>
                      </a:r>
                      <a:r>
                        <a:rPr lang="tr-TR" sz="1000" dirty="0">
                          <a:latin typeface="Montserrat Light" panose="00000400000000000000" pitchFamily="2" charset="-94"/>
                        </a:rPr>
                        <a:t> Activity</a:t>
                      </a:r>
                      <a:endParaRPr lang="tr-TR" sz="1000" b="0" i="0" u="none" strike="noStrike" dirty="0">
                        <a:latin typeface="Montserrat Light" panose="00000400000000000000" pitchFamily="2" charset="-94"/>
                        <a:cs typeface="Arial" pitchFamily="34" charset="0"/>
                      </a:endParaRPr>
                    </a:p>
                  </a:txBody>
                  <a:tcPr marL="9525" marR="9525" marT="9525" marB="0" anchor="ctr"/>
                </a:tc>
                <a:tc>
                  <a:txBody>
                    <a:bodyPr/>
                    <a:lstStyle/>
                    <a:p>
                      <a:pPr algn="ctr" fontAlgn="t"/>
                      <a:r>
                        <a:rPr lang="tr-TR" sz="1000" dirty="0">
                          <a:latin typeface="Montserrat Light" panose="00000400000000000000" pitchFamily="2" charset="-94"/>
                        </a:rPr>
                        <a:t>Hotel </a:t>
                      </a:r>
                      <a:r>
                        <a:rPr lang="tr-TR" sz="1000" dirty="0" err="1">
                          <a:latin typeface="Montserrat Light" panose="00000400000000000000" pitchFamily="2" charset="-94"/>
                        </a:rPr>
                        <a:t>Employees</a:t>
                      </a:r>
                      <a:endParaRPr lang="tr-TR" sz="1000" b="0" i="0" u="none" strike="noStrike" dirty="0">
                        <a:latin typeface="Montserrat Light" panose="00000400000000000000" pitchFamily="2" charset="-94"/>
                        <a:cs typeface="Arial" pitchFamily="34" charset="0"/>
                      </a:endParaRPr>
                    </a:p>
                  </a:txBody>
                  <a:tcPr marL="9525" marR="9525" marT="9525" marB="0" anchor="ctr"/>
                </a:tc>
                <a:tc>
                  <a:txBody>
                    <a:bodyPr/>
                    <a:lstStyle/>
                    <a:p>
                      <a:pPr algn="ctr" fontAlgn="t"/>
                      <a:r>
                        <a:rPr lang="en-US" sz="1000" u="none" strike="noStrike" dirty="0">
                          <a:latin typeface="Montserrat Light" panose="00000400000000000000" pitchFamily="2" charset="-94"/>
                        </a:rPr>
                        <a:t> </a:t>
                      </a:r>
                      <a:r>
                        <a:rPr lang="en-US" sz="1000" dirty="0">
                          <a:latin typeface="Montserrat Light" panose="00000400000000000000" pitchFamily="2" charset="-94"/>
                        </a:rPr>
                        <a:t>Emphasizing the importance of forest protection</a:t>
                      </a:r>
                      <a:endParaRPr lang="en-US" sz="1000" b="0" i="0" u="none" strike="noStrike" dirty="0">
                        <a:latin typeface="Montserrat Light" panose="00000400000000000000" pitchFamily="2" charset="-94"/>
                        <a:cs typeface="Arial" pitchFamily="34" charset="0"/>
                      </a:endParaRPr>
                    </a:p>
                  </a:txBody>
                  <a:tcPr marL="9525" marR="9525" marT="9525" marB="0" anchor="ctr"/>
                </a:tc>
                <a:tc>
                  <a:txBody>
                    <a:bodyPr/>
                    <a:lstStyle/>
                    <a:p>
                      <a:pPr algn="ctr">
                        <a:spcAft>
                          <a:spcPts val="0"/>
                        </a:spcAft>
                      </a:pPr>
                      <a:r>
                        <a:rPr lang="tr-TR" sz="1000" dirty="0">
                          <a:latin typeface="Montserrat Light" panose="00000400000000000000" pitchFamily="2" charset="-94"/>
                        </a:rPr>
                        <a:t>21–26 </a:t>
                      </a:r>
                      <a:r>
                        <a:rPr lang="tr-TR" sz="1000" dirty="0" err="1">
                          <a:latin typeface="Montserrat Light" panose="00000400000000000000" pitchFamily="2" charset="-94"/>
                        </a:rPr>
                        <a:t>March</a:t>
                      </a:r>
                      <a:r>
                        <a:rPr lang="tr-TR" sz="1000" dirty="0">
                          <a:latin typeface="Montserrat Light" panose="00000400000000000000" pitchFamily="2" charset="-94"/>
                        </a:rPr>
                        <a:t> 2026</a:t>
                      </a:r>
                      <a:endParaRPr lang="tr-TR" sz="1000" dirty="0">
                        <a:latin typeface="Montserrat Light" panose="00000400000000000000" pitchFamily="2" charset="-94"/>
                        <a:ea typeface="Times New Roman"/>
                        <a:cs typeface="Arial" pitchFamily="34" charset="0"/>
                      </a:endParaRPr>
                    </a:p>
                  </a:txBody>
                  <a:tcPr marL="68580" marR="68580" marT="0" marB="0" anchor="ctr"/>
                </a:tc>
                <a:extLst>
                  <a:ext uri="{0D108BD9-81ED-4DB2-BD59-A6C34878D82A}">
                    <a16:rowId xmlns:a16="http://schemas.microsoft.com/office/drawing/2014/main" val="10002"/>
                  </a:ext>
                </a:extLst>
              </a:tr>
              <a:tr h="763584">
                <a:tc>
                  <a:txBody>
                    <a:bodyPr/>
                    <a:lstStyle/>
                    <a:p>
                      <a:pPr algn="ctr" fontAlgn="ctr"/>
                      <a:r>
                        <a:rPr lang="tr-TR" sz="1000" u="none" strike="noStrike">
                          <a:latin typeface="Montserrat Light" panose="00000400000000000000" pitchFamily="2" charset="-94"/>
                        </a:rPr>
                        <a:t>3</a:t>
                      </a:r>
                      <a:endParaRPr lang="tr-TR" sz="1000" b="0" i="0" u="none" strike="noStrike">
                        <a:solidFill>
                          <a:srgbClr val="000000"/>
                        </a:solidFill>
                        <a:latin typeface="Montserrat Light" panose="00000400000000000000" pitchFamily="2" charset="-94"/>
                        <a:cs typeface="Arial" pitchFamily="34" charset="0"/>
                      </a:endParaRPr>
                    </a:p>
                  </a:txBody>
                  <a:tcPr marL="9525" marR="9525" marT="9525" marB="0" anchor="ctr"/>
                </a:tc>
                <a:tc>
                  <a:txBody>
                    <a:bodyPr/>
                    <a:lstStyle/>
                    <a:p>
                      <a:pPr algn="ctr" fontAlgn="ctr"/>
                      <a:r>
                        <a:rPr lang="tr-TR" sz="1000" u="none" strike="noStrike" dirty="0">
                          <a:latin typeface="Montserrat Light" panose="00000400000000000000" pitchFamily="2" charset="-94"/>
                        </a:rPr>
                        <a:t>Çevre Etkinlikleri Düzenlenmesi</a:t>
                      </a:r>
                      <a:endParaRPr lang="tr-TR" sz="1000" b="0" i="0" u="none" strike="noStrike" dirty="0">
                        <a:solidFill>
                          <a:srgbClr val="000000"/>
                        </a:solidFill>
                        <a:latin typeface="Montserrat Light" panose="00000400000000000000" pitchFamily="2" charset="-94"/>
                        <a:cs typeface="Arial" pitchFamily="34" charset="0"/>
                      </a:endParaRPr>
                    </a:p>
                  </a:txBody>
                  <a:tcPr marL="9525" marR="9525" marT="9525" marB="0" anchor="ctr"/>
                </a:tc>
                <a:tc>
                  <a:txBody>
                    <a:bodyPr/>
                    <a:lstStyle/>
                    <a:p>
                      <a:pPr algn="ctr" fontAlgn="ctr"/>
                      <a:r>
                        <a:rPr lang="tr-TR" sz="1000" u="none" strike="noStrike" dirty="0">
                          <a:latin typeface="Montserrat Light" panose="00000400000000000000" pitchFamily="2" charset="-94"/>
                        </a:rPr>
                        <a:t>Misafir Ve Çalışan Çocukları</a:t>
                      </a:r>
                      <a:endParaRPr lang="tr-TR" sz="1000" b="0" i="0" u="none" strike="noStrike" dirty="0">
                        <a:solidFill>
                          <a:srgbClr val="000000"/>
                        </a:solidFill>
                        <a:latin typeface="Montserrat Light" panose="00000400000000000000" pitchFamily="2" charset="-94"/>
                        <a:cs typeface="Arial" pitchFamily="34" charset="0"/>
                      </a:endParaRPr>
                    </a:p>
                  </a:txBody>
                  <a:tcPr marL="9525" marR="9525" marT="9525" marB="0" anchor="ctr"/>
                </a:tc>
                <a:tc>
                  <a:txBody>
                    <a:bodyPr/>
                    <a:lstStyle/>
                    <a:p>
                      <a:pPr algn="ctr" fontAlgn="ctr"/>
                      <a:r>
                        <a:rPr lang="tr-TR" sz="1000" dirty="0">
                          <a:latin typeface="Montserrat Light" panose="00000400000000000000" pitchFamily="2" charset="-94"/>
                        </a:rPr>
                        <a:t>Atık Değerlendirme Bilincinin Arttırılması </a:t>
                      </a:r>
                      <a:endParaRPr lang="tr-TR" sz="1000" b="0" i="0" u="none" strike="noStrike" dirty="0">
                        <a:solidFill>
                          <a:srgbClr val="000000"/>
                        </a:solidFill>
                        <a:latin typeface="Montserrat Light" panose="00000400000000000000" pitchFamily="2" charset="-94"/>
                        <a:cs typeface="Arial" pitchFamily="34" charset="0"/>
                      </a:endParaRPr>
                    </a:p>
                  </a:txBody>
                  <a:tcPr marL="9525" marR="9525" marT="9525" marB="0" anchor="ctr"/>
                </a:tc>
                <a:tc>
                  <a:txBody>
                    <a:bodyPr/>
                    <a:lstStyle/>
                    <a:p>
                      <a:pPr algn="ctr">
                        <a:spcAft>
                          <a:spcPts val="0"/>
                        </a:spcAft>
                      </a:pPr>
                      <a:r>
                        <a:rPr lang="tr-TR" sz="1000" dirty="0" err="1">
                          <a:latin typeface="Montserrat Light" panose="00000400000000000000" pitchFamily="2" charset="-94"/>
                        </a:rPr>
                        <a:t>Agustos</a:t>
                      </a:r>
                      <a:r>
                        <a:rPr lang="tr-TR" sz="1000" dirty="0">
                          <a:latin typeface="Montserrat Light" panose="00000400000000000000" pitchFamily="2" charset="-94"/>
                        </a:rPr>
                        <a:t> –Eylül 2026</a:t>
                      </a:r>
                      <a:endParaRPr lang="tr-TR" sz="1000" dirty="0">
                        <a:latin typeface="Montserrat Light" panose="00000400000000000000" pitchFamily="2" charset="-94"/>
                        <a:ea typeface="Times New Roman"/>
                        <a:cs typeface="Arial" pitchFamily="34" charset="0"/>
                      </a:endParaRPr>
                    </a:p>
                  </a:txBody>
                  <a:tcPr marL="68580" marR="68580" marT="0" marB="0" anchor="ctr"/>
                </a:tc>
                <a:tc>
                  <a:txBody>
                    <a:bodyPr/>
                    <a:lstStyle/>
                    <a:p>
                      <a:pPr algn="ctr" fontAlgn="ctr"/>
                      <a:endParaRPr lang="tr-TR" sz="1000" b="0" i="0" u="none" strike="noStrike" dirty="0">
                        <a:solidFill>
                          <a:srgbClr val="000000"/>
                        </a:solidFill>
                        <a:latin typeface="Montserrat Light" panose="00000400000000000000" pitchFamily="2" charset="-94"/>
                        <a:cs typeface="Arial" pitchFamily="34" charset="0"/>
                      </a:endParaRPr>
                    </a:p>
                  </a:txBody>
                  <a:tcPr marL="9525" marR="9525" marT="9525" marB="0" anchor="ctr"/>
                </a:tc>
                <a:tc>
                  <a:txBody>
                    <a:bodyPr/>
                    <a:lstStyle/>
                    <a:p>
                      <a:pPr algn="ctr" fontAlgn="ctr"/>
                      <a:r>
                        <a:rPr lang="tr-TR" sz="1000" u="none" strike="noStrike" dirty="0">
                          <a:latin typeface="Montserrat Light" panose="00000400000000000000" pitchFamily="2" charset="-94"/>
                        </a:rPr>
                        <a:t>3</a:t>
                      </a:r>
                      <a:endParaRPr lang="tr-TR" sz="1000" b="0" i="0" u="none" strike="noStrike" dirty="0">
                        <a:solidFill>
                          <a:srgbClr val="000000"/>
                        </a:solidFill>
                        <a:latin typeface="Montserrat Light" panose="00000400000000000000" pitchFamily="2" charset="-94"/>
                        <a:cs typeface="Arial" pitchFamily="34" charset="0"/>
                      </a:endParaRPr>
                    </a:p>
                  </a:txBody>
                  <a:tcPr marL="9525" marR="9525" marT="9525" marB="0" anchor="ctr"/>
                </a:tc>
                <a:tc>
                  <a:txBody>
                    <a:bodyPr/>
                    <a:lstStyle/>
                    <a:p>
                      <a:pPr algn="ctr" fontAlgn="ctr"/>
                      <a:r>
                        <a:rPr lang="tr-TR" sz="1000" dirty="0" err="1">
                          <a:latin typeface="Montserrat Light" panose="00000400000000000000" pitchFamily="2" charset="-94"/>
                        </a:rPr>
                        <a:t>Organization</a:t>
                      </a:r>
                      <a:r>
                        <a:rPr lang="tr-TR" sz="1000" dirty="0">
                          <a:latin typeface="Montserrat Light" panose="00000400000000000000" pitchFamily="2" charset="-94"/>
                        </a:rPr>
                        <a:t> of </a:t>
                      </a:r>
                      <a:r>
                        <a:rPr lang="tr-TR" sz="1000" dirty="0" err="1">
                          <a:latin typeface="Montserrat Light" panose="00000400000000000000" pitchFamily="2" charset="-94"/>
                        </a:rPr>
                        <a:t>Environmental</a:t>
                      </a:r>
                      <a:r>
                        <a:rPr lang="tr-TR" sz="1000" dirty="0">
                          <a:latin typeface="Montserrat Light" panose="00000400000000000000" pitchFamily="2" charset="-94"/>
                        </a:rPr>
                        <a:t> </a:t>
                      </a:r>
                      <a:r>
                        <a:rPr lang="tr-TR" sz="1000" dirty="0" err="1">
                          <a:latin typeface="Montserrat Light" panose="00000400000000000000" pitchFamily="2" charset="-94"/>
                        </a:rPr>
                        <a:t>Activities</a:t>
                      </a:r>
                      <a:endParaRPr lang="en-US" sz="1000" b="0" i="0" u="none" strike="noStrike" dirty="0">
                        <a:solidFill>
                          <a:srgbClr val="000000"/>
                        </a:solidFill>
                        <a:latin typeface="Montserrat Light" panose="00000400000000000000" pitchFamily="2" charset="-94"/>
                        <a:cs typeface="Arial" pitchFamily="34" charset="0"/>
                      </a:endParaRPr>
                    </a:p>
                  </a:txBody>
                  <a:tcPr marL="9525" marR="9525" marT="9525" marB="0" anchor="ctr"/>
                </a:tc>
                <a:tc>
                  <a:txBody>
                    <a:bodyPr/>
                    <a:lstStyle/>
                    <a:p>
                      <a:pPr algn="ctr" fontAlgn="ctr"/>
                      <a:r>
                        <a:rPr lang="tr-TR" sz="1000" dirty="0" err="1">
                          <a:latin typeface="Montserrat Light" panose="00000400000000000000" pitchFamily="2" charset="-94"/>
                        </a:rPr>
                        <a:t>Guests</a:t>
                      </a:r>
                      <a:r>
                        <a:rPr lang="tr-TR" sz="1000" dirty="0">
                          <a:latin typeface="Montserrat Light" panose="00000400000000000000" pitchFamily="2" charset="-94"/>
                        </a:rPr>
                        <a:t>’ </a:t>
                      </a:r>
                      <a:r>
                        <a:rPr lang="tr-TR" sz="1000" dirty="0" err="1">
                          <a:latin typeface="Montserrat Light" panose="00000400000000000000" pitchFamily="2" charset="-94"/>
                        </a:rPr>
                        <a:t>and</a:t>
                      </a:r>
                      <a:r>
                        <a:rPr lang="tr-TR" sz="1000" dirty="0">
                          <a:latin typeface="Montserrat Light" panose="00000400000000000000" pitchFamily="2" charset="-94"/>
                        </a:rPr>
                        <a:t> </a:t>
                      </a:r>
                      <a:r>
                        <a:rPr lang="tr-TR" sz="1000" dirty="0" err="1">
                          <a:latin typeface="Montserrat Light" panose="00000400000000000000" pitchFamily="2" charset="-94"/>
                        </a:rPr>
                        <a:t>Employees</a:t>
                      </a:r>
                      <a:r>
                        <a:rPr lang="tr-TR" sz="1000" dirty="0">
                          <a:latin typeface="Montserrat Light" panose="00000400000000000000" pitchFamily="2" charset="-94"/>
                        </a:rPr>
                        <a:t>’ </a:t>
                      </a:r>
                      <a:r>
                        <a:rPr lang="tr-TR" sz="1000" dirty="0" err="1">
                          <a:latin typeface="Montserrat Light" panose="00000400000000000000" pitchFamily="2" charset="-94"/>
                        </a:rPr>
                        <a:t>Children</a:t>
                      </a:r>
                      <a:endParaRPr lang="tr-TR" sz="1000" b="0" i="0" u="none" strike="noStrike" dirty="0">
                        <a:solidFill>
                          <a:srgbClr val="000000"/>
                        </a:solidFill>
                        <a:latin typeface="Montserrat Light" panose="00000400000000000000" pitchFamily="2" charset="-94"/>
                        <a:cs typeface="Arial" pitchFamily="34" charset="0"/>
                      </a:endParaRPr>
                    </a:p>
                  </a:txBody>
                  <a:tcPr marL="9525" marR="9525" marT="9525" marB="0" anchor="ctr"/>
                </a:tc>
                <a:tc>
                  <a:txBody>
                    <a:bodyPr/>
                    <a:lstStyle/>
                    <a:p>
                      <a:pPr algn="ctr" fontAlgn="ctr"/>
                      <a:r>
                        <a:rPr lang="en-US" sz="1000" dirty="0">
                          <a:latin typeface="Montserrat Light" panose="00000400000000000000" pitchFamily="2" charset="-94"/>
                        </a:rPr>
                        <a:t>Raising awareness of waste recycling</a:t>
                      </a:r>
                      <a:endParaRPr lang="en-US" sz="1000" b="0" i="0" u="none" strike="noStrike" dirty="0">
                        <a:solidFill>
                          <a:srgbClr val="000000"/>
                        </a:solidFill>
                        <a:latin typeface="Montserrat Light" panose="00000400000000000000" pitchFamily="2" charset="-94"/>
                        <a:cs typeface="Arial" pitchFamily="34" charset="0"/>
                      </a:endParaRPr>
                    </a:p>
                  </a:txBody>
                  <a:tcPr marL="9525" marR="9525" marT="9525" marB="0" anchor="ctr"/>
                </a:tc>
                <a:tc>
                  <a:txBody>
                    <a:bodyPr/>
                    <a:lstStyle/>
                    <a:p>
                      <a:pPr algn="ctr">
                        <a:spcAft>
                          <a:spcPts val="0"/>
                        </a:spcAft>
                      </a:pPr>
                      <a:r>
                        <a:rPr lang="tr-TR" sz="1000" dirty="0" err="1">
                          <a:latin typeface="Montserrat Light" panose="00000400000000000000" pitchFamily="2" charset="-94"/>
                        </a:rPr>
                        <a:t>August</a:t>
                      </a:r>
                      <a:r>
                        <a:rPr lang="tr-TR" sz="1000" dirty="0">
                          <a:latin typeface="Montserrat Light" panose="00000400000000000000" pitchFamily="2" charset="-94"/>
                        </a:rPr>
                        <a:t> – </a:t>
                      </a:r>
                      <a:r>
                        <a:rPr lang="tr-TR" sz="1000" dirty="0" err="1">
                          <a:latin typeface="Montserrat Light" panose="00000400000000000000" pitchFamily="2" charset="-94"/>
                        </a:rPr>
                        <a:t>September</a:t>
                      </a:r>
                      <a:r>
                        <a:rPr lang="tr-TR" sz="1000" dirty="0">
                          <a:latin typeface="Montserrat Light" panose="00000400000000000000" pitchFamily="2" charset="-94"/>
                        </a:rPr>
                        <a:t> 2026</a:t>
                      </a:r>
                      <a:endParaRPr lang="tr-TR" sz="1000" dirty="0">
                        <a:latin typeface="Montserrat Light" panose="00000400000000000000" pitchFamily="2" charset="-94"/>
                        <a:ea typeface="Times New Roman"/>
                        <a:cs typeface="Arial" pitchFamily="34" charset="0"/>
                      </a:endParaRPr>
                    </a:p>
                  </a:txBody>
                  <a:tcPr marL="68580" marR="68580" marT="0" marB="0" anchor="ctr"/>
                </a:tc>
                <a:extLst>
                  <a:ext uri="{0D108BD9-81ED-4DB2-BD59-A6C34878D82A}">
                    <a16:rowId xmlns:a16="http://schemas.microsoft.com/office/drawing/2014/main" val="10003"/>
                  </a:ext>
                </a:extLst>
              </a:tr>
              <a:tr h="610866">
                <a:tc>
                  <a:txBody>
                    <a:bodyPr/>
                    <a:lstStyle/>
                    <a:p>
                      <a:pPr algn="ctr" fontAlgn="ctr"/>
                      <a:r>
                        <a:rPr lang="tr-TR" sz="1000" u="none" strike="noStrike">
                          <a:latin typeface="Montserrat Light" panose="00000400000000000000" pitchFamily="2" charset="-94"/>
                        </a:rPr>
                        <a:t>4</a:t>
                      </a:r>
                      <a:endParaRPr lang="tr-TR" sz="1000" b="0" i="0" u="none" strike="noStrike">
                        <a:solidFill>
                          <a:srgbClr val="000000"/>
                        </a:solidFill>
                        <a:latin typeface="Montserrat Light" panose="00000400000000000000" pitchFamily="2" charset="-94"/>
                        <a:cs typeface="Arial" pitchFamily="34" charset="0"/>
                      </a:endParaRPr>
                    </a:p>
                  </a:txBody>
                  <a:tcPr marL="9525" marR="9525" marT="9525" marB="0" anchor="ctr"/>
                </a:tc>
                <a:tc>
                  <a:txBody>
                    <a:bodyPr/>
                    <a:lstStyle/>
                    <a:p>
                      <a:pPr algn="ctr">
                        <a:spcAft>
                          <a:spcPts val="0"/>
                        </a:spcAft>
                      </a:pPr>
                      <a:r>
                        <a:rPr lang="tr-TR" sz="1000" dirty="0">
                          <a:latin typeface="Montserrat Light" panose="00000400000000000000" pitchFamily="2" charset="-94"/>
                        </a:rPr>
                        <a:t>Dünya Çevre Günü</a:t>
                      </a:r>
                      <a:endParaRPr lang="tr-TR" sz="1000" dirty="0">
                        <a:latin typeface="Montserrat Light" panose="00000400000000000000" pitchFamily="2" charset="-94"/>
                        <a:ea typeface="Times New Roman"/>
                        <a:cs typeface="Arial" pitchFamily="34" charset="0"/>
                      </a:endParaRPr>
                    </a:p>
                  </a:txBody>
                  <a:tcPr marL="68580" marR="68580" marT="0" marB="0" anchor="ctr"/>
                </a:tc>
                <a:tc>
                  <a:txBody>
                    <a:bodyPr/>
                    <a:lstStyle/>
                    <a:p>
                      <a:pPr algn="ctr">
                        <a:spcAft>
                          <a:spcPts val="0"/>
                        </a:spcAft>
                      </a:pPr>
                      <a:r>
                        <a:rPr lang="tr-TR" sz="1000" dirty="0">
                          <a:latin typeface="Montserrat Light" panose="00000400000000000000" pitchFamily="2" charset="-94"/>
                        </a:rPr>
                        <a:t>Maxx Royal Bodrum Ekibi</a:t>
                      </a:r>
                      <a:endParaRPr lang="tr-TR" sz="1000" dirty="0">
                        <a:latin typeface="Montserrat Light" panose="00000400000000000000" pitchFamily="2" charset="-94"/>
                        <a:ea typeface="Times New Roman"/>
                        <a:cs typeface="Arial" pitchFamily="34" charset="0"/>
                      </a:endParaRPr>
                    </a:p>
                  </a:txBody>
                  <a:tcPr marL="68580" marR="68580" marT="0" marB="0" anchor="ctr"/>
                </a:tc>
                <a:tc>
                  <a:txBody>
                    <a:bodyPr/>
                    <a:lstStyle/>
                    <a:p>
                      <a:pPr algn="ctr">
                        <a:spcAft>
                          <a:spcPts val="0"/>
                        </a:spcAft>
                      </a:pPr>
                      <a:r>
                        <a:rPr lang="tr-TR" sz="1000" dirty="0">
                          <a:latin typeface="Montserrat Light" panose="00000400000000000000" pitchFamily="2" charset="-94"/>
                        </a:rPr>
                        <a:t>Çevre ve Sahil </a:t>
                      </a:r>
                    </a:p>
                    <a:p>
                      <a:pPr algn="ctr">
                        <a:spcAft>
                          <a:spcPts val="0"/>
                        </a:spcAft>
                      </a:pPr>
                      <a:r>
                        <a:rPr lang="tr-TR" sz="1000" dirty="0">
                          <a:latin typeface="Montserrat Light" panose="00000400000000000000" pitchFamily="2" charset="-94"/>
                        </a:rPr>
                        <a:t>bölgesinde mıntıka </a:t>
                      </a:r>
                    </a:p>
                    <a:p>
                      <a:pPr algn="ctr">
                        <a:spcAft>
                          <a:spcPts val="0"/>
                        </a:spcAft>
                      </a:pPr>
                      <a:r>
                        <a:rPr lang="tr-TR" sz="1000" dirty="0">
                          <a:latin typeface="Montserrat Light" panose="00000400000000000000" pitchFamily="2" charset="-94"/>
                        </a:rPr>
                        <a:t>temizliği</a:t>
                      </a:r>
                    </a:p>
                    <a:p>
                      <a:pPr algn="ctr">
                        <a:spcAft>
                          <a:spcPts val="0"/>
                        </a:spcAft>
                      </a:pPr>
                      <a:endParaRPr lang="tr-TR" sz="1000" dirty="0">
                        <a:latin typeface="Montserrat Light" panose="00000400000000000000" pitchFamily="2" charset="-94"/>
                        <a:ea typeface="Times New Roman"/>
                        <a:cs typeface="Arial" pitchFamily="34" charset="0"/>
                      </a:endParaRPr>
                    </a:p>
                  </a:txBody>
                  <a:tcPr marL="68580" marR="68580" marT="0" marB="0" anchor="ctr"/>
                </a:tc>
                <a:tc>
                  <a:txBody>
                    <a:bodyPr/>
                    <a:lstStyle/>
                    <a:p>
                      <a:pPr algn="ctr">
                        <a:spcAft>
                          <a:spcPts val="0"/>
                        </a:spcAft>
                      </a:pPr>
                      <a:r>
                        <a:rPr lang="tr-TR" sz="1000" dirty="0">
                          <a:latin typeface="Montserrat Light" panose="00000400000000000000" pitchFamily="2" charset="-94"/>
                        </a:rPr>
                        <a:t>5</a:t>
                      </a:r>
                      <a:r>
                        <a:rPr lang="tr-TR" sz="1000" baseline="0" dirty="0">
                          <a:latin typeface="Montserrat Light" panose="00000400000000000000" pitchFamily="2" charset="-94"/>
                        </a:rPr>
                        <a:t> </a:t>
                      </a:r>
                      <a:r>
                        <a:rPr lang="tr-TR" sz="1000" dirty="0">
                          <a:latin typeface="Montserrat Light" panose="00000400000000000000" pitchFamily="2" charset="-94"/>
                        </a:rPr>
                        <a:t>Haziran 2026</a:t>
                      </a:r>
                      <a:endParaRPr lang="tr-TR" sz="1000" dirty="0">
                        <a:latin typeface="Montserrat Light" panose="00000400000000000000" pitchFamily="2" charset="-94"/>
                        <a:ea typeface="Times New Roman"/>
                        <a:cs typeface="Arial" pitchFamily="34" charset="0"/>
                      </a:endParaRPr>
                    </a:p>
                  </a:txBody>
                  <a:tcPr marL="68580" marR="68580" marT="0" marB="0" anchor="ctr"/>
                </a:tc>
                <a:tc>
                  <a:txBody>
                    <a:bodyPr/>
                    <a:lstStyle/>
                    <a:p>
                      <a:pPr algn="ctr" fontAlgn="ctr"/>
                      <a:endParaRPr lang="tr-TR" sz="1000" b="0" i="0" u="none" strike="noStrike">
                        <a:solidFill>
                          <a:srgbClr val="000000"/>
                        </a:solidFill>
                        <a:latin typeface="Montserrat Light" panose="00000400000000000000" pitchFamily="2" charset="-94"/>
                        <a:cs typeface="Arial" pitchFamily="34" charset="0"/>
                      </a:endParaRPr>
                    </a:p>
                  </a:txBody>
                  <a:tcPr marL="9525" marR="9525" marT="9525" marB="0" anchor="ctr"/>
                </a:tc>
                <a:tc>
                  <a:txBody>
                    <a:bodyPr/>
                    <a:lstStyle/>
                    <a:p>
                      <a:pPr algn="ctr" fontAlgn="ctr"/>
                      <a:r>
                        <a:rPr lang="tr-TR" sz="1000" u="none" strike="noStrike">
                          <a:latin typeface="Montserrat Light" panose="00000400000000000000" pitchFamily="2" charset="-94"/>
                        </a:rPr>
                        <a:t>4</a:t>
                      </a:r>
                      <a:endParaRPr lang="tr-TR" sz="1000" b="0" i="0" u="none" strike="noStrike">
                        <a:solidFill>
                          <a:srgbClr val="000000"/>
                        </a:solidFill>
                        <a:latin typeface="Montserrat Light" panose="00000400000000000000" pitchFamily="2" charset="-94"/>
                        <a:cs typeface="Arial" pitchFamily="34" charset="0"/>
                      </a:endParaRPr>
                    </a:p>
                  </a:txBody>
                  <a:tcPr marL="9525" marR="9525" marT="9525" marB="0" anchor="ctr"/>
                </a:tc>
                <a:tc>
                  <a:txBody>
                    <a:bodyPr/>
                    <a:lstStyle/>
                    <a:p>
                      <a:pPr algn="ctr">
                        <a:spcAft>
                          <a:spcPts val="0"/>
                        </a:spcAft>
                      </a:pPr>
                      <a:r>
                        <a:rPr lang="tr-TR" sz="1000" dirty="0">
                          <a:latin typeface="Montserrat Light" panose="00000400000000000000" pitchFamily="2" charset="-94"/>
                        </a:rPr>
                        <a:t>World Environment </a:t>
                      </a:r>
                      <a:r>
                        <a:rPr lang="tr-TR" sz="1000" dirty="0" err="1">
                          <a:latin typeface="Montserrat Light" panose="00000400000000000000" pitchFamily="2" charset="-94"/>
                        </a:rPr>
                        <a:t>Day</a:t>
                      </a:r>
                      <a:endParaRPr lang="tr-TR" sz="1000" dirty="0">
                        <a:latin typeface="Montserrat Light" panose="00000400000000000000" pitchFamily="2" charset="-94"/>
                        <a:ea typeface="Times New Roman"/>
                        <a:cs typeface="Arial" pitchFamily="34" charset="0"/>
                      </a:endParaRPr>
                    </a:p>
                  </a:txBody>
                  <a:tcPr marL="68580" marR="68580" marT="0" marB="0" anchor="ctr"/>
                </a:tc>
                <a:tc>
                  <a:txBody>
                    <a:bodyPr/>
                    <a:lstStyle/>
                    <a:p>
                      <a:pPr algn="ctr">
                        <a:spcAft>
                          <a:spcPts val="0"/>
                        </a:spcAft>
                      </a:pPr>
                      <a:r>
                        <a:rPr lang="tr-TR" sz="1000" dirty="0">
                          <a:latin typeface="Montserrat Light" panose="00000400000000000000" pitchFamily="2" charset="-94"/>
                        </a:rPr>
                        <a:t>Maxx Royal Bodrum Team</a:t>
                      </a:r>
                      <a:endParaRPr lang="tr-TR" sz="1000" dirty="0">
                        <a:latin typeface="Montserrat Light" panose="00000400000000000000" pitchFamily="2" charset="-94"/>
                        <a:ea typeface="Times New Roman"/>
                        <a:cs typeface="Arial" pitchFamily="34" charset="0"/>
                      </a:endParaRPr>
                    </a:p>
                  </a:txBody>
                  <a:tcPr marL="68580" marR="68580" marT="0" marB="0" anchor="ctr"/>
                </a:tc>
                <a:tc>
                  <a:txBody>
                    <a:bodyPr/>
                    <a:lstStyle/>
                    <a:p>
                      <a:pPr algn="ctr">
                        <a:spcAft>
                          <a:spcPts val="0"/>
                        </a:spcAft>
                      </a:pPr>
                      <a:r>
                        <a:rPr lang="en-US" sz="1000" dirty="0">
                          <a:latin typeface="Montserrat Light" panose="00000400000000000000" pitchFamily="2" charset="-94"/>
                        </a:rPr>
                        <a:t>Cleaning the environment and coastal areas</a:t>
                      </a:r>
                      <a:endParaRPr lang="tr-TR" sz="1000" dirty="0">
                        <a:latin typeface="Montserrat Light" panose="00000400000000000000" pitchFamily="2" charset="-94"/>
                        <a:ea typeface="Times New Roman"/>
                        <a:cs typeface="Arial" pitchFamily="34" charset="0"/>
                      </a:endParaRPr>
                    </a:p>
                  </a:txBody>
                  <a:tcPr marL="68580" marR="68580" marT="0" marB="0" anchor="ctr"/>
                </a:tc>
                <a:tc>
                  <a:txBody>
                    <a:bodyPr/>
                    <a:lstStyle/>
                    <a:p>
                      <a:pPr algn="ctr">
                        <a:spcAft>
                          <a:spcPts val="0"/>
                        </a:spcAft>
                      </a:pPr>
                      <a:r>
                        <a:rPr lang="tr-TR" sz="1000" dirty="0">
                          <a:latin typeface="Montserrat Light" panose="00000400000000000000" pitchFamily="2" charset="-94"/>
                        </a:rPr>
                        <a:t>5 </a:t>
                      </a:r>
                      <a:r>
                        <a:rPr lang="tr-TR" sz="1000" dirty="0" err="1">
                          <a:latin typeface="Montserrat Light" panose="00000400000000000000" pitchFamily="2" charset="-94"/>
                        </a:rPr>
                        <a:t>June</a:t>
                      </a:r>
                      <a:r>
                        <a:rPr lang="tr-TR" sz="1000" dirty="0">
                          <a:latin typeface="Montserrat Light" panose="00000400000000000000" pitchFamily="2" charset="-94"/>
                        </a:rPr>
                        <a:t> 2026</a:t>
                      </a:r>
                      <a:endParaRPr lang="tr-TR" sz="1000" dirty="0">
                        <a:latin typeface="Montserrat Light" panose="00000400000000000000" pitchFamily="2" charset="-94"/>
                        <a:ea typeface="Times New Roman"/>
                        <a:cs typeface="Arial" pitchFamily="34" charset="0"/>
                      </a:endParaRPr>
                    </a:p>
                  </a:txBody>
                  <a:tcPr marL="68580" marR="68580" marT="0" marB="0" anchor="ctr"/>
                </a:tc>
                <a:extLst>
                  <a:ext uri="{0D108BD9-81ED-4DB2-BD59-A6C34878D82A}">
                    <a16:rowId xmlns:a16="http://schemas.microsoft.com/office/drawing/2014/main" val="10004"/>
                  </a:ext>
                </a:extLst>
              </a:tr>
              <a:tr h="583477">
                <a:tc>
                  <a:txBody>
                    <a:bodyPr/>
                    <a:lstStyle/>
                    <a:p>
                      <a:pPr algn="ctr" fontAlgn="ctr"/>
                      <a:r>
                        <a:rPr lang="tr-TR" sz="1000" u="none" strike="noStrike" dirty="0">
                          <a:latin typeface="Montserrat Light" panose="00000400000000000000" pitchFamily="2" charset="-94"/>
                        </a:rPr>
                        <a:t>5</a:t>
                      </a:r>
                      <a:endParaRPr lang="tr-TR" sz="1000" b="0" i="0" u="none" strike="noStrike" dirty="0">
                        <a:solidFill>
                          <a:srgbClr val="000000"/>
                        </a:solidFill>
                        <a:latin typeface="Montserrat Light" panose="00000400000000000000" pitchFamily="2" charset="-94"/>
                        <a:cs typeface="Arial" pitchFamily="34" charset="0"/>
                      </a:endParaRPr>
                    </a:p>
                  </a:txBody>
                  <a:tcPr marL="9525" marR="9525" marT="9525" marB="0" anchor="ctr"/>
                </a:tc>
                <a:tc>
                  <a:txBody>
                    <a:bodyPr/>
                    <a:lstStyle/>
                    <a:p>
                      <a:pPr algn="ctr">
                        <a:spcAft>
                          <a:spcPts val="0"/>
                        </a:spcAft>
                      </a:pPr>
                      <a:r>
                        <a:rPr lang="tr-TR" sz="1000" dirty="0">
                          <a:latin typeface="Montserrat Light" panose="00000400000000000000" pitchFamily="2" charset="-94"/>
                        </a:rPr>
                        <a:t>Çevre Konulu Fidan Dikim ve Çocuk Etkinlikleri</a:t>
                      </a:r>
                      <a:endParaRPr lang="tr-TR" sz="1000" dirty="0">
                        <a:latin typeface="Montserrat Light" panose="00000400000000000000" pitchFamily="2" charset="-94"/>
                        <a:ea typeface="Times New Roman"/>
                        <a:cs typeface="Arial" pitchFamily="34" charset="0"/>
                      </a:endParaRPr>
                    </a:p>
                  </a:txBody>
                  <a:tcPr marL="68580" marR="68580" marT="0" marB="0" anchor="ctr"/>
                </a:tc>
                <a:tc>
                  <a:txBody>
                    <a:bodyPr/>
                    <a:lstStyle/>
                    <a:p>
                      <a:pPr algn="ctr">
                        <a:spcAft>
                          <a:spcPts val="0"/>
                        </a:spcAft>
                      </a:pPr>
                      <a:r>
                        <a:rPr lang="tr-TR" sz="1000" dirty="0">
                          <a:latin typeface="Montserrat Light" panose="00000400000000000000" pitchFamily="2" charset="-94"/>
                        </a:rPr>
                        <a:t>Misafir Çocukları</a:t>
                      </a:r>
                      <a:endParaRPr lang="tr-TR" sz="1000" dirty="0">
                        <a:latin typeface="Montserrat Light" panose="00000400000000000000" pitchFamily="2" charset="-94"/>
                        <a:ea typeface="Times New Roman"/>
                        <a:cs typeface="Arial" pitchFamily="34" charset="0"/>
                      </a:endParaRPr>
                    </a:p>
                  </a:txBody>
                  <a:tcPr marL="68580" marR="68580" marT="0" marB="0" anchor="ctr"/>
                </a:tc>
                <a:tc>
                  <a:txBody>
                    <a:bodyPr/>
                    <a:lstStyle/>
                    <a:p>
                      <a:pPr algn="ctr">
                        <a:spcAft>
                          <a:spcPts val="0"/>
                        </a:spcAft>
                      </a:pPr>
                      <a:r>
                        <a:rPr lang="tr-TR" sz="1000" dirty="0">
                          <a:latin typeface="Montserrat Light" panose="00000400000000000000" pitchFamily="2" charset="-94"/>
                        </a:rPr>
                        <a:t>Çocukların doğayı </a:t>
                      </a:r>
                    </a:p>
                    <a:p>
                      <a:pPr algn="ctr">
                        <a:spcAft>
                          <a:spcPts val="0"/>
                        </a:spcAft>
                      </a:pPr>
                      <a:r>
                        <a:rPr lang="tr-TR" sz="1000" dirty="0">
                          <a:latin typeface="Montserrat Light" panose="00000400000000000000" pitchFamily="2" charset="-94"/>
                        </a:rPr>
                        <a:t>anlamalarının </a:t>
                      </a:r>
                    </a:p>
                    <a:p>
                      <a:pPr algn="ctr">
                        <a:spcAft>
                          <a:spcPts val="0"/>
                        </a:spcAft>
                      </a:pPr>
                      <a:r>
                        <a:rPr lang="tr-TR" sz="1000" dirty="0">
                          <a:latin typeface="Montserrat Light" panose="00000400000000000000" pitchFamily="2" charset="-94"/>
                        </a:rPr>
                        <a:t>sağlanması</a:t>
                      </a:r>
                      <a:endParaRPr lang="tr-TR" sz="1000" dirty="0">
                        <a:latin typeface="Montserrat Light" panose="00000400000000000000" pitchFamily="2" charset="-94"/>
                        <a:ea typeface="Times New Roman"/>
                        <a:cs typeface="Arial" pitchFamily="34" charset="0"/>
                      </a:endParaRPr>
                    </a:p>
                  </a:txBody>
                  <a:tcPr marL="68580" marR="68580" marT="0" marB="0" anchor="ctr"/>
                </a:tc>
                <a:tc>
                  <a:txBody>
                    <a:bodyPr/>
                    <a:lstStyle/>
                    <a:p>
                      <a:pPr algn="ctr">
                        <a:spcAft>
                          <a:spcPts val="0"/>
                        </a:spcAft>
                      </a:pPr>
                      <a:r>
                        <a:rPr lang="tr-TR" sz="1000" dirty="0">
                          <a:latin typeface="Montserrat Light" panose="00000400000000000000" pitchFamily="2" charset="-94"/>
                        </a:rPr>
                        <a:t>Ağustos-Eylül 2026</a:t>
                      </a:r>
                      <a:endParaRPr lang="tr-TR" sz="1000" dirty="0">
                        <a:latin typeface="Montserrat Light" panose="00000400000000000000" pitchFamily="2" charset="-94"/>
                        <a:ea typeface="Times New Roman"/>
                        <a:cs typeface="Arial" pitchFamily="34" charset="0"/>
                      </a:endParaRPr>
                    </a:p>
                  </a:txBody>
                  <a:tcPr marL="68580" marR="68580" marT="0" marB="0" anchor="ctr"/>
                </a:tc>
                <a:tc>
                  <a:txBody>
                    <a:bodyPr/>
                    <a:lstStyle/>
                    <a:p>
                      <a:pPr algn="ctr" fontAlgn="ctr"/>
                      <a:endParaRPr lang="tr-TR" sz="1000" b="0" i="0" u="none" strike="noStrike">
                        <a:solidFill>
                          <a:srgbClr val="000000"/>
                        </a:solidFill>
                        <a:latin typeface="Montserrat Light" panose="00000400000000000000" pitchFamily="2" charset="-94"/>
                        <a:cs typeface="Arial" pitchFamily="34" charset="0"/>
                      </a:endParaRPr>
                    </a:p>
                  </a:txBody>
                  <a:tcPr marL="9525" marR="9525" marT="9525" marB="0" anchor="ctr"/>
                </a:tc>
                <a:tc>
                  <a:txBody>
                    <a:bodyPr/>
                    <a:lstStyle/>
                    <a:p>
                      <a:pPr algn="ctr" fontAlgn="ctr"/>
                      <a:r>
                        <a:rPr lang="tr-TR" sz="1000" u="none" strike="noStrike" dirty="0">
                          <a:latin typeface="Montserrat Light" panose="00000400000000000000" pitchFamily="2" charset="-94"/>
                        </a:rPr>
                        <a:t>5</a:t>
                      </a:r>
                      <a:endParaRPr lang="tr-TR" sz="1000" b="0" i="0" u="none" strike="noStrike" dirty="0">
                        <a:solidFill>
                          <a:srgbClr val="000000"/>
                        </a:solidFill>
                        <a:latin typeface="Montserrat Light" panose="00000400000000000000" pitchFamily="2" charset="-94"/>
                        <a:cs typeface="Arial" pitchFamily="34" charset="0"/>
                      </a:endParaRPr>
                    </a:p>
                  </a:txBody>
                  <a:tcPr marL="9525" marR="9525" marT="9525" marB="0" anchor="ctr"/>
                </a:tc>
                <a:tc>
                  <a:txBody>
                    <a:bodyPr/>
                    <a:lstStyle/>
                    <a:p>
                      <a:pPr algn="ctr">
                        <a:spcAft>
                          <a:spcPts val="0"/>
                        </a:spcAft>
                      </a:pPr>
                      <a:r>
                        <a:rPr lang="en-US" sz="1000" dirty="0">
                          <a:latin typeface="Montserrat Light" panose="00000400000000000000" pitchFamily="2" charset="-94"/>
                        </a:rPr>
                        <a:t>Environment-Themed Tree Planting and Children’s Activities</a:t>
                      </a:r>
                      <a:endParaRPr lang="tr-TR" sz="1000" dirty="0">
                        <a:latin typeface="Montserrat Light" panose="00000400000000000000" pitchFamily="2" charset="-94"/>
                        <a:ea typeface="Times New Roman"/>
                        <a:cs typeface="Arial" pitchFamily="34" charset="0"/>
                      </a:endParaRPr>
                    </a:p>
                  </a:txBody>
                  <a:tcPr marL="68580" marR="68580" marT="0" marB="0" anchor="ctr"/>
                </a:tc>
                <a:tc>
                  <a:txBody>
                    <a:bodyPr/>
                    <a:lstStyle/>
                    <a:p>
                      <a:pPr algn="ctr">
                        <a:spcAft>
                          <a:spcPts val="0"/>
                        </a:spcAft>
                      </a:pPr>
                      <a:r>
                        <a:rPr lang="tr-TR" sz="1000" dirty="0" err="1">
                          <a:latin typeface="Montserrat Light" panose="00000400000000000000" pitchFamily="2" charset="-94"/>
                        </a:rPr>
                        <a:t>Guest</a:t>
                      </a:r>
                      <a:r>
                        <a:rPr lang="tr-TR" sz="1000" dirty="0">
                          <a:latin typeface="Montserrat Light" panose="00000400000000000000" pitchFamily="2" charset="-94"/>
                        </a:rPr>
                        <a:t> </a:t>
                      </a:r>
                      <a:r>
                        <a:rPr lang="tr-TR" sz="1000" dirty="0" err="1">
                          <a:latin typeface="Montserrat Light" panose="00000400000000000000" pitchFamily="2" charset="-94"/>
                        </a:rPr>
                        <a:t>Children</a:t>
                      </a:r>
                      <a:endParaRPr lang="tr-TR" sz="1000" dirty="0">
                        <a:latin typeface="Montserrat Light" panose="00000400000000000000" pitchFamily="2" charset="-94"/>
                        <a:ea typeface="Times New Roman"/>
                        <a:cs typeface="Arial" pitchFamily="34" charset="0"/>
                      </a:endParaRPr>
                    </a:p>
                  </a:txBody>
                  <a:tcPr marL="68580" marR="68580" marT="0" marB="0" anchor="ctr"/>
                </a:tc>
                <a:tc>
                  <a:txBody>
                    <a:bodyPr/>
                    <a:lstStyle/>
                    <a:p>
                      <a:pPr algn="ctr">
                        <a:spcAft>
                          <a:spcPts val="0"/>
                        </a:spcAft>
                      </a:pPr>
                      <a:r>
                        <a:rPr lang="en-US" sz="1000" dirty="0">
                          <a:latin typeface="Montserrat Light" panose="00000400000000000000" pitchFamily="2" charset="-94"/>
                        </a:rPr>
                        <a:t>Helping children understand the importance of nature</a:t>
                      </a:r>
                      <a:endParaRPr lang="tr-TR" sz="1000" dirty="0">
                        <a:latin typeface="Montserrat Light" panose="00000400000000000000" pitchFamily="2" charset="-94"/>
                        <a:ea typeface="Times New Roman"/>
                        <a:cs typeface="Arial" pitchFamily="34" charset="0"/>
                      </a:endParaRPr>
                    </a:p>
                  </a:txBody>
                  <a:tcPr marL="68580" marR="68580" marT="0" marB="0" anchor="ctr"/>
                </a:tc>
                <a:tc>
                  <a:txBody>
                    <a:bodyPr/>
                    <a:lstStyle/>
                    <a:p>
                      <a:pPr algn="ctr">
                        <a:spcAft>
                          <a:spcPts val="0"/>
                        </a:spcAft>
                      </a:pPr>
                      <a:r>
                        <a:rPr lang="tr-TR" sz="1000" dirty="0" err="1">
                          <a:latin typeface="Montserrat Light" panose="00000400000000000000" pitchFamily="2" charset="-94"/>
                        </a:rPr>
                        <a:t>August-Septemb</a:t>
                      </a:r>
                      <a:r>
                        <a:rPr lang="tr-TR" sz="1000" dirty="0">
                          <a:latin typeface="Montserrat Light" panose="00000400000000000000" pitchFamily="2" charset="-94"/>
                        </a:rPr>
                        <a:t> 2026</a:t>
                      </a:r>
                      <a:endParaRPr lang="tr-TR" sz="1000" dirty="0">
                        <a:latin typeface="Montserrat Light" panose="00000400000000000000" pitchFamily="2" charset="-94"/>
                        <a:ea typeface="Times New Roman"/>
                        <a:cs typeface="Arial" pitchFamily="34" charset="0"/>
                      </a:endParaRPr>
                    </a:p>
                  </a:txBody>
                  <a:tcPr marL="68580" marR="68580" marT="0" marB="0" anchor="ctr"/>
                </a:tc>
                <a:extLst>
                  <a:ext uri="{0D108BD9-81ED-4DB2-BD59-A6C34878D82A}">
                    <a16:rowId xmlns:a16="http://schemas.microsoft.com/office/drawing/2014/main" val="10005"/>
                  </a:ext>
                </a:extLst>
              </a:tr>
            </a:tbl>
          </a:graphicData>
        </a:graphic>
      </p:graphicFrame>
      <p:sp>
        <p:nvSpPr>
          <p:cNvPr id="33881" name="10 Metin kutusu"/>
          <p:cNvSpPr txBox="1">
            <a:spLocks noChangeArrowheads="1"/>
          </p:cNvSpPr>
          <p:nvPr/>
        </p:nvSpPr>
        <p:spPr bwMode="auto">
          <a:xfrm>
            <a:off x="4572000" y="5894370"/>
            <a:ext cx="4724400" cy="861774"/>
          </a:xfrm>
          <a:prstGeom prst="rect">
            <a:avLst/>
          </a:prstGeom>
          <a:noFill/>
          <a:ln w="9525">
            <a:noFill/>
            <a:miter lim="800000"/>
            <a:headEnd/>
            <a:tailEnd/>
          </a:ln>
        </p:spPr>
        <p:txBody>
          <a:bodyPr wrap="square">
            <a:spAutoFit/>
          </a:bodyPr>
          <a:lstStyle/>
          <a:p>
            <a:r>
              <a:rPr lang="tr-TR" sz="1000" b="1" dirty="0">
                <a:latin typeface="Montserrat Light" panose="00000400000000000000" pitchFamily="2" charset="-94"/>
              </a:rPr>
              <a:t>ETKİNLİKLERİN HİTAP ETTİĞİ BÖLGE:</a:t>
            </a:r>
            <a:r>
              <a:rPr lang="tr-TR" sz="1000" dirty="0">
                <a:latin typeface="Montserrat Light" panose="00000400000000000000" pitchFamily="2" charset="-94"/>
              </a:rPr>
              <a:t>  </a:t>
            </a:r>
            <a:r>
              <a:rPr lang="tr-TR" sz="1000" b="1" dirty="0">
                <a:solidFill>
                  <a:srgbClr val="FF0000"/>
                </a:solidFill>
                <a:latin typeface="Montserrat Light" panose="00000400000000000000" pitchFamily="2" charset="-94"/>
              </a:rPr>
              <a:t>BODRUM / MUĞLA</a:t>
            </a:r>
          </a:p>
          <a:p>
            <a:r>
              <a:rPr lang="tr-TR" sz="1000" dirty="0">
                <a:latin typeface="Montserrat Light" panose="00000400000000000000" pitchFamily="2" charset="-94"/>
              </a:rPr>
              <a:t>( REGION OF ACTIVITES )</a:t>
            </a:r>
            <a:r>
              <a:rPr lang="tr-TR" sz="1000" i="1" dirty="0">
                <a:latin typeface="Montserrat Light" panose="00000400000000000000" pitchFamily="2" charset="-94"/>
              </a:rPr>
              <a:t> </a:t>
            </a:r>
            <a:r>
              <a:rPr lang="tr-TR" sz="1000" dirty="0">
                <a:latin typeface="Montserrat Light" panose="00000400000000000000" pitchFamily="2" charset="-94"/>
              </a:rPr>
              <a:t> </a:t>
            </a:r>
          </a:p>
          <a:p>
            <a:r>
              <a:rPr lang="tr-TR" sz="1000" b="1" dirty="0">
                <a:latin typeface="Montserrat Light" panose="00000400000000000000" pitchFamily="2" charset="-94"/>
              </a:rPr>
              <a:t>ETKİNLİKLERİ ORGANİZE EDEN BELEDİYE-DERNEK VEYA İŞLETME</a:t>
            </a:r>
            <a:r>
              <a:rPr lang="tr-TR" sz="1000" dirty="0">
                <a:latin typeface="Montserrat Light" panose="00000400000000000000" pitchFamily="2" charset="-94"/>
              </a:rPr>
              <a:t> </a:t>
            </a:r>
            <a:r>
              <a:rPr lang="tr-TR" sz="1000" b="1" dirty="0">
                <a:latin typeface="Montserrat Light" panose="00000400000000000000" pitchFamily="2" charset="-94"/>
              </a:rPr>
              <a:t>: </a:t>
            </a:r>
            <a:r>
              <a:rPr lang="tr-TR" sz="1000" b="1" dirty="0">
                <a:solidFill>
                  <a:srgbClr val="FF0000"/>
                </a:solidFill>
                <a:latin typeface="Montserrat Light" panose="00000400000000000000" pitchFamily="2" charset="-94"/>
              </a:rPr>
              <a:t>MAXX ROYAL BODRUM</a:t>
            </a:r>
          </a:p>
          <a:p>
            <a:r>
              <a:rPr lang="tr-TR" sz="1000" dirty="0">
                <a:latin typeface="Montserrat Light" panose="00000400000000000000" pitchFamily="2" charset="-94"/>
              </a:rPr>
              <a:t>( ACTIVITIES ORGANIZED BY )</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labalık">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Concourse</Template>
  <TotalTime>2499</TotalTime>
  <Words>655</Words>
  <Application>Microsoft Office PowerPoint</Application>
  <PresentationFormat>Ekran Gösterisi (4:3)</PresentationFormat>
  <Paragraphs>124</Paragraphs>
  <Slides>3</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3</vt:i4>
      </vt:variant>
    </vt:vector>
  </HeadingPairs>
  <TitlesOfParts>
    <vt:vector size="11" baseType="lpstr">
      <vt:lpstr>Arial</vt:lpstr>
      <vt:lpstr>Calibri</vt:lpstr>
      <vt:lpstr>Montserrat</vt:lpstr>
      <vt:lpstr>Montserrat Light</vt:lpstr>
      <vt:lpstr>Verdana</vt:lpstr>
      <vt:lpstr>Wingdings 2</vt:lpstr>
      <vt:lpstr>Wingdings 3</vt:lpstr>
      <vt:lpstr>Kalabalık</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oby</dc:creator>
  <cp:lastModifiedBy>Aytekin UZAN</cp:lastModifiedBy>
  <cp:revision>282</cp:revision>
  <cp:lastPrinted>1601-01-01T00:00:00Z</cp:lastPrinted>
  <dcterms:created xsi:type="dcterms:W3CDTF">1601-01-01T00:00:00Z</dcterms:created>
  <dcterms:modified xsi:type="dcterms:W3CDTF">2025-11-21T07:29:50Z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