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9" r:id="rId11"/>
    <p:sldId id="270" r:id="rId12"/>
    <p:sldId id="266" r:id="rId13"/>
    <p:sldId id="267" r:id="rId14"/>
    <p:sldId id="268" r:id="rId1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ik Üçgen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/>
              <a:t>Asıl alt başlık stilini düzenlemek için tıklatın</a:t>
            </a:r>
            <a:endParaRPr kumimoji="0" lang="en-US"/>
          </a:p>
        </p:txBody>
      </p:sp>
      <p:grpSp>
        <p:nvGrpSpPr>
          <p:cNvPr id="2" name="1 Grup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Serbest Form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Serbest Form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Serbest Form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Düz Bağlayıcı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Köşeli Çift Ayraç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Köşeli Çift Ayraç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Başlık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/>
              <a:t>Asıl metin stillerini düzenlemek için tıklatın</a:t>
            </a:r>
          </a:p>
          <a:p>
            <a:pPr lvl="1" eaLnBrk="1" latinLnBrk="0" hangingPunct="1"/>
            <a:r>
              <a:rPr lang="tr-TR"/>
              <a:t>İkinci düzey</a:t>
            </a:r>
          </a:p>
          <a:p>
            <a:pPr lvl="2" eaLnBrk="1" latinLnBrk="0" hangingPunct="1"/>
            <a:r>
              <a:rPr lang="tr-TR"/>
              <a:t>Üçüncü düzey</a:t>
            </a:r>
          </a:p>
          <a:p>
            <a:pPr lvl="3" eaLnBrk="1" latinLnBrk="0" hangingPunct="1"/>
            <a:r>
              <a:rPr lang="tr-TR"/>
              <a:t>Dördüncü düzey</a:t>
            </a:r>
          </a:p>
          <a:p>
            <a:pPr lvl="4" eaLnBrk="1" latinLnBrk="0" hangingPunct="1"/>
            <a:r>
              <a:rPr lang="tr-TR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/>
              <a:t>Asıl metin stillerini düzenlemek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tr-TR"/>
              <a:t>Resim eklemek için simgeyi tıklatın</a:t>
            </a:r>
            <a:endParaRPr kumimoji="0" lang="en-US" dirty="0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Köşeli Çift Ayraç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Köşeli Çift Ayraç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Serbest Form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Serbest Form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ik Üçgen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Düz Bağlayıcı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tr-TR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/>
              <a:t>Asıl metin stillerini düzenlemek için tıklatın</a:t>
            </a:r>
          </a:p>
          <a:p>
            <a:pPr lvl="1" eaLnBrk="1" latinLnBrk="0" hangingPunct="1"/>
            <a:r>
              <a:rPr kumimoji="0" lang="tr-TR"/>
              <a:t>İkinci düzey</a:t>
            </a:r>
          </a:p>
          <a:p>
            <a:pPr lvl="2" eaLnBrk="1" latinLnBrk="0" hangingPunct="1"/>
            <a:r>
              <a:rPr kumimoji="0" lang="tr-TR"/>
              <a:t>Üçüncü düzey</a:t>
            </a:r>
          </a:p>
          <a:p>
            <a:pPr lvl="3" eaLnBrk="1" latinLnBrk="0" hangingPunct="1"/>
            <a:r>
              <a:rPr kumimoji="0" lang="tr-TR"/>
              <a:t>Dördüncü düzey</a:t>
            </a:r>
          </a:p>
          <a:p>
            <a:pPr lvl="4" eaLnBrk="1" latinLnBrk="0" hangingPunct="1"/>
            <a:r>
              <a:rPr kumimoji="0" lang="tr-TR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32CB2F9-D943-4635-8B64-EBF4021C1EF1}" type="datetimeFigureOut">
              <a:rPr lang="tr-TR" smtClean="0"/>
              <a:pPr/>
              <a:t>4.12.2025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227837A1-C286-4684-B019-A79250C22F4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43115"/>
            <a:ext cx="7772400" cy="1928827"/>
          </a:xfrm>
        </p:spPr>
        <p:txBody>
          <a:bodyPr>
            <a:noAutofit/>
          </a:bodyPr>
          <a:lstStyle/>
          <a:p>
            <a:pPr algn="ctr"/>
            <a:r>
              <a:rPr lang="tr-TR" sz="4000" dirty="0">
                <a:solidFill>
                  <a:schemeClr val="accent1">
                    <a:lumMod val="75000"/>
                  </a:schemeClr>
                </a:solidFill>
              </a:rPr>
              <a:t>2026 YILI </a:t>
            </a:r>
            <a:br>
              <a:rPr lang="tr-TR" sz="40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tr-TR" sz="4000" dirty="0">
                <a:solidFill>
                  <a:schemeClr val="accent1">
                    <a:lumMod val="75000"/>
                  </a:schemeClr>
                </a:solidFill>
              </a:rPr>
              <a:t>MAVİ BAYRAK ÇEVRE EĞİTİM ve BİLİNÇLENDİRME DOSYASI 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-12501682" y="3643314"/>
            <a:ext cx="2571768" cy="1199704"/>
          </a:xfrm>
        </p:spPr>
        <p:txBody>
          <a:bodyPr/>
          <a:lstStyle/>
          <a:p>
            <a:endParaRPr lang="tr-TR" dirty="0"/>
          </a:p>
        </p:txBody>
      </p:sp>
      <p:pic>
        <p:nvPicPr>
          <p:cNvPr id="4" name="9 Resim" descr="mavibayrakyazılı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533400"/>
            <a:ext cx="133985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Seher Hotels İletişi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571480"/>
            <a:ext cx="1500198" cy="1095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pano-2.jfif"/>
          <p:cNvPicPr>
            <a:picLocks noGrp="1" noChangeAspect="1"/>
          </p:cNvPicPr>
          <p:nvPr>
            <p:ph idx="1"/>
          </p:nvPr>
        </p:nvPicPr>
        <p:blipFill>
          <a:blip r:embed="rId2"/>
          <a:srcRect t="12627" b="24237"/>
          <a:stretch>
            <a:fillRect/>
          </a:stretch>
        </p:blipFill>
        <p:spPr>
          <a:xfrm>
            <a:off x="1000100" y="642918"/>
            <a:ext cx="7543270" cy="4857784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428604"/>
            <a:ext cx="8167873" cy="548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sz="2800" dirty="0">
                <a:ea typeface="Times New Roman"/>
              </a:rPr>
              <a:t>Çevre Bilinci ve iklim Değişikliği Konulu Eğitim</a:t>
            </a:r>
          </a:p>
          <a:p>
            <a:pPr algn="ctr"/>
            <a:endParaRPr lang="tr-TR" sz="2800" dirty="0">
              <a:ea typeface="Times New Roman"/>
            </a:endParaRPr>
          </a:p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  <a:ea typeface="Times New Roman"/>
              </a:rPr>
              <a:t>Etkinlik tarihi: </a:t>
            </a:r>
            <a:r>
              <a:rPr lang="tr-TR" sz="2800" dirty="0">
                <a:ea typeface="Times New Roman"/>
              </a:rPr>
              <a:t>01.06.2025</a:t>
            </a:r>
          </a:p>
          <a:p>
            <a:pPr algn="ctr"/>
            <a:endParaRPr lang="tr-TR" sz="2800" dirty="0">
              <a:ea typeface="Times New Roman"/>
            </a:endParaRPr>
          </a:p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  <a:ea typeface="Times New Roman"/>
              </a:rPr>
              <a:t>Etkinliğe katılacaklar: </a:t>
            </a:r>
            <a:r>
              <a:rPr lang="tr-TR" sz="2800" dirty="0">
                <a:ea typeface="Times New Roman"/>
              </a:rPr>
              <a:t>otel personeli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Etkinlik 4: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esim 6">
            <a:extLst>
              <a:ext uri="{FF2B5EF4-FFF2-40B4-BE49-F238E27FC236}">
                <a16:creationId xmlns:a16="http://schemas.microsoft.com/office/drawing/2014/main" id="{A62AE1F0-58FB-DB72-BA0C-392B5A9B2B2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73" t="25770"/>
          <a:stretch/>
        </p:blipFill>
        <p:spPr>
          <a:xfrm>
            <a:off x="1187624" y="836712"/>
            <a:ext cx="3552657" cy="5184576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991F501C-6745-4129-90DF-3B5AE53DDBF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01" t="24401" r="7905"/>
          <a:stretch/>
        </p:blipFill>
        <p:spPr>
          <a:xfrm>
            <a:off x="5148064" y="826109"/>
            <a:ext cx="3136012" cy="5184576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sz="2800" dirty="0">
                <a:solidFill>
                  <a:schemeClr val="dk1"/>
                </a:solidFill>
              </a:rPr>
              <a:t>Hayvanları koruma günü kapsamında hayvanlar ve yaşadıkları çevre konulu resim etkinliği</a:t>
            </a:r>
            <a:endParaRPr lang="tr-TR" sz="2800" dirty="0"/>
          </a:p>
          <a:p>
            <a:endParaRPr lang="tr-TR" dirty="0"/>
          </a:p>
          <a:p>
            <a:pPr algn="ctr"/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Etkinlik tarihi: </a:t>
            </a:r>
            <a:r>
              <a:rPr lang="tr-TR" sz="2800" dirty="0">
                <a:solidFill>
                  <a:schemeClr val="dk1"/>
                </a:solidFill>
              </a:rPr>
              <a:t>04.10.2025</a:t>
            </a:r>
          </a:p>
          <a:p>
            <a:pPr algn="ctr"/>
            <a:endParaRPr lang="tr-TR" sz="2800" dirty="0">
              <a:solidFill>
                <a:schemeClr val="dk1"/>
              </a:solidFill>
            </a:endParaRPr>
          </a:p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Etkinliğe katılacaklar: </a:t>
            </a:r>
            <a:r>
              <a:rPr lang="tr-TR" sz="2800" dirty="0">
                <a:solidFill>
                  <a:schemeClr val="dk1"/>
                </a:solidFill>
              </a:rPr>
              <a:t>otel çocuk misafirleri</a:t>
            </a:r>
            <a:endParaRPr lang="tr-TR" sz="2800" dirty="0"/>
          </a:p>
          <a:p>
            <a:pPr algn="ctr"/>
            <a:endParaRPr lang="tr-TR" dirty="0"/>
          </a:p>
          <a:p>
            <a:pPr algn="ctr"/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Etkinlik 5: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Seher-Kumkoy-Star-Resort-Genel-32900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786314" y="500042"/>
            <a:ext cx="4000528" cy="2786082"/>
          </a:xfrm>
        </p:spPr>
      </p:pic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4114800" cy="1143000"/>
          </a:xfrm>
        </p:spPr>
        <p:txBody>
          <a:bodyPr/>
          <a:lstStyle/>
          <a:p>
            <a:pPr algn="ctr"/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GENEL BİLGİ</a:t>
            </a:r>
          </a:p>
        </p:txBody>
      </p:sp>
      <p:pic>
        <p:nvPicPr>
          <p:cNvPr id="5" name="4 Resim" descr="tsr1205263775704638538977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6314" y="3643314"/>
            <a:ext cx="4000528" cy="2769498"/>
          </a:xfrm>
          <a:prstGeom prst="rect">
            <a:avLst/>
          </a:prstGeom>
        </p:spPr>
      </p:pic>
      <p:sp>
        <p:nvSpPr>
          <p:cNvPr id="6" name="5 Metin kutusu"/>
          <p:cNvSpPr txBox="1"/>
          <p:nvPr/>
        </p:nvSpPr>
        <p:spPr>
          <a:xfrm>
            <a:off x="642910" y="1714488"/>
            <a:ext cx="34290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tr-TR" altLang="tr-TR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OTEL ADI: </a:t>
            </a:r>
            <a:r>
              <a:rPr lang="tr-TR" altLang="tr-TR" dirty="0">
                <a:latin typeface="Calibri" pitchFamily="34" charset="0"/>
                <a:cs typeface="Times New Roman" pitchFamily="18" charset="0"/>
              </a:rPr>
              <a:t>SEHER KUMKÖY STAR RESORT&amp;SPA HOTEL</a:t>
            </a:r>
          </a:p>
          <a:p>
            <a:pPr algn="ctr">
              <a:buFont typeface="Wingdings" pitchFamily="2" charset="2"/>
              <a:buChar char="Ø"/>
            </a:pPr>
            <a:endParaRPr lang="tr-TR" altLang="tr-TR" b="1" dirty="0">
              <a:solidFill>
                <a:schemeClr val="accent1">
                  <a:lumMod val="75000"/>
                </a:schemeClr>
              </a:solidFill>
              <a:latin typeface="Calibri" pitchFamily="34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altLang="tr-TR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OTEL ADRESİ: </a:t>
            </a:r>
            <a:r>
              <a:rPr lang="tr-TR" altLang="tr-TR" dirty="0">
                <a:latin typeface="Calibri" pitchFamily="34" charset="0"/>
                <a:cs typeface="Times New Roman" pitchFamily="18" charset="0"/>
              </a:rPr>
              <a:t>ILICA KUMKÖY, MANAVGAT/ANTALYA</a:t>
            </a:r>
          </a:p>
          <a:p>
            <a:pPr algn="ctr">
              <a:buFont typeface="Wingdings" pitchFamily="2" charset="2"/>
              <a:buChar char="Ø"/>
            </a:pPr>
            <a:endParaRPr lang="tr-TR" altLang="tr-TR" dirty="0">
              <a:latin typeface="Calibri" pitchFamily="34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altLang="tr-TR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OTELİN ODA SAYISI: </a:t>
            </a:r>
            <a:r>
              <a:rPr lang="tr-TR" altLang="tr-TR" dirty="0">
                <a:latin typeface="Calibri" pitchFamily="34" charset="0"/>
                <a:cs typeface="Times New Roman" pitchFamily="18" charset="0"/>
              </a:rPr>
              <a:t>262</a:t>
            </a:r>
          </a:p>
          <a:p>
            <a:pPr algn="ctr">
              <a:buFont typeface="Wingdings" pitchFamily="2" charset="2"/>
              <a:buChar char="Ø"/>
            </a:pPr>
            <a:endParaRPr lang="tr-TR" altLang="tr-TR" dirty="0">
              <a:latin typeface="Calibri" pitchFamily="34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altLang="tr-TR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OTELİN YATAK SAYISI: </a:t>
            </a:r>
            <a:r>
              <a:rPr lang="tr-TR" altLang="tr-TR" dirty="0">
                <a:latin typeface="Calibri" pitchFamily="34" charset="0"/>
                <a:cs typeface="Times New Roman" pitchFamily="18" charset="0"/>
              </a:rPr>
              <a:t>510</a:t>
            </a:r>
          </a:p>
          <a:p>
            <a:pPr algn="ctr">
              <a:buFont typeface="Wingdings" pitchFamily="2" charset="2"/>
              <a:buChar char="Ø"/>
            </a:pPr>
            <a:endParaRPr lang="tr-TR" altLang="tr-TR" dirty="0">
              <a:latin typeface="Calibri" pitchFamily="34" charset="0"/>
              <a:cs typeface="Times New Roman" pitchFamily="18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tr-TR" altLang="tr-TR" b="1" dirty="0">
                <a:solidFill>
                  <a:schemeClr val="accent1">
                    <a:lumMod val="75000"/>
                  </a:schemeClr>
                </a:solidFill>
                <a:latin typeface="Calibri" pitchFamily="34" charset="0"/>
                <a:cs typeface="Times New Roman" pitchFamily="18" charset="0"/>
              </a:rPr>
              <a:t>ÇALIŞAN PERSONEL SAYISI:  </a:t>
            </a:r>
            <a:r>
              <a:rPr lang="tr-TR" altLang="tr-TR" dirty="0">
                <a:latin typeface="Calibri" pitchFamily="34" charset="0"/>
                <a:cs typeface="Times New Roman" pitchFamily="18" charset="0"/>
              </a:rPr>
              <a:t>180</a:t>
            </a:r>
            <a:endParaRPr lang="tr-TR" altLang="tr-TR" b="1" dirty="0">
              <a:latin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5811439"/>
              </p:ext>
            </p:extLst>
          </p:nvPr>
        </p:nvGraphicFramePr>
        <p:xfrm>
          <a:off x="457200" y="1571611"/>
          <a:ext cx="8229600" cy="3937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2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717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433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80366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ETKİNLİK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TARİH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KISA BİLGİ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  <a:p>
                      <a:pPr algn="ctr"/>
                      <a:r>
                        <a:rPr lang="tr-T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Uluslararası geri dönüşüm günü kapsamında atık ayrışımı konusunda eğitim verilmesi ve sahilden plastik atık toplanması.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17.05.2026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endParaRPr kumimoji="0"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Geri dönüşüm hakkında </a:t>
                      </a:r>
                      <a:r>
                        <a:rPr kumimoji="0" lang="tr-TR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farkındalık</a:t>
                      </a:r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kazandırmak. 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dirty="0"/>
                    </a:p>
                    <a:p>
                      <a:pPr algn="ctr"/>
                      <a:r>
                        <a:rPr lang="tr-T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Çölleşme ve kuraklıkla mücadele günü kapsamında su tasarrufu hakkında eğitim verilmesi. 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17.06.2026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 tasarrufunun çölleşmenin önlenmesindeki yerini anlatmak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+mn-lt"/>
                          <a:ea typeface="Times New Roman"/>
                        </a:rPr>
                        <a:t>Çevre Koruma ve bilinçlendirme Kitapçığı, Pano ve personel  bilgilendirilmesi. </a:t>
                      </a:r>
                    </a:p>
                  </a:txBody>
                  <a:tcPr marL="89535" marR="89535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Yıl Boyu Dağıtım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+mn-lt"/>
                          <a:ea typeface="Times New Roman"/>
                        </a:rPr>
                        <a:t>Tesis misafirlerine ve personeline yönelik çevre kitapçığı bastırılmıştır. Ayrıca çevre panoları tesiste konumlandırılmıştır. </a:t>
                      </a: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tr-T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+mn-lt"/>
                          <a:ea typeface="Times New Roman"/>
                        </a:rPr>
                        <a:t>Çevre Bilinci ve iklim Değişikliği Konulu Eğitim</a:t>
                      </a:r>
                    </a:p>
                  </a:txBody>
                  <a:tcPr marL="89535" marR="895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+mn-lt"/>
                          <a:ea typeface="Times New Roman"/>
                        </a:rPr>
                        <a:t>01.06.2026 </a:t>
                      </a:r>
                    </a:p>
                  </a:txBody>
                  <a:tcPr marL="89535" marR="8953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dirty="0">
                          <a:latin typeface="+mn-lt"/>
                          <a:ea typeface="Times New Roman"/>
                        </a:rPr>
                        <a:t>Tesis bünyesine çevre mühendisi tarafından eğitim verilmesi planlanılmaktadır.</a:t>
                      </a:r>
                    </a:p>
                  </a:txBody>
                  <a:tcPr marL="89535" marR="89535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tr-TR" sz="1800" dirty="0"/>
                    </a:p>
                    <a:p>
                      <a:pPr algn="ctr"/>
                      <a:r>
                        <a:rPr lang="tr-TR" sz="1800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Hayvanları koruma günü kapsamında hayvanlar ve yaşadıkları çevreler konulu resim etkinliği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04.10.2026</a:t>
                      </a:r>
                      <a:endParaRPr lang="tr-T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kumimoji="0" lang="tr-TR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kumimoji="0" lang="tr-TR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Çocuklarda çevre bilinci ve hayvan sevgisinin oluşturulmasına katkıda bulunmak. </a:t>
                      </a:r>
                      <a:endParaRPr lang="tr-TR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2026 YILINDA GERÇEKLEŞTİRİLECEK ÇEVRE EĞİTİM ETKİNLİKLERİ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1357290" y="1071546"/>
            <a:ext cx="664373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tr-TR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2025 YILI</a:t>
            </a:r>
            <a:br>
              <a:rPr lang="tr-TR" sz="40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tr-TR" sz="40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 MAVİ BAYRAK</a:t>
            </a:r>
            <a:br>
              <a:rPr lang="tr-TR" sz="40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tr-TR" sz="40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ÇEVRE EĞİTİM ve BİLİNÇLENDİRME</a:t>
            </a:r>
            <a:br>
              <a:rPr lang="tr-TR" sz="40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</a:br>
            <a:r>
              <a:rPr lang="tr-TR" sz="4000" b="1" dirty="0">
                <a:solidFill>
                  <a:schemeClr val="accent1">
                    <a:lumMod val="75000"/>
                  </a:schemeClr>
                </a:solidFill>
                <a:cs typeface="Times New Roman" pitchFamily="18" charset="0"/>
              </a:rPr>
              <a:t>ETKİNLİKLERİNİN AÇIKLAMASI VE</a:t>
            </a:r>
          </a:p>
          <a:p>
            <a:pPr algn="ctr">
              <a:defRPr/>
            </a:pPr>
            <a:r>
              <a:rPr lang="tr-TR" sz="4000" b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-BELGELER-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sz="2800" dirty="0">
                <a:solidFill>
                  <a:schemeClr val="dk1"/>
                </a:solidFill>
              </a:rPr>
              <a:t>Uluslararası geri dönüşüm günü kapsamında atık ayrışımı konusunda eğitim verilmesi ve sahilden plastik atık toplanması.</a:t>
            </a:r>
          </a:p>
          <a:p>
            <a:pPr algn="ctr"/>
            <a:endParaRPr lang="tr-TR" sz="2800" dirty="0"/>
          </a:p>
          <a:p>
            <a:pPr algn="ctr"/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Etkinlik </a:t>
            </a:r>
            <a:r>
              <a:rPr lang="tr-TR" dirty="0">
                <a:solidFill>
                  <a:schemeClr val="accent1">
                    <a:lumMod val="50000"/>
                  </a:schemeClr>
                </a:solidFill>
              </a:rPr>
              <a:t>tarihi</a:t>
            </a:r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: </a:t>
            </a:r>
            <a:r>
              <a:rPr lang="tr-TR" sz="2800" dirty="0">
                <a:solidFill>
                  <a:schemeClr val="dk1"/>
                </a:solidFill>
              </a:rPr>
              <a:t>17.05.2025</a:t>
            </a:r>
          </a:p>
          <a:p>
            <a:pPr algn="ctr"/>
            <a:r>
              <a:rPr lang="tr-TR" sz="2800" dirty="0">
                <a:solidFill>
                  <a:schemeClr val="dk1"/>
                </a:solidFill>
              </a:rPr>
              <a:t>16.09.2025</a:t>
            </a:r>
          </a:p>
          <a:p>
            <a:pPr algn="ctr"/>
            <a:endParaRPr lang="tr-TR" sz="2800" dirty="0">
              <a:solidFill>
                <a:schemeClr val="dk1"/>
              </a:solidFill>
            </a:endParaRPr>
          </a:p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Etkinliğe katılacaklar: </a:t>
            </a:r>
            <a:r>
              <a:rPr lang="tr-TR" sz="2800" dirty="0"/>
              <a:t>otel personeli </a:t>
            </a:r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Etkinlik 1: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tr-TR" sz="2800" dirty="0">
              <a:solidFill>
                <a:schemeClr val="dk1"/>
              </a:solidFill>
            </a:endParaRPr>
          </a:p>
          <a:p>
            <a:pPr algn="ctr"/>
            <a:r>
              <a:rPr lang="tr-TR" sz="2800" dirty="0">
                <a:solidFill>
                  <a:schemeClr val="dk1"/>
                </a:solidFill>
              </a:rPr>
              <a:t>Çölleşme ve kuraklıkla mücadele günü kapsamında su tasarrufu hakkında eğitim verilmesi personel </a:t>
            </a:r>
            <a:r>
              <a:rPr lang="tr-TR" sz="2800" dirty="0" err="1">
                <a:solidFill>
                  <a:schemeClr val="dk1"/>
                </a:solidFill>
              </a:rPr>
              <a:t>bilgilendirlmesi</a:t>
            </a:r>
            <a:r>
              <a:rPr lang="tr-TR" sz="2800" dirty="0">
                <a:solidFill>
                  <a:schemeClr val="dk1"/>
                </a:solidFill>
              </a:rPr>
              <a:t>. </a:t>
            </a:r>
          </a:p>
          <a:p>
            <a:pPr algn="ctr">
              <a:buNone/>
            </a:pPr>
            <a:endParaRPr lang="tr-TR" sz="2800" dirty="0"/>
          </a:p>
          <a:p>
            <a:pPr algn="ctr"/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Etkinlik tarihi: </a:t>
            </a:r>
            <a:r>
              <a:rPr lang="tr-TR" sz="2800" dirty="0">
                <a:solidFill>
                  <a:schemeClr val="dk1"/>
                </a:solidFill>
              </a:rPr>
              <a:t>17.06.2025</a:t>
            </a:r>
          </a:p>
          <a:p>
            <a:pPr algn="ctr"/>
            <a:endParaRPr lang="tr-TR" sz="2800" dirty="0">
              <a:solidFill>
                <a:schemeClr val="dk1"/>
              </a:solidFill>
            </a:endParaRPr>
          </a:p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Etkinliğe katılacaklar: </a:t>
            </a:r>
            <a:r>
              <a:rPr lang="tr-TR" sz="2800" dirty="0"/>
              <a:t>otel personeli </a:t>
            </a:r>
          </a:p>
          <a:p>
            <a:endParaRPr lang="tr-TR" sz="2800" dirty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Etkinlik 2: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su tasarrufu.jfif"/>
          <p:cNvPicPr>
            <a:picLocks noGrp="1" noChangeAspect="1"/>
          </p:cNvPicPr>
          <p:nvPr>
            <p:ph idx="1"/>
          </p:nvPr>
        </p:nvPicPr>
        <p:blipFill>
          <a:blip r:embed="rId2"/>
          <a:srcRect l="14486" t="24096" r="5086" b="3878"/>
          <a:stretch>
            <a:fillRect/>
          </a:stretch>
        </p:blipFill>
        <p:spPr>
          <a:xfrm>
            <a:off x="0" y="857232"/>
            <a:ext cx="4713420" cy="4286280"/>
          </a:xfrm>
        </p:spPr>
      </p:pic>
      <p:pic>
        <p:nvPicPr>
          <p:cNvPr id="5" name="4 Resim" descr="su.jfif"/>
          <p:cNvPicPr>
            <a:picLocks noChangeAspect="1"/>
          </p:cNvPicPr>
          <p:nvPr/>
        </p:nvPicPr>
        <p:blipFill>
          <a:blip r:embed="rId3"/>
          <a:srcRect l="20833" t="48958" r="22222" b="19792"/>
          <a:stretch>
            <a:fillRect/>
          </a:stretch>
        </p:blipFill>
        <p:spPr>
          <a:xfrm>
            <a:off x="4857753" y="857232"/>
            <a:ext cx="4286248" cy="428628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tr-TR" sz="2800" dirty="0">
                <a:ea typeface="Times New Roman"/>
              </a:rPr>
              <a:t>Çevre Koruma ve bilinçlendirme Kitapçığı, Pano ve personel  bilgilendirilmesi. </a:t>
            </a:r>
          </a:p>
          <a:p>
            <a:pPr algn="ctr"/>
            <a:endParaRPr lang="tr-TR" dirty="0"/>
          </a:p>
          <a:p>
            <a:pPr algn="ctr"/>
            <a:r>
              <a:rPr lang="tr-TR" dirty="0">
                <a:solidFill>
                  <a:schemeClr val="accent1">
                    <a:lumMod val="75000"/>
                  </a:schemeClr>
                </a:solidFill>
              </a:rPr>
              <a:t>Etkinlik tarihi: </a:t>
            </a:r>
            <a:r>
              <a:rPr lang="tr-TR" sz="2800" dirty="0">
                <a:solidFill>
                  <a:schemeClr val="dk1"/>
                </a:solidFill>
              </a:rPr>
              <a:t>Yıl Boyu </a:t>
            </a:r>
          </a:p>
          <a:p>
            <a:pPr algn="ctr"/>
            <a:endParaRPr lang="tr-TR" sz="2800" dirty="0">
              <a:solidFill>
                <a:schemeClr val="dk1"/>
              </a:solidFill>
            </a:endParaRPr>
          </a:p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Etkinliğe katılacaklar: </a:t>
            </a:r>
            <a:r>
              <a:rPr lang="tr-TR" sz="2800" dirty="0">
                <a:solidFill>
                  <a:schemeClr val="dk1"/>
                </a:solidFill>
              </a:rPr>
              <a:t>otel personeli ve misafirler 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r-TR" sz="2800" dirty="0">
                <a:solidFill>
                  <a:schemeClr val="accent1">
                    <a:lumMod val="75000"/>
                  </a:schemeClr>
                </a:solidFill>
              </a:rPr>
              <a:t>Etkinlik 3: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pano.jfif"/>
          <p:cNvPicPr>
            <a:picLocks noGrp="1" noChangeAspect="1"/>
          </p:cNvPicPr>
          <p:nvPr>
            <p:ph idx="1"/>
          </p:nvPr>
        </p:nvPicPr>
        <p:blipFill>
          <a:blip r:embed="rId2"/>
          <a:srcRect l="10934" t="14626" r="13302" b="14346"/>
          <a:stretch>
            <a:fillRect/>
          </a:stretch>
        </p:blipFill>
        <p:spPr>
          <a:xfrm>
            <a:off x="1000100" y="785794"/>
            <a:ext cx="6929486" cy="5000659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labalık">
  <a:themeElements>
    <a:clrScheme name="Kalabalık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Kalabalık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Kalabalık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567</TotalTime>
  <Words>312</Words>
  <Application>Microsoft Office PowerPoint</Application>
  <PresentationFormat>Ekran Gösterisi (4:3)</PresentationFormat>
  <Paragraphs>80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Calibri</vt:lpstr>
      <vt:lpstr>Lucida Sans Unicode</vt:lpstr>
      <vt:lpstr>Verdana</vt:lpstr>
      <vt:lpstr>Wingdings</vt:lpstr>
      <vt:lpstr>Wingdings 2</vt:lpstr>
      <vt:lpstr>Wingdings 3</vt:lpstr>
      <vt:lpstr>Kalabalık</vt:lpstr>
      <vt:lpstr>2026 YILI  MAVİ BAYRAK ÇEVRE EĞİTİM ve BİLİNÇLENDİRME DOSYASI </vt:lpstr>
      <vt:lpstr>GENEL BİLGİ</vt:lpstr>
      <vt:lpstr>2026 YILINDA GERÇEKLEŞTİRİLECEK ÇEVRE EĞİTİM ETKİNLİKLERİ</vt:lpstr>
      <vt:lpstr>PowerPoint Sunusu</vt:lpstr>
      <vt:lpstr>Etkinlik 1: </vt:lpstr>
      <vt:lpstr>Etkinlik 2: </vt:lpstr>
      <vt:lpstr>PowerPoint Sunusu</vt:lpstr>
      <vt:lpstr>Etkinlik 3: </vt:lpstr>
      <vt:lpstr>PowerPoint Sunusu</vt:lpstr>
      <vt:lpstr>PowerPoint Sunusu</vt:lpstr>
      <vt:lpstr>PowerPoint Sunusu</vt:lpstr>
      <vt:lpstr>Etkinlik 4: </vt:lpstr>
      <vt:lpstr>PowerPoint Sunusu</vt:lpstr>
      <vt:lpstr>Etkinlik 5: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2024 YILI  MAVİ BAYRAK ÇEVRE EĞİTİM VE BİLİNÇLENDİRME DOSYASI</dc:title>
  <dc:creator>K-KALITE</dc:creator>
  <cp:lastModifiedBy>Kalite</cp:lastModifiedBy>
  <cp:revision>17</cp:revision>
  <dcterms:created xsi:type="dcterms:W3CDTF">2023-11-21T11:08:32Z</dcterms:created>
  <dcterms:modified xsi:type="dcterms:W3CDTF">2025-12-04T08:09:37Z</dcterms:modified>
</cp:coreProperties>
</file>