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4" r:id="rId1"/>
  </p:sldMasterIdLst>
  <p:notesMasterIdLst>
    <p:notesMasterId r:id="rId4"/>
  </p:notesMasterIdLst>
  <p:handoutMasterIdLst>
    <p:handoutMasterId r:id="rId5"/>
  </p:handoutMasterIdLst>
  <p:sldIdLst>
    <p:sldId id="256" r:id="rId2"/>
    <p:sldId id="410" r:id="rId3"/>
  </p:sldIdLst>
  <p:sldSz cx="9144000" cy="6858000" type="screen4x3"/>
  <p:notesSz cx="6797675" cy="9926638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3066" autoAdjust="0"/>
  </p:normalViewPr>
  <p:slideViewPr>
    <p:cSldViewPr>
      <p:cViewPr varScale="1">
        <p:scale>
          <a:sx n="103" d="100"/>
          <a:sy n="103" d="100"/>
        </p:scale>
        <p:origin x="160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5.12.2025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349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5.12.2025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928" y="4715273"/>
            <a:ext cx="5437821" cy="4466432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9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dirty="0"/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5B573-242C-46DB-8571-150CC54EBA6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821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FEFE1-9497-40D6-B64E-127F5C5F5052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0EEB9AD7-D432-4B19-B9C0-B3F108136A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3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2362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4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0743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46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1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9494DC-6467-4219-8D86-3E15D82F85E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BFBAA-A2A0-4D96-AA43-22AEEE418E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7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3A6DD-D8DB-46AD-9D17-2E6703E46540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  <p:pic>
        <p:nvPicPr>
          <p:cNvPr id="8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373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D18B2C-E7BB-4F7E-ABD3-6DA98AB72B75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9C323A7D-B0FD-4E8C-9C88-9DFB8E2BFC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Resim 2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esim 2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432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5094C4-A297-49D7-96F0-33CEAB06CFF1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AA7F1A69-DFD2-49C0-ABB3-B8B749E5AB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30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8CCF50-17B2-44C7-90DE-D9278420B168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F6EFF64-E401-4C2D-B0F8-8FB7EB1D39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5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EDFC48-5CB6-4B63-BCB4-775D0153B25F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F9290F-EE52-472D-A8CF-0655121663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0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9812FB-9D78-4C4F-98D9-859B2D2047B2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95E8E5-0BFF-4152-9F88-90974256D3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13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24582F-155F-4A2A-8631-58A2B563B4C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BDF720-9785-42AD-8BAF-63B55038AC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8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187142-E5F4-4F39-9BDF-DFE8E9AD46B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79458CA-6EAF-4C8D-9BF6-4CE6F47B3B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2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BF6FE3-3E44-4B55-92E6-C9654512C626}" type="datetimeFigureOut">
              <a:rPr lang="en-US" smtClean="0"/>
              <a:pPr>
                <a:defRPr/>
              </a:pPr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2D26E338-2473-4A60-9C96-6537E7AB8B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5" r:id="rId1"/>
    <p:sldLayoutId id="2147484576" r:id="rId2"/>
    <p:sldLayoutId id="2147484577" r:id="rId3"/>
    <p:sldLayoutId id="2147484578" r:id="rId4"/>
    <p:sldLayoutId id="2147484579" r:id="rId5"/>
    <p:sldLayoutId id="2147484580" r:id="rId6"/>
    <p:sldLayoutId id="2147484581" r:id="rId7"/>
    <p:sldLayoutId id="2147484582" r:id="rId8"/>
    <p:sldLayoutId id="2147484583" r:id="rId9"/>
    <p:sldLayoutId id="2147484584" r:id="rId10"/>
    <p:sldLayoutId id="2147484585" r:id="rId11"/>
    <p:sldLayoutId id="2147484586" r:id="rId12"/>
    <p:sldLayoutId id="2147484587" r:id="rId13"/>
    <p:sldLayoutId id="2147484588" r:id="rId14"/>
    <p:sldLayoutId id="2147484589" r:id="rId15"/>
    <p:sldLayoutId id="21474845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5890" y="2514600"/>
            <a:ext cx="779412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2026 YILI</a:t>
            </a:r>
          </a:p>
          <a:p>
            <a:pPr algn="ctr"/>
            <a:r>
              <a:rPr lang="tr-TR" sz="3600" b="1" dirty="0">
                <a:solidFill>
                  <a:srgbClr val="0070C0"/>
                </a:solidFill>
                <a:latin typeface="+mn-lt"/>
              </a:rPr>
              <a:t>MAVİ BAYRAK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ÇEVRE EĞİTİM VE BİLİNÇLENDİRME </a:t>
            </a:r>
          </a:p>
          <a:p>
            <a:pPr algn="ctr"/>
            <a:r>
              <a:rPr lang="tr-TR" sz="3600" b="1" dirty="0">
                <a:solidFill>
                  <a:srgbClr val="002060"/>
                </a:solidFill>
                <a:latin typeface="+mn-lt"/>
              </a:rPr>
              <a:t>ETKİNLİKLERİ DOSYASI</a:t>
            </a:r>
            <a:endParaRPr lang="tr-TR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1371600" cy="13716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B76EFBE-06A8-4386-AB6B-B36F1F336E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3" t="29484" r="17695" b="36907"/>
          <a:stretch/>
        </p:blipFill>
        <p:spPr bwMode="auto">
          <a:xfrm>
            <a:off x="614363" y="533401"/>
            <a:ext cx="1365349" cy="3693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49464" y="899775"/>
            <a:ext cx="209514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900" b="1" dirty="0"/>
              <a:t>THE OBA HOTEL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-14522" y="228600"/>
            <a:ext cx="920797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622515" y="5673060"/>
            <a:ext cx="76883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 </a:t>
            </a:r>
            <a:r>
              <a:rPr lang="tr-TR" sz="1000" b="1" dirty="0">
                <a:solidFill>
                  <a:srgbClr val="FF0000"/>
                </a:solidFill>
              </a:rPr>
              <a:t>………………</a:t>
            </a:r>
            <a:r>
              <a:rPr lang="tr-TR" sz="1050" b="1" dirty="0">
                <a:solidFill>
                  <a:srgbClr val="FF0000"/>
                </a:solidFill>
              </a:rPr>
              <a:t>Bodrum/MUĞLA………………..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………</a:t>
            </a:r>
            <a:r>
              <a:rPr lang="tr-TR" sz="1100" b="1" dirty="0" err="1">
                <a:solidFill>
                  <a:srgbClr val="FF0000"/>
                </a:solidFill>
              </a:rPr>
              <a:t>The</a:t>
            </a:r>
            <a:r>
              <a:rPr lang="tr-TR" sz="1100" b="1" dirty="0">
                <a:solidFill>
                  <a:srgbClr val="FF0000"/>
                </a:solidFill>
              </a:rPr>
              <a:t> Oba Hotel…</a:t>
            </a:r>
            <a:r>
              <a:rPr lang="tr-TR" sz="1050" b="1" dirty="0">
                <a:solidFill>
                  <a:srgbClr val="FF0000"/>
                </a:solidFill>
              </a:rPr>
              <a:t>………………………………..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ACTIVITIES ORGANIZED BY )</a:t>
            </a:r>
          </a:p>
          <a:p>
            <a:endParaRPr lang="tr-TR" sz="1000" dirty="0"/>
          </a:p>
          <a:p>
            <a:r>
              <a:rPr lang="tr-TR" sz="1000" b="1" dirty="0"/>
              <a:t>İLETİŞİM / CONTACT</a:t>
            </a:r>
            <a:r>
              <a:rPr lang="tr-TR" sz="1000" dirty="0"/>
              <a:t>: </a:t>
            </a:r>
            <a:r>
              <a:rPr lang="tr-TR" sz="1050" dirty="0"/>
              <a:t>SELMA İSKENDER, 5071037687</a:t>
            </a:r>
          </a:p>
        </p:txBody>
      </p:sp>
      <p:graphicFrame>
        <p:nvGraphicFramePr>
          <p:cNvPr id="2" name="9 Tablo">
            <a:extLst>
              <a:ext uri="{FF2B5EF4-FFF2-40B4-BE49-F238E27FC236}">
                <a16:creationId xmlns:a16="http://schemas.microsoft.com/office/drawing/2014/main" id="{A5FE54FA-1B48-B8A4-0C63-C5FD153ED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336209"/>
              </p:ext>
            </p:extLst>
          </p:nvPr>
        </p:nvGraphicFramePr>
        <p:xfrm>
          <a:off x="395535" y="1265043"/>
          <a:ext cx="8433528" cy="4429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94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6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38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80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11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90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6899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Hedef grup ve yeri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11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Çevre Bilinci</a:t>
                      </a:r>
                      <a:r>
                        <a:rPr lang="tr-TR" sz="10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Eğitimi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Otel çalışanları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Çevre gününün önemini vurgulamak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Haziran 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Enviromental</a:t>
                      </a:r>
                      <a:r>
                        <a:rPr lang="tr-TR" sz="10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tr-TR" sz="1000" b="0" i="0" u="none" strike="noStrike" baseline="0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important</a:t>
                      </a:r>
                      <a:r>
                        <a:rPr lang="tr-TR" sz="10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Training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Hotel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employees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E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mphasizing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the importance of environment day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>
                          <a:latin typeface="+mn-lt"/>
                        </a:rPr>
                        <a:t>June</a:t>
                      </a:r>
                      <a:r>
                        <a:rPr lang="tr-TR" sz="1000" dirty="0">
                          <a:latin typeface="+mn-lt"/>
                        </a:rPr>
                        <a:t> 2025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80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Çevre Yürüyüşü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Otel çalışanları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Çevre gününün önemini vurgulamak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Haziran 2025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E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nvironmental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walk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Hotel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employees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E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mphasizing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the importance of environment day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>
                          <a:latin typeface="+mn-lt"/>
                        </a:rPr>
                        <a:t>June</a:t>
                      </a:r>
                      <a:r>
                        <a:rPr lang="tr-TR" sz="1000" dirty="0">
                          <a:latin typeface="+mn-lt"/>
                        </a:rPr>
                        <a:t> 2025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19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tanıtıcı broşür hazırlanması ve dağıtılması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Otel misafirleri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tanıtımı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Ağustos-Eylül 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calendar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needs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to</a:t>
                      </a:r>
                      <a:r>
                        <a:rPr lang="tr-TR" sz="1000" dirty="0"/>
                        <a:t> be done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Hotels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guests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presentation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August-Septemb.2025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9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Fidan Dikimi Etkinliği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Otel çalışanları, turistler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Hava</a:t>
                      </a:r>
                      <a:r>
                        <a:rPr lang="tr-TR" sz="1000" baseline="0" dirty="0">
                          <a:latin typeface="+mn-lt"/>
                          <a:ea typeface="Times New Roman"/>
                          <a:cs typeface="Arial" pitchFamily="34" charset="0"/>
                        </a:rPr>
                        <a:t> kirliliğini azaltmak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Ekim-Kasım 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Planting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Event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Hotel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employees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tourists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Reduce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air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pollution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Oct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.-</a:t>
                      </a:r>
                      <a:r>
                        <a:rPr lang="tr-TR" sz="1000" baseline="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baseline="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Novemb</a:t>
                      </a:r>
                      <a:r>
                        <a:rPr lang="tr-TR" sz="1000" baseline="0" dirty="0">
                          <a:latin typeface="+mn-lt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baseline="0" dirty="0">
                          <a:latin typeface="+mn-lt"/>
                          <a:ea typeface="Times New Roman"/>
                          <a:cs typeface="Arial" pitchFamily="34" charset="0"/>
                        </a:rPr>
                        <a:t>2025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9879870"/>
                  </a:ext>
                </a:extLst>
              </a:tr>
              <a:tr h="98909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Deniz Canlıları yaşam alanlarını koruma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</a:rPr>
                        <a:t>Otel çalışanları, turistler, yerel halk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Deniz kaplumbağaları ve diğer canlıların üreme alanlarının korunması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2025sezon boyunca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chemeClr val="dk1"/>
                          </a:solidFill>
                          <a:latin typeface="+mn-lt"/>
                          <a:cs typeface="+mn-cs"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Studies on the Conservation of Sea Turtles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Hotel employees, tourists, local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public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Protection of sea 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creatures</a:t>
                      </a:r>
                      <a:r>
                        <a:rPr lang="tr-TR" sz="1000" baseline="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tr-TR" sz="1000" baseline="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and</a:t>
                      </a:r>
                      <a:r>
                        <a:rPr lang="tr-TR" sz="1000" baseline="0" dirty="0">
                          <a:latin typeface="+mn-lt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turtles and their breeding grounds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during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the</a:t>
                      </a:r>
                      <a:r>
                        <a:rPr lang="tr-TR" sz="1000" dirty="0">
                          <a:latin typeface="+mn-lt"/>
                          <a:ea typeface="Times New Roman"/>
                          <a:cs typeface="Arial" pitchFamily="34" charset="0"/>
                        </a:rPr>
                        <a:t> 2025 </a:t>
                      </a:r>
                      <a:r>
                        <a:rPr lang="tr-TR" sz="1000" dirty="0" err="1">
                          <a:latin typeface="+mn-lt"/>
                          <a:ea typeface="Times New Roman"/>
                          <a:cs typeface="Arial" pitchFamily="34" charset="0"/>
                        </a:rPr>
                        <a:t>season</a:t>
                      </a:r>
                      <a:endParaRPr lang="tr-TR" sz="1000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5795458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3198</TotalTime>
  <Words>263</Words>
  <Application>Microsoft Office PowerPoint</Application>
  <PresentationFormat>Ekran Gösterisi (4:3)</PresentationFormat>
  <Paragraphs>76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Duman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Gülsüm Sevinç</cp:lastModifiedBy>
  <cp:revision>322</cp:revision>
  <cp:lastPrinted>2024-05-07T07:17:26Z</cp:lastPrinted>
  <dcterms:created xsi:type="dcterms:W3CDTF">1601-01-01T00:00:00Z</dcterms:created>
  <dcterms:modified xsi:type="dcterms:W3CDTF">2025-12-05T08:07:49Z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