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7" r:id="rId1"/>
  </p:sldMasterIdLst>
  <p:notesMasterIdLst>
    <p:notesMasterId r:id="rId20"/>
  </p:notesMasterIdLst>
  <p:handoutMasterIdLst>
    <p:handoutMasterId r:id="rId21"/>
  </p:handoutMasterIdLst>
  <p:sldIdLst>
    <p:sldId id="256" r:id="rId2"/>
    <p:sldId id="412" r:id="rId3"/>
    <p:sldId id="414" r:id="rId4"/>
    <p:sldId id="407" r:id="rId5"/>
    <p:sldId id="395" r:id="rId6"/>
    <p:sldId id="258" r:id="rId7"/>
    <p:sldId id="396" r:id="rId8"/>
    <p:sldId id="337" r:id="rId9"/>
    <p:sldId id="259" r:id="rId10"/>
    <p:sldId id="347" r:id="rId11"/>
    <p:sldId id="349" r:id="rId12"/>
    <p:sldId id="274" r:id="rId13"/>
    <p:sldId id="399" r:id="rId14"/>
    <p:sldId id="400" r:id="rId15"/>
    <p:sldId id="401" r:id="rId16"/>
    <p:sldId id="419" r:id="rId17"/>
    <p:sldId id="417" r:id="rId18"/>
    <p:sldId id="410" r:id="rId19"/>
  </p:sldIdLst>
  <p:sldSz cx="9144000" cy="6858000" type="screen4x3"/>
  <p:notesSz cx="6761163" cy="9942513"/>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2">
          <p15:clr>
            <a:srgbClr val="A4A3A4"/>
          </p15:clr>
        </p15:guide>
        <p15:guide id="2" pos="213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25E5076-3810-47DD-B79F-674D7AD40C01}" styleName="Koyu Stil 1 - Vurgu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Koyu Stil 2 - Vurgu 1/Vurgu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95392" autoAdjust="0"/>
  </p:normalViewPr>
  <p:slideViewPr>
    <p:cSldViewPr>
      <p:cViewPr varScale="1">
        <p:scale>
          <a:sx n="68" d="100"/>
          <a:sy n="68" d="100"/>
        </p:scale>
        <p:origin x="1266"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3" d="100"/>
          <a:sy n="53" d="100"/>
        </p:scale>
        <p:origin x="-2868" y="-90"/>
      </p:cViewPr>
      <p:guideLst>
        <p:guide orient="horz" pos="3132"/>
        <p:guide pos="213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30525" cy="496888"/>
          </a:xfrm>
          <a:prstGeom prst="rect">
            <a:avLst/>
          </a:prstGeom>
        </p:spPr>
        <p:txBody>
          <a:bodyPr vert="horz" lIns="95443" tIns="47721" rIns="95443" bIns="47721" rtlCol="0"/>
          <a:lstStyle>
            <a:lvl1pPr algn="l">
              <a:defRPr sz="1300">
                <a:latin typeface="Arial" charset="0"/>
              </a:defRPr>
            </a:lvl1pPr>
          </a:lstStyle>
          <a:p>
            <a:pPr>
              <a:defRPr/>
            </a:pPr>
            <a:endParaRPr lang="tr-TR"/>
          </a:p>
        </p:txBody>
      </p:sp>
      <p:sp>
        <p:nvSpPr>
          <p:cNvPr id="3" name="Veri Yer Tutucusu 2"/>
          <p:cNvSpPr>
            <a:spLocks noGrp="1"/>
          </p:cNvSpPr>
          <p:nvPr>
            <p:ph type="dt" sz="quarter" idx="1"/>
          </p:nvPr>
        </p:nvSpPr>
        <p:spPr>
          <a:xfrm>
            <a:off x="3829050" y="0"/>
            <a:ext cx="2930525" cy="496888"/>
          </a:xfrm>
          <a:prstGeom prst="rect">
            <a:avLst/>
          </a:prstGeom>
        </p:spPr>
        <p:txBody>
          <a:bodyPr vert="horz" lIns="95443" tIns="47721" rIns="95443" bIns="47721" rtlCol="0"/>
          <a:lstStyle>
            <a:lvl1pPr algn="r">
              <a:defRPr sz="1300">
                <a:latin typeface="Arial" charset="0"/>
              </a:defRPr>
            </a:lvl1pPr>
          </a:lstStyle>
          <a:p>
            <a:pPr>
              <a:defRPr/>
            </a:pPr>
            <a:fld id="{BF44D1F3-05DD-4821-AD56-39C7A8B947F2}" type="datetimeFigureOut">
              <a:rPr lang="tr-TR"/>
              <a:pPr>
                <a:defRPr/>
              </a:pPr>
              <a:t>11.11.2025</a:t>
            </a:fld>
            <a:endParaRPr lang="tr-TR"/>
          </a:p>
        </p:txBody>
      </p:sp>
      <p:sp>
        <p:nvSpPr>
          <p:cNvPr id="4" name="Altbilgi Yer Tutucusu 3"/>
          <p:cNvSpPr>
            <a:spLocks noGrp="1"/>
          </p:cNvSpPr>
          <p:nvPr>
            <p:ph type="ftr" sz="quarter" idx="2"/>
          </p:nvPr>
        </p:nvSpPr>
        <p:spPr>
          <a:xfrm>
            <a:off x="0" y="9444038"/>
            <a:ext cx="2930525" cy="496887"/>
          </a:xfrm>
          <a:prstGeom prst="rect">
            <a:avLst/>
          </a:prstGeom>
        </p:spPr>
        <p:txBody>
          <a:bodyPr vert="horz" lIns="95443" tIns="47721" rIns="95443" bIns="47721" rtlCol="0" anchor="b"/>
          <a:lstStyle>
            <a:lvl1pPr algn="l">
              <a:defRPr sz="1300">
                <a:latin typeface="Arial" charset="0"/>
              </a:defRPr>
            </a:lvl1pPr>
          </a:lstStyle>
          <a:p>
            <a:pPr>
              <a:defRPr/>
            </a:pPr>
            <a:endParaRPr lang="tr-TR"/>
          </a:p>
        </p:txBody>
      </p:sp>
      <p:sp>
        <p:nvSpPr>
          <p:cNvPr id="5" name="Slayt Numarası Yer Tutucusu 4"/>
          <p:cNvSpPr>
            <a:spLocks noGrp="1"/>
          </p:cNvSpPr>
          <p:nvPr>
            <p:ph type="sldNum" sz="quarter" idx="3"/>
          </p:nvPr>
        </p:nvSpPr>
        <p:spPr>
          <a:xfrm>
            <a:off x="3829050" y="9444038"/>
            <a:ext cx="2930525" cy="496887"/>
          </a:xfrm>
          <a:prstGeom prst="rect">
            <a:avLst/>
          </a:prstGeom>
        </p:spPr>
        <p:txBody>
          <a:bodyPr vert="horz" lIns="95443" tIns="47721" rIns="95443" bIns="47721" rtlCol="0" anchor="b"/>
          <a:lstStyle>
            <a:lvl1pPr algn="r">
              <a:defRPr sz="1300">
                <a:latin typeface="Arial" charset="0"/>
              </a:defRPr>
            </a:lvl1pPr>
          </a:lstStyle>
          <a:p>
            <a:pPr>
              <a:defRPr/>
            </a:pPr>
            <a:fld id="{5752ECAD-A54A-4EB0-9CFF-69A7FBF40002}" type="slidenum">
              <a:rPr lang="tr-TR"/>
              <a:pPr>
                <a:defRPr/>
              </a:pPr>
              <a:t>‹#›</a:t>
            </a:fld>
            <a:endParaRPr lang="tr-TR"/>
          </a:p>
        </p:txBody>
      </p:sp>
    </p:spTree>
    <p:extLst>
      <p:ext uri="{BB962C8B-B14F-4D97-AF65-F5344CB8AC3E}">
        <p14:creationId xmlns:p14="http://schemas.microsoft.com/office/powerpoint/2010/main" val="31803496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30525" cy="496888"/>
          </a:xfrm>
          <a:prstGeom prst="rect">
            <a:avLst/>
          </a:prstGeom>
        </p:spPr>
        <p:txBody>
          <a:bodyPr vert="horz" lIns="88112" tIns="44056" rIns="88112" bIns="44056" rtlCol="0"/>
          <a:lstStyle>
            <a:lvl1pPr algn="l">
              <a:defRPr sz="1200"/>
            </a:lvl1pPr>
          </a:lstStyle>
          <a:p>
            <a:pPr>
              <a:defRPr/>
            </a:pPr>
            <a:endParaRPr lang="tr-TR"/>
          </a:p>
        </p:txBody>
      </p:sp>
      <p:sp>
        <p:nvSpPr>
          <p:cNvPr id="3" name="2 Veri Yer Tutucusu"/>
          <p:cNvSpPr>
            <a:spLocks noGrp="1"/>
          </p:cNvSpPr>
          <p:nvPr>
            <p:ph type="dt" idx="1"/>
          </p:nvPr>
        </p:nvSpPr>
        <p:spPr>
          <a:xfrm>
            <a:off x="3829050" y="0"/>
            <a:ext cx="2930525" cy="496888"/>
          </a:xfrm>
          <a:prstGeom prst="rect">
            <a:avLst/>
          </a:prstGeom>
        </p:spPr>
        <p:txBody>
          <a:bodyPr vert="horz" lIns="88112" tIns="44056" rIns="88112" bIns="44056" rtlCol="0"/>
          <a:lstStyle>
            <a:lvl1pPr algn="r">
              <a:defRPr sz="1200"/>
            </a:lvl1pPr>
          </a:lstStyle>
          <a:p>
            <a:pPr>
              <a:defRPr/>
            </a:pPr>
            <a:fld id="{60451BD8-E481-4123-AB1B-A3EA166D2298}" type="datetimeFigureOut">
              <a:rPr lang="tr-TR"/>
              <a:pPr>
                <a:defRPr/>
              </a:pPr>
              <a:t>11.11.2025</a:t>
            </a:fld>
            <a:endParaRPr lang="tr-TR"/>
          </a:p>
        </p:txBody>
      </p:sp>
      <p:sp>
        <p:nvSpPr>
          <p:cNvPr id="4" name="3 Slayt Görüntüsü Yer Tutucusu"/>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88112" tIns="44056" rIns="88112" bIns="44056" rtlCol="0" anchor="ctr"/>
          <a:lstStyle/>
          <a:p>
            <a:pPr lvl="0"/>
            <a:endParaRPr lang="tr-TR" noProof="0"/>
          </a:p>
        </p:txBody>
      </p:sp>
      <p:sp>
        <p:nvSpPr>
          <p:cNvPr id="5" name="4 Not Yer Tutucusu"/>
          <p:cNvSpPr>
            <a:spLocks noGrp="1"/>
          </p:cNvSpPr>
          <p:nvPr>
            <p:ph type="body" sz="quarter" idx="3"/>
          </p:nvPr>
        </p:nvSpPr>
        <p:spPr>
          <a:xfrm>
            <a:off x="676275" y="4722813"/>
            <a:ext cx="5408613" cy="4473575"/>
          </a:xfrm>
          <a:prstGeom prst="rect">
            <a:avLst/>
          </a:prstGeom>
        </p:spPr>
        <p:txBody>
          <a:bodyPr vert="horz" lIns="88112" tIns="44056" rIns="88112" bIns="44056" rtlCol="0">
            <a:normAutofit/>
          </a:bodyPr>
          <a:lstStyle/>
          <a:p>
            <a:pPr lvl="0"/>
            <a:r>
              <a:rPr lang="tr-TR" noProof="0"/>
              <a:t>Asıl metin stillerini düzenlemek için tıklatın</a:t>
            </a:r>
          </a:p>
          <a:p>
            <a:pPr lvl="1"/>
            <a:r>
              <a:rPr lang="tr-TR" noProof="0"/>
              <a:t>İkinci düzey</a:t>
            </a:r>
          </a:p>
          <a:p>
            <a:pPr lvl="2"/>
            <a:r>
              <a:rPr lang="tr-TR" noProof="0"/>
              <a:t>Üçüncü düzey</a:t>
            </a:r>
          </a:p>
          <a:p>
            <a:pPr lvl="3"/>
            <a:r>
              <a:rPr lang="tr-TR" noProof="0"/>
              <a:t>Dördüncü düzey</a:t>
            </a:r>
          </a:p>
          <a:p>
            <a:pPr lvl="4"/>
            <a:r>
              <a:rPr lang="tr-TR" noProof="0"/>
              <a:t>Beşinci düzey</a:t>
            </a:r>
          </a:p>
        </p:txBody>
      </p:sp>
      <p:sp>
        <p:nvSpPr>
          <p:cNvPr id="6" name="5 Altbilgi Yer Tutucusu"/>
          <p:cNvSpPr>
            <a:spLocks noGrp="1"/>
          </p:cNvSpPr>
          <p:nvPr>
            <p:ph type="ftr" sz="quarter" idx="4"/>
          </p:nvPr>
        </p:nvSpPr>
        <p:spPr>
          <a:xfrm>
            <a:off x="0" y="9444038"/>
            <a:ext cx="2930525" cy="496887"/>
          </a:xfrm>
          <a:prstGeom prst="rect">
            <a:avLst/>
          </a:prstGeom>
        </p:spPr>
        <p:txBody>
          <a:bodyPr vert="horz" lIns="88112" tIns="44056" rIns="88112" bIns="44056" rtlCol="0" anchor="b"/>
          <a:lstStyle>
            <a:lvl1pPr algn="l">
              <a:defRPr sz="1200"/>
            </a:lvl1pPr>
          </a:lstStyle>
          <a:p>
            <a:pPr>
              <a:defRPr/>
            </a:pPr>
            <a:endParaRPr lang="tr-TR"/>
          </a:p>
        </p:txBody>
      </p:sp>
      <p:sp>
        <p:nvSpPr>
          <p:cNvPr id="7" name="6 Slayt Numarası Yer Tutucusu"/>
          <p:cNvSpPr>
            <a:spLocks noGrp="1"/>
          </p:cNvSpPr>
          <p:nvPr>
            <p:ph type="sldNum" sz="quarter" idx="5"/>
          </p:nvPr>
        </p:nvSpPr>
        <p:spPr>
          <a:xfrm>
            <a:off x="3829050" y="9444038"/>
            <a:ext cx="2930525" cy="496887"/>
          </a:xfrm>
          <a:prstGeom prst="rect">
            <a:avLst/>
          </a:prstGeom>
        </p:spPr>
        <p:txBody>
          <a:bodyPr vert="horz" lIns="88112" tIns="44056" rIns="88112" bIns="44056" rtlCol="0" anchor="b"/>
          <a:lstStyle>
            <a:lvl1pPr algn="r">
              <a:defRPr sz="1200"/>
            </a:lvl1pPr>
          </a:lstStyle>
          <a:p>
            <a:pPr>
              <a:defRPr/>
            </a:pPr>
            <a:fld id="{9312652C-EDC1-4F62-B3DC-A8B5ECA8D7AC}" type="slidenum">
              <a:rPr lang="tr-TR"/>
              <a:pPr>
                <a:defRPr/>
              </a:pPr>
              <a:t>‹#›</a:t>
            </a:fld>
            <a:endParaRPr lang="tr-TR"/>
          </a:p>
        </p:txBody>
      </p:sp>
    </p:spTree>
    <p:extLst>
      <p:ext uri="{BB962C8B-B14F-4D97-AF65-F5344CB8AC3E}">
        <p14:creationId xmlns:p14="http://schemas.microsoft.com/office/powerpoint/2010/main" val="39272972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5843"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a:p>
        </p:txBody>
      </p:sp>
      <p:sp>
        <p:nvSpPr>
          <p:cNvPr id="35844"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DF5B573-242C-46DB-8571-150CC54EBA6C}" type="slidenum">
              <a:rPr lang="tr-TR" smtClean="0"/>
              <a:pPr/>
              <a:t>1</a:t>
            </a:fld>
            <a:endParaRPr lang="tr-TR"/>
          </a:p>
        </p:txBody>
      </p:sp>
    </p:spTree>
    <p:extLst>
      <p:ext uri="{BB962C8B-B14F-4D97-AF65-F5344CB8AC3E}">
        <p14:creationId xmlns:p14="http://schemas.microsoft.com/office/powerpoint/2010/main" val="13988219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1.xml"/><Relationship Id="rId5" Type="http://schemas.openxmlformats.org/officeDocument/2006/relationships/image" Target="../media/image7.jpe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4.xml"/><Relationship Id="rId5" Type="http://schemas.openxmlformats.org/officeDocument/2006/relationships/image" Target="../media/image3.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10 Dik Üçgen"/>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grpSp>
        <p:nvGrpSpPr>
          <p:cNvPr id="5" name="15 Grup"/>
          <p:cNvGrpSpPr>
            <a:grpSpLocks/>
          </p:cNvGrpSpPr>
          <p:nvPr/>
        </p:nvGrpSpPr>
        <p:grpSpPr bwMode="auto">
          <a:xfrm>
            <a:off x="-3175" y="4953000"/>
            <a:ext cx="9147175" cy="1911350"/>
            <a:chOff x="-3765" y="4832896"/>
            <a:chExt cx="9147765" cy="2032192"/>
          </a:xfrm>
        </p:grpSpPr>
        <p:sp>
          <p:nvSpPr>
            <p:cNvPr id="6" name="16 Serbest Form"/>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7" name="18 Serbest Form"/>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grpSp>
          <p:nvGrpSpPr>
            <p:cNvPr id="8" name="19 Serbest Form"/>
            <p:cNvGrpSpPr>
              <a:grpSpLocks/>
            </p:cNvGrpSpPr>
            <p:nvPr/>
          </p:nvGrpSpPr>
          <p:grpSpPr bwMode="auto">
            <a:xfrm>
              <a:off x="-6686" y="4875025"/>
              <a:ext cx="9156783" cy="1996274"/>
              <a:chOff x="-6096" y="4992624"/>
              <a:chExt cx="9156192" cy="1877568"/>
            </a:xfrm>
          </p:grpSpPr>
          <p:pic>
            <p:nvPicPr>
              <p:cNvPr id="11" name="19 Serbest Form"/>
              <p:cNvPicPr>
                <a:picLocks noChangeArrowheads="1"/>
              </p:cNvPicPr>
              <p:nvPr/>
            </p:nvPicPr>
            <p:blipFill>
              <a:blip r:embed="rId2" cstate="print"/>
              <a:srcRect/>
              <a:stretch>
                <a:fillRect/>
              </a:stretch>
            </p:blipFill>
            <p:spPr bwMode="auto">
              <a:xfrm>
                <a:off x="-6096" y="4992624"/>
                <a:ext cx="9156192" cy="1877568"/>
              </a:xfrm>
              <a:prstGeom prst="rect">
                <a:avLst/>
              </a:prstGeom>
              <a:noFill/>
            </p:spPr>
          </p:pic>
          <p:sp>
            <p:nvSpPr>
              <p:cNvPr id="12" name="Text Box 12"/>
              <p:cNvSpPr txBox="1">
                <a:spLocks noChangeArrowheads="1"/>
              </p:cNvSpPr>
              <p:nvPr/>
            </p:nvSpPr>
            <p:spPr bwMode="auto">
              <a:xfrm>
                <a:off x="590" y="5000960"/>
                <a:ext cx="0" cy="0"/>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0" name="20 Düz Bağlayıcı"/>
            <p:cNvPicPr>
              <a:picLocks noChangeArrowheads="1"/>
            </p:cNvPicPr>
            <p:nvPr/>
          </p:nvPicPr>
          <p:blipFill>
            <a:blip r:embed="rId3" cstate="print"/>
            <a:srcRect/>
            <a:stretch>
              <a:fillRect/>
            </a:stretch>
          </p:blipFill>
          <p:spPr bwMode="auto">
            <a:xfrm>
              <a:off x="-12783" y="4868544"/>
              <a:ext cx="9162879" cy="868509"/>
            </a:xfrm>
            <a:prstGeom prst="rect">
              <a:avLst/>
            </a:prstGeom>
            <a:noFill/>
          </p:spPr>
        </p:pic>
      </p:grpSp>
      <p:sp>
        <p:nvSpPr>
          <p:cNvPr id="9" name="8 Başlık"/>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tr-TR"/>
              <a:t>Asıl başlık stili için tıklatın</a:t>
            </a:r>
            <a:endParaRPr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tr-TR"/>
              <a:t>Asıl alt başlık stilini düzenlemek için tıklatın</a:t>
            </a:r>
            <a:endParaRPr lang="en-US"/>
          </a:p>
        </p:txBody>
      </p:sp>
      <p:sp>
        <p:nvSpPr>
          <p:cNvPr id="13" name="29 Veri Yer Tutucusu"/>
          <p:cNvSpPr>
            <a:spLocks noGrp="1"/>
          </p:cNvSpPr>
          <p:nvPr>
            <p:ph type="dt" sz="half" idx="10"/>
          </p:nvPr>
        </p:nvSpPr>
        <p:spPr/>
        <p:txBody>
          <a:bodyPr/>
          <a:lstStyle>
            <a:lvl1pPr>
              <a:defRPr>
                <a:solidFill>
                  <a:srgbClr val="FFFFFF"/>
                </a:solidFill>
              </a:defRPr>
            </a:lvl1pPr>
            <a:extLst/>
          </a:lstStyle>
          <a:p>
            <a:pPr>
              <a:defRPr/>
            </a:pPr>
            <a:fld id="{E7CFEFE1-9497-40D6-B64E-127F5C5F5052}" type="datetimeFigureOut">
              <a:rPr lang="en-US"/>
              <a:pPr>
                <a:defRPr/>
              </a:pPr>
              <a:t>11/11/2025</a:t>
            </a:fld>
            <a:endParaRPr lang="en-US"/>
          </a:p>
        </p:txBody>
      </p:sp>
      <p:sp>
        <p:nvSpPr>
          <p:cNvPr id="14" name="18 Altbilgi Yer Tutucusu"/>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5" name="26 Slayt Numarası Yer Tutucusu"/>
          <p:cNvSpPr>
            <a:spLocks noGrp="1"/>
          </p:cNvSpPr>
          <p:nvPr>
            <p:ph type="sldNum" sz="quarter" idx="12"/>
          </p:nvPr>
        </p:nvSpPr>
        <p:spPr/>
        <p:txBody>
          <a:bodyPr/>
          <a:lstStyle>
            <a:lvl1pPr>
              <a:defRPr>
                <a:solidFill>
                  <a:srgbClr val="FFFFFF"/>
                </a:solidFill>
              </a:defRPr>
            </a:lvl1pPr>
            <a:extLst/>
          </a:lstStyle>
          <a:p>
            <a:pPr>
              <a:defRPr/>
            </a:pPr>
            <a:fld id="{0EEB9AD7-D432-4B19-B9C0-B3F108136ABC}"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endParaRPr lang="en-US"/>
          </a:p>
        </p:txBody>
      </p:sp>
      <p:sp>
        <p:nvSpPr>
          <p:cNvPr id="3" name="2 Dikey Metin Yer Tutucusu"/>
          <p:cNvSpPr>
            <a:spLocks noGrp="1"/>
          </p:cNvSpPr>
          <p:nvPr>
            <p:ph type="body" orient="vert" idx="1"/>
          </p:nvPr>
        </p:nvSpPr>
        <p:spPr>
          <a:xfrm>
            <a:off x="457200" y="1481329"/>
            <a:ext cx="8229600" cy="4386071"/>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C366CAB7-DD96-4C46-8A5C-CB05DF013225}" type="datetimeFigureOut">
              <a:rPr lang="en-US"/>
              <a:pPr>
                <a:defRPr/>
              </a:pPr>
              <a:t>11/11/2025</a:t>
            </a:fld>
            <a:endParaRPr lang="en-US"/>
          </a:p>
        </p:txBody>
      </p:sp>
      <p:sp>
        <p:nvSpPr>
          <p:cNvPr id="5" name="21 Altbilgi Yer Tutucusu"/>
          <p:cNvSpPr>
            <a:spLocks noGrp="1"/>
          </p:cNvSpPr>
          <p:nvPr>
            <p:ph type="ftr" sz="quarter" idx="11"/>
          </p:nvPr>
        </p:nvSpPr>
        <p:spPr/>
        <p:txBody>
          <a:bodyPr/>
          <a:lstStyle>
            <a:lvl1pPr>
              <a:defRPr/>
            </a:lvl1pPr>
          </a:lstStyle>
          <a:p>
            <a:pPr>
              <a:defRPr/>
            </a:pPr>
            <a:endParaRPr lang="en-US"/>
          </a:p>
        </p:txBody>
      </p:sp>
      <p:sp>
        <p:nvSpPr>
          <p:cNvPr id="6" name="17 Slayt Numarası Yer Tutucusu"/>
          <p:cNvSpPr>
            <a:spLocks noGrp="1"/>
          </p:cNvSpPr>
          <p:nvPr>
            <p:ph type="sldNum" sz="quarter" idx="12"/>
          </p:nvPr>
        </p:nvSpPr>
        <p:spPr/>
        <p:txBody>
          <a:bodyPr/>
          <a:lstStyle>
            <a:lvl1pPr>
              <a:defRPr/>
            </a:lvl1pPr>
          </a:lstStyle>
          <a:p>
            <a:pPr>
              <a:defRPr/>
            </a:pPr>
            <a:fld id="{2B4D74EC-4864-4C22-B468-FFF81EFA8D2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p>
            <a:r>
              <a:rPr lang="tr-TR"/>
              <a:t>Asıl başlık stili için tıklatın</a:t>
            </a:r>
            <a:endParaRPr lang="en-US"/>
          </a:p>
        </p:txBody>
      </p:sp>
      <p:sp>
        <p:nvSpPr>
          <p:cNvPr id="3" name="2 Dikey Metin Yer Tutucusu"/>
          <p:cNvSpPr>
            <a:spLocks noGrp="1"/>
          </p:cNvSpPr>
          <p:nvPr>
            <p:ph type="body" orient="vert" idx="1"/>
          </p:nvPr>
        </p:nvSpPr>
        <p:spPr>
          <a:xfrm>
            <a:off x="457200" y="274641"/>
            <a:ext cx="6324600" cy="5592760"/>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7F9494DC-6467-4219-8D86-3E15D82F85E6}" type="datetimeFigureOut">
              <a:rPr lang="en-US"/>
              <a:pPr>
                <a:defRPr/>
              </a:pPr>
              <a:t>11/11/2025</a:t>
            </a:fld>
            <a:endParaRPr lang="en-US"/>
          </a:p>
        </p:txBody>
      </p:sp>
      <p:sp>
        <p:nvSpPr>
          <p:cNvPr id="5" name="21 Altbilgi Yer Tutucusu"/>
          <p:cNvSpPr>
            <a:spLocks noGrp="1"/>
          </p:cNvSpPr>
          <p:nvPr>
            <p:ph type="ftr" sz="quarter" idx="11"/>
          </p:nvPr>
        </p:nvSpPr>
        <p:spPr/>
        <p:txBody>
          <a:bodyPr/>
          <a:lstStyle>
            <a:lvl1pPr>
              <a:defRPr/>
            </a:lvl1pPr>
          </a:lstStyle>
          <a:p>
            <a:pPr>
              <a:defRPr/>
            </a:pPr>
            <a:endParaRPr lang="en-US"/>
          </a:p>
        </p:txBody>
      </p:sp>
      <p:sp>
        <p:nvSpPr>
          <p:cNvPr id="6" name="17 Slayt Numarası Yer Tutucusu"/>
          <p:cNvSpPr>
            <a:spLocks noGrp="1"/>
          </p:cNvSpPr>
          <p:nvPr>
            <p:ph type="sldNum" sz="quarter" idx="12"/>
          </p:nvPr>
        </p:nvSpPr>
        <p:spPr/>
        <p:txBody>
          <a:bodyPr/>
          <a:lstStyle>
            <a:lvl1pPr>
              <a:defRPr/>
            </a:lvl1pPr>
          </a:lstStyle>
          <a:p>
            <a:pPr>
              <a:defRPr/>
            </a:pPr>
            <a:fld id="{466BFBAA-A2A0-4D96-AA43-22AEEE418EB2}"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26D5B4A5-68B9-47DA-915D-5141C25761E6}"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4" name="Resim 14"/>
          <p:cNvPicPr>
            <a:picLocks noChangeAspect="1"/>
          </p:cNvPicPr>
          <p:nvPr userDrawn="1"/>
        </p:nvPicPr>
        <p:blipFill>
          <a:blip r:embed="rId2" cstate="print"/>
          <a:srcRect/>
          <a:stretch>
            <a:fillRect/>
          </a:stretch>
        </p:blipFill>
        <p:spPr bwMode="auto">
          <a:xfrm>
            <a:off x="103188" y="6132513"/>
            <a:ext cx="1725612" cy="573087"/>
          </a:xfrm>
          <a:prstGeom prst="rect">
            <a:avLst/>
          </a:prstGeom>
          <a:noFill/>
          <a:ln w="9525">
            <a:noFill/>
            <a:miter lim="800000"/>
            <a:headEnd/>
            <a:tailEnd/>
          </a:ln>
        </p:spPr>
      </p:pic>
      <p:pic>
        <p:nvPicPr>
          <p:cNvPr id="5" name="Resim 15"/>
          <p:cNvPicPr>
            <a:picLocks noChangeAspect="1"/>
          </p:cNvPicPr>
          <p:nvPr userDrawn="1"/>
        </p:nvPicPr>
        <p:blipFill>
          <a:blip r:embed="rId3" cstate="print"/>
          <a:srcRect/>
          <a:stretch>
            <a:fillRect/>
          </a:stretch>
        </p:blipFill>
        <p:spPr bwMode="auto">
          <a:xfrm>
            <a:off x="8153400" y="6086475"/>
            <a:ext cx="838200" cy="695325"/>
          </a:xfrm>
          <a:prstGeom prst="rect">
            <a:avLst/>
          </a:prstGeom>
          <a:noFill/>
          <a:ln w="9525">
            <a:noFill/>
            <a:miter lim="800000"/>
            <a:headEnd/>
            <a:tailEnd/>
          </a:ln>
        </p:spPr>
      </p:pic>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6 Başlık"/>
          <p:cNvSpPr>
            <a:spLocks noGrp="1"/>
          </p:cNvSpPr>
          <p:nvPr>
            <p:ph type="title"/>
          </p:nvPr>
        </p:nvSpPr>
        <p:spPr/>
        <p:txBody>
          <a:bodyPr rtlCol="0"/>
          <a:lstStyle/>
          <a:p>
            <a:r>
              <a:rPr lang="tr-TR"/>
              <a:t>Asıl başlık stili için tıklatın</a:t>
            </a:r>
            <a:endParaRPr lang="en-US"/>
          </a:p>
        </p:txBody>
      </p:sp>
      <p:sp>
        <p:nvSpPr>
          <p:cNvPr id="6" name="3 Veri Yer Tutucusu"/>
          <p:cNvSpPr>
            <a:spLocks noGrp="1"/>
          </p:cNvSpPr>
          <p:nvPr>
            <p:ph type="dt" sz="half" idx="10"/>
          </p:nvPr>
        </p:nvSpPr>
        <p:spPr/>
        <p:txBody>
          <a:bodyPr/>
          <a:lstStyle>
            <a:lvl1pPr>
              <a:defRPr/>
            </a:lvl1pPr>
            <a:extLst/>
          </a:lstStyle>
          <a:p>
            <a:pPr>
              <a:defRPr/>
            </a:pPr>
            <a:fld id="{EDF3A6DD-D8DB-46AD-9D17-2E6703E46540}" type="datetimeFigureOut">
              <a:rPr lang="en-US"/>
              <a:pPr>
                <a:defRPr/>
              </a:pPr>
              <a:t>11/11/2025</a:t>
            </a:fld>
            <a:endParaRPr lang="en-US"/>
          </a:p>
        </p:txBody>
      </p:sp>
      <p:sp>
        <p:nvSpPr>
          <p:cNvPr id="8" name="4 Altbilgi Yer Tutucusu"/>
          <p:cNvSpPr>
            <a:spLocks noGrp="1"/>
          </p:cNvSpPr>
          <p:nvPr>
            <p:ph type="ftr" sz="quarter" idx="11"/>
          </p:nvPr>
        </p:nvSpPr>
        <p:spPr/>
        <p:txBody>
          <a:bodyPr/>
          <a:lstStyle>
            <a:lvl1pPr>
              <a:defRPr/>
            </a:lvl1pPr>
            <a:extLst/>
          </a:lstStyle>
          <a:p>
            <a:pPr>
              <a:defRPr/>
            </a:pPr>
            <a:endParaRPr lang="en-US"/>
          </a:p>
        </p:txBody>
      </p:sp>
      <p:sp>
        <p:nvSpPr>
          <p:cNvPr id="9" name="5 Slayt Numarası Yer Tutucusu"/>
          <p:cNvSpPr>
            <a:spLocks noGrp="1"/>
          </p:cNvSpPr>
          <p:nvPr>
            <p:ph type="sldNum" sz="quarter" idx="12"/>
          </p:nvPr>
        </p:nvSpPr>
        <p:spPr/>
        <p:txBody>
          <a:bodyPr/>
          <a:lstStyle>
            <a:lvl1pPr>
              <a:defRPr/>
            </a:lvl1pPr>
            <a:extLst/>
          </a:lstStyle>
          <a:p>
            <a:pPr>
              <a:defRPr/>
            </a:pPr>
            <a:r>
              <a:rPr lang="en-US"/>
              <a:t>Konyaaltı Belediyesi 2011 Çevre Etkinlikleri</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10 Köşeli Çift Ayraç"/>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5" name="15 Köşeli Çift Ayraç"/>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pic>
        <p:nvPicPr>
          <p:cNvPr id="6" name="Resim 20"/>
          <p:cNvPicPr>
            <a:picLocks noChangeAspect="1"/>
          </p:cNvPicPr>
          <p:nvPr userDrawn="1"/>
        </p:nvPicPr>
        <p:blipFill>
          <a:blip r:embed="rId4" cstate="print"/>
          <a:srcRect/>
          <a:stretch>
            <a:fillRect/>
          </a:stretch>
        </p:blipFill>
        <p:spPr bwMode="auto">
          <a:xfrm>
            <a:off x="103188" y="6183313"/>
            <a:ext cx="1803400" cy="598487"/>
          </a:xfrm>
          <a:prstGeom prst="rect">
            <a:avLst/>
          </a:prstGeom>
          <a:noFill/>
          <a:ln w="9525">
            <a:noFill/>
            <a:miter lim="800000"/>
            <a:headEnd/>
            <a:tailEnd/>
          </a:ln>
        </p:spPr>
      </p:pic>
      <p:pic>
        <p:nvPicPr>
          <p:cNvPr id="7" name="Resim 21"/>
          <p:cNvPicPr>
            <a:picLocks noChangeAspect="1"/>
          </p:cNvPicPr>
          <p:nvPr userDrawn="1"/>
        </p:nvPicPr>
        <p:blipFill>
          <a:blip r:embed="rId5" cstate="print"/>
          <a:srcRect/>
          <a:stretch>
            <a:fillRect/>
          </a:stretch>
        </p:blipFill>
        <p:spPr bwMode="auto">
          <a:xfrm>
            <a:off x="8153400" y="6086475"/>
            <a:ext cx="838200" cy="695325"/>
          </a:xfrm>
          <a:prstGeom prst="rect">
            <a:avLst/>
          </a:prstGeom>
          <a:noFill/>
          <a:ln w="9525">
            <a:noFill/>
            <a:miter lim="800000"/>
            <a:headEnd/>
            <a:tailEnd/>
          </a:ln>
        </p:spPr>
      </p:pic>
      <p:sp>
        <p:nvSpPr>
          <p:cNvPr id="2" name="1 Başlık"/>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tr-TR"/>
              <a:t>Asıl başlık stili için tıklatın</a:t>
            </a:r>
            <a:endParaRPr lang="en-US"/>
          </a:p>
        </p:txBody>
      </p:sp>
      <p:sp>
        <p:nvSpPr>
          <p:cNvPr id="3" name="2 Metin Yer Tutucusu"/>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tr-TR"/>
              <a:t>Asıl metin stillerini düzenlemek için tıklatın</a:t>
            </a:r>
          </a:p>
        </p:txBody>
      </p:sp>
      <p:sp>
        <p:nvSpPr>
          <p:cNvPr id="8" name="3 Veri Yer Tutucusu"/>
          <p:cNvSpPr>
            <a:spLocks noGrp="1"/>
          </p:cNvSpPr>
          <p:nvPr>
            <p:ph type="dt" sz="half" idx="10"/>
          </p:nvPr>
        </p:nvSpPr>
        <p:spPr/>
        <p:txBody>
          <a:bodyPr/>
          <a:lstStyle>
            <a:lvl1pPr>
              <a:defRPr/>
            </a:lvl1pPr>
            <a:extLst/>
          </a:lstStyle>
          <a:p>
            <a:pPr>
              <a:defRPr/>
            </a:pPr>
            <a:fld id="{D5D18B2C-E7BB-4F7E-ABD3-6DA98AB72B75}" type="datetimeFigureOut">
              <a:rPr lang="en-US"/>
              <a:pPr>
                <a:defRPr/>
              </a:pPr>
              <a:t>11/11/2025</a:t>
            </a:fld>
            <a:endParaRPr lang="en-US"/>
          </a:p>
        </p:txBody>
      </p:sp>
      <p:sp>
        <p:nvSpPr>
          <p:cNvPr id="9" name="4 Altbilgi Yer Tutucusu"/>
          <p:cNvSpPr>
            <a:spLocks noGrp="1"/>
          </p:cNvSpPr>
          <p:nvPr>
            <p:ph type="ftr" sz="quarter" idx="11"/>
          </p:nvPr>
        </p:nvSpPr>
        <p:spPr/>
        <p:txBody>
          <a:bodyPr/>
          <a:lstStyle>
            <a:lvl1pPr>
              <a:defRPr/>
            </a:lvl1pPr>
            <a:extLst/>
          </a:lstStyle>
          <a:p>
            <a:pPr>
              <a:defRPr/>
            </a:pPr>
            <a:endParaRPr lang="en-US"/>
          </a:p>
        </p:txBody>
      </p:sp>
      <p:sp>
        <p:nvSpPr>
          <p:cNvPr id="10" name="5 Slayt Numarası Yer Tutucusu"/>
          <p:cNvSpPr>
            <a:spLocks noGrp="1"/>
          </p:cNvSpPr>
          <p:nvPr>
            <p:ph type="sldNum" sz="quarter" idx="12"/>
          </p:nvPr>
        </p:nvSpPr>
        <p:spPr/>
        <p:txBody>
          <a:bodyPr/>
          <a:lstStyle>
            <a:lvl1pPr>
              <a:defRPr/>
            </a:lvl1pPr>
            <a:extLst/>
          </a:lstStyle>
          <a:p>
            <a:pPr>
              <a:defRPr/>
            </a:pPr>
            <a:fld id="{9C323A7D-B0FD-4E8C-9C88-9DFB8E2BFC9B}"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8" name="7 Başlık"/>
          <p:cNvSpPr>
            <a:spLocks noGrp="1"/>
          </p:cNvSpPr>
          <p:nvPr>
            <p:ph type="title"/>
          </p:nvPr>
        </p:nvSpPr>
        <p:spPr/>
        <p:txBody>
          <a:bodyPr rtlCol="0"/>
          <a:lstStyle/>
          <a:p>
            <a:r>
              <a:rPr lang="tr-TR"/>
              <a:t>Asıl başlık stili için tıklatın</a:t>
            </a:r>
            <a:endParaRPr lang="en-US"/>
          </a:p>
        </p:txBody>
      </p:sp>
      <p:sp>
        <p:nvSpPr>
          <p:cNvPr id="5" name="4 Veri Yer Tutucusu"/>
          <p:cNvSpPr>
            <a:spLocks noGrp="1"/>
          </p:cNvSpPr>
          <p:nvPr>
            <p:ph type="dt" sz="half" idx="10"/>
          </p:nvPr>
        </p:nvSpPr>
        <p:spPr/>
        <p:txBody>
          <a:bodyPr/>
          <a:lstStyle>
            <a:lvl1pPr>
              <a:defRPr/>
            </a:lvl1pPr>
            <a:extLst/>
          </a:lstStyle>
          <a:p>
            <a:pPr>
              <a:defRPr/>
            </a:pPr>
            <a:fld id="{8D5094C4-A297-49D7-96F0-33CEAB06CFF1}" type="datetimeFigureOut">
              <a:rPr lang="en-US"/>
              <a:pPr>
                <a:defRPr/>
              </a:pPr>
              <a:t>11/11/2025</a:t>
            </a:fld>
            <a:endParaRPr lang="en-US"/>
          </a:p>
        </p:txBody>
      </p:sp>
      <p:sp>
        <p:nvSpPr>
          <p:cNvPr id="6" name="5 Altbilgi Yer Tutucusu"/>
          <p:cNvSpPr>
            <a:spLocks noGrp="1"/>
          </p:cNvSpPr>
          <p:nvPr>
            <p:ph type="ftr" sz="quarter" idx="11"/>
          </p:nvPr>
        </p:nvSpPr>
        <p:spPr/>
        <p:txBody>
          <a:bodyPr/>
          <a:lstStyle>
            <a:lvl1pPr>
              <a:defRPr/>
            </a:lvl1pPr>
            <a:extLst/>
          </a:lstStyle>
          <a:p>
            <a:pPr>
              <a:defRPr/>
            </a:pPr>
            <a:endParaRPr lang="en-US"/>
          </a:p>
        </p:txBody>
      </p:sp>
      <p:sp>
        <p:nvSpPr>
          <p:cNvPr id="7" name="6 Slayt Numarası Yer Tutucusu"/>
          <p:cNvSpPr>
            <a:spLocks noGrp="1"/>
          </p:cNvSpPr>
          <p:nvPr>
            <p:ph type="sldNum" sz="quarter" idx="12"/>
          </p:nvPr>
        </p:nvSpPr>
        <p:spPr/>
        <p:txBody>
          <a:bodyPr/>
          <a:lstStyle>
            <a:lvl1pPr>
              <a:defRPr/>
            </a:lvl1pPr>
            <a:extLst/>
          </a:lstStyle>
          <a:p>
            <a:pPr>
              <a:defRPr/>
            </a:pPr>
            <a:fld id="{AA7F1A69-DFD2-49C0-ABB3-B8B749E5ABBB}"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lstStyle>
            <a:lvl1pPr>
              <a:defRPr/>
            </a:lvl1pPr>
            <a:extLst/>
          </a:lstStyle>
          <a:p>
            <a:r>
              <a:rPr lang="tr-TR"/>
              <a:t>Asıl başlık stili için tıklatın</a:t>
            </a:r>
            <a:endParaRPr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6 Veri Yer Tutucusu"/>
          <p:cNvSpPr>
            <a:spLocks noGrp="1"/>
          </p:cNvSpPr>
          <p:nvPr>
            <p:ph type="dt" sz="half" idx="10"/>
          </p:nvPr>
        </p:nvSpPr>
        <p:spPr/>
        <p:txBody>
          <a:bodyPr/>
          <a:lstStyle>
            <a:lvl1pPr>
              <a:defRPr/>
            </a:lvl1pPr>
            <a:extLst/>
          </a:lstStyle>
          <a:p>
            <a:pPr>
              <a:defRPr/>
            </a:pPr>
            <a:fld id="{028CCF50-17B2-44C7-90DE-D9278420B168}" type="datetimeFigureOut">
              <a:rPr lang="en-US"/>
              <a:pPr>
                <a:defRPr/>
              </a:pPr>
              <a:t>11/11/2025</a:t>
            </a:fld>
            <a:endParaRPr lang="en-US"/>
          </a:p>
        </p:txBody>
      </p:sp>
      <p:sp>
        <p:nvSpPr>
          <p:cNvPr id="8" name="7 Altbilgi Yer Tutucusu"/>
          <p:cNvSpPr>
            <a:spLocks noGrp="1"/>
          </p:cNvSpPr>
          <p:nvPr>
            <p:ph type="ftr" sz="quarter" idx="11"/>
          </p:nvPr>
        </p:nvSpPr>
        <p:spPr/>
        <p:txBody>
          <a:bodyPr/>
          <a:lstStyle>
            <a:lvl1pPr>
              <a:defRPr/>
            </a:lvl1pPr>
            <a:extLst/>
          </a:lstStyle>
          <a:p>
            <a:pPr>
              <a:defRPr/>
            </a:pPr>
            <a:endParaRPr lang="en-US"/>
          </a:p>
        </p:txBody>
      </p:sp>
      <p:sp>
        <p:nvSpPr>
          <p:cNvPr id="9" name="8 Slayt Numarası Yer Tutucusu"/>
          <p:cNvSpPr>
            <a:spLocks noGrp="1"/>
          </p:cNvSpPr>
          <p:nvPr>
            <p:ph type="sldNum" sz="quarter" idx="12"/>
          </p:nvPr>
        </p:nvSpPr>
        <p:spPr/>
        <p:txBody>
          <a:bodyPr/>
          <a:lstStyle>
            <a:lvl1pPr>
              <a:defRPr/>
            </a:lvl1pPr>
            <a:extLst/>
          </a:lstStyle>
          <a:p>
            <a:pPr>
              <a:defRPr/>
            </a:pPr>
            <a:fld id="{CF6EFF64-E401-4C2D-B0F8-8FB7EB1D39CC}"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6" name="5 Başlık"/>
          <p:cNvSpPr>
            <a:spLocks noGrp="1"/>
          </p:cNvSpPr>
          <p:nvPr>
            <p:ph type="title"/>
          </p:nvPr>
        </p:nvSpPr>
        <p:spPr/>
        <p:txBody>
          <a:bodyPr rtlCol="0"/>
          <a:lstStyle/>
          <a:p>
            <a:r>
              <a:rPr lang="tr-TR"/>
              <a:t>Asıl başlık stili için tıklatın</a:t>
            </a:r>
            <a:endParaRPr lang="en-US"/>
          </a:p>
        </p:txBody>
      </p:sp>
      <p:sp>
        <p:nvSpPr>
          <p:cNvPr id="3" name="2 Veri Yer Tutucusu"/>
          <p:cNvSpPr>
            <a:spLocks noGrp="1"/>
          </p:cNvSpPr>
          <p:nvPr>
            <p:ph type="dt" sz="half" idx="10"/>
          </p:nvPr>
        </p:nvSpPr>
        <p:spPr/>
        <p:txBody>
          <a:bodyPr/>
          <a:lstStyle>
            <a:lvl1pPr>
              <a:defRPr/>
            </a:lvl1pPr>
            <a:extLst/>
          </a:lstStyle>
          <a:p>
            <a:pPr>
              <a:defRPr/>
            </a:pPr>
            <a:fld id="{B2EDFC48-5CB6-4B63-BCB4-775D0153B25F}" type="datetimeFigureOut">
              <a:rPr lang="en-US"/>
              <a:pPr>
                <a:defRPr/>
              </a:pPr>
              <a:t>11/11/2025</a:t>
            </a:fld>
            <a:endParaRPr lang="en-US"/>
          </a:p>
        </p:txBody>
      </p:sp>
      <p:sp>
        <p:nvSpPr>
          <p:cNvPr id="4" name="3 Altbilgi Yer Tutucusu"/>
          <p:cNvSpPr>
            <a:spLocks noGrp="1"/>
          </p:cNvSpPr>
          <p:nvPr>
            <p:ph type="ftr" sz="quarter" idx="11"/>
          </p:nvPr>
        </p:nvSpPr>
        <p:spPr/>
        <p:txBody>
          <a:bodyPr/>
          <a:lstStyle>
            <a:lvl1pPr>
              <a:defRPr/>
            </a:lvl1pPr>
            <a:extLst/>
          </a:lstStyle>
          <a:p>
            <a:pPr>
              <a:defRPr/>
            </a:pPr>
            <a:endParaRPr lang="en-US"/>
          </a:p>
        </p:txBody>
      </p:sp>
      <p:sp>
        <p:nvSpPr>
          <p:cNvPr id="5" name="4 Slayt Numarası Yer Tutucusu"/>
          <p:cNvSpPr>
            <a:spLocks noGrp="1"/>
          </p:cNvSpPr>
          <p:nvPr>
            <p:ph type="sldNum" sz="quarter" idx="12"/>
          </p:nvPr>
        </p:nvSpPr>
        <p:spPr/>
        <p:txBody>
          <a:bodyPr/>
          <a:lstStyle>
            <a:lvl1pPr>
              <a:defRPr/>
            </a:lvl1pPr>
            <a:extLst/>
          </a:lstStyle>
          <a:p>
            <a:pPr>
              <a:defRPr/>
            </a:pPr>
            <a:fld id="{03F9290F-EE52-472D-A8CF-065512166326}"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fld id="{A49812FB-9D78-4C4F-98D9-859B2D2047B2}" type="datetimeFigureOut">
              <a:rPr lang="en-US"/>
              <a:pPr>
                <a:defRPr/>
              </a:pPr>
              <a:t>11/11/2025</a:t>
            </a:fld>
            <a:endParaRPr lang="en-US"/>
          </a:p>
        </p:txBody>
      </p:sp>
      <p:sp>
        <p:nvSpPr>
          <p:cNvPr id="3" name="21 Altbilgi Yer Tutucusu"/>
          <p:cNvSpPr>
            <a:spLocks noGrp="1"/>
          </p:cNvSpPr>
          <p:nvPr>
            <p:ph type="ftr" sz="quarter" idx="11"/>
          </p:nvPr>
        </p:nvSpPr>
        <p:spPr/>
        <p:txBody>
          <a:bodyPr/>
          <a:lstStyle>
            <a:lvl1pPr>
              <a:defRPr/>
            </a:lvl1pPr>
          </a:lstStyle>
          <a:p>
            <a:pPr>
              <a:defRPr/>
            </a:pPr>
            <a:endParaRPr lang="en-US"/>
          </a:p>
        </p:txBody>
      </p:sp>
      <p:sp>
        <p:nvSpPr>
          <p:cNvPr id="4" name="17 Slayt Numarası Yer Tutucusu"/>
          <p:cNvSpPr>
            <a:spLocks noGrp="1"/>
          </p:cNvSpPr>
          <p:nvPr>
            <p:ph type="sldNum" sz="quarter" idx="12"/>
          </p:nvPr>
        </p:nvSpPr>
        <p:spPr/>
        <p:txBody>
          <a:bodyPr/>
          <a:lstStyle>
            <a:lvl1pPr>
              <a:defRPr/>
            </a:lvl1pPr>
          </a:lstStyle>
          <a:p>
            <a:pPr>
              <a:defRPr/>
            </a:pPr>
            <a:fld id="{ED95E8E5-0BFF-4152-9F88-90974256D3B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tr-TR"/>
              <a:t>Asıl başlık stili için tıklatın</a:t>
            </a:r>
            <a:endParaRPr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tr-TR"/>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4 Veri Yer Tutucusu"/>
          <p:cNvSpPr>
            <a:spLocks noGrp="1"/>
          </p:cNvSpPr>
          <p:nvPr>
            <p:ph type="dt" sz="half" idx="10"/>
          </p:nvPr>
        </p:nvSpPr>
        <p:spPr/>
        <p:txBody>
          <a:bodyPr/>
          <a:lstStyle>
            <a:lvl1pPr>
              <a:defRPr/>
            </a:lvl1pPr>
            <a:extLst/>
          </a:lstStyle>
          <a:p>
            <a:pPr>
              <a:defRPr/>
            </a:pPr>
            <a:fld id="{4F24582F-155F-4A2A-8631-58A2B563B4C6}" type="datetimeFigureOut">
              <a:rPr lang="en-US"/>
              <a:pPr>
                <a:defRPr/>
              </a:pPr>
              <a:t>11/11/2025</a:t>
            </a:fld>
            <a:endParaRPr lang="en-US"/>
          </a:p>
        </p:txBody>
      </p:sp>
      <p:sp>
        <p:nvSpPr>
          <p:cNvPr id="6" name="5 Altbilgi Yer Tutucusu"/>
          <p:cNvSpPr>
            <a:spLocks noGrp="1"/>
          </p:cNvSpPr>
          <p:nvPr>
            <p:ph type="ftr" sz="quarter" idx="11"/>
          </p:nvPr>
        </p:nvSpPr>
        <p:spPr/>
        <p:txBody>
          <a:bodyPr/>
          <a:lstStyle>
            <a:lvl1pPr>
              <a:defRPr/>
            </a:lvl1pPr>
            <a:extLst/>
          </a:lstStyle>
          <a:p>
            <a:pPr>
              <a:defRPr/>
            </a:pPr>
            <a:endParaRPr lang="en-US"/>
          </a:p>
        </p:txBody>
      </p:sp>
      <p:sp>
        <p:nvSpPr>
          <p:cNvPr id="7" name="6 Slayt Numarası Yer Tutucusu"/>
          <p:cNvSpPr>
            <a:spLocks noGrp="1"/>
          </p:cNvSpPr>
          <p:nvPr>
            <p:ph type="sldNum" sz="quarter" idx="12"/>
          </p:nvPr>
        </p:nvSpPr>
        <p:spPr/>
        <p:txBody>
          <a:bodyPr/>
          <a:lstStyle>
            <a:lvl1pPr>
              <a:defRPr/>
            </a:lvl1pPr>
            <a:extLst/>
          </a:lstStyle>
          <a:p>
            <a:pPr>
              <a:defRPr/>
            </a:pPr>
            <a:fld id="{83BDF720-9785-42AD-8BAF-63B55038AC9A}"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5" name="10 Serbest Form"/>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6" name="15 Serbest Form"/>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grpSp>
        <p:nvGrpSpPr>
          <p:cNvPr id="7" name="16 Dik Üçgen"/>
          <p:cNvGrpSpPr>
            <a:grpSpLocks/>
          </p:cNvGrpSpPr>
          <p:nvPr/>
        </p:nvGrpSpPr>
        <p:grpSpPr bwMode="auto">
          <a:xfrm>
            <a:off x="-12700" y="5784850"/>
            <a:ext cx="3414713" cy="1092200"/>
            <a:chOff x="-8" y="3644"/>
            <a:chExt cx="2151" cy="688"/>
          </a:xfrm>
        </p:grpSpPr>
        <p:pic>
          <p:nvPicPr>
            <p:cNvPr id="8" name="16 Dik Üçgen"/>
            <p:cNvPicPr>
              <a:picLocks noChangeArrowheads="1"/>
            </p:cNvPicPr>
            <p:nvPr/>
          </p:nvPicPr>
          <p:blipFill>
            <a:blip r:embed="rId4" cstate="print"/>
            <a:srcRect/>
            <a:stretch>
              <a:fillRect/>
            </a:stretch>
          </p:blipFill>
          <p:spPr bwMode="auto">
            <a:xfrm>
              <a:off x="-8" y="3644"/>
              <a:ext cx="2151" cy="688"/>
            </a:xfrm>
            <a:prstGeom prst="rect">
              <a:avLst/>
            </a:prstGeom>
            <a:noFill/>
          </p:spPr>
        </p:pic>
        <p:sp>
          <p:nvSpPr>
            <p:cNvPr id="9" name="Text Box 5"/>
            <p:cNvSpPr txBox="1">
              <a:spLocks noChangeArrowheads="1"/>
            </p:cNvSpPr>
            <p:nvPr/>
          </p:nvSpPr>
          <p:spPr bwMode="auto">
            <a:xfrm>
              <a:off x="175" y="4045"/>
              <a:ext cx="1071" cy="227"/>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0" name="18 Düz Bağlayıcı"/>
          <p:cNvPicPr>
            <a:picLocks noChangeArrowheads="1"/>
          </p:cNvPicPr>
          <p:nvPr/>
        </p:nvPicPr>
        <p:blipFill>
          <a:blip r:embed="rId5" cstate="print"/>
          <a:srcRect/>
          <a:stretch>
            <a:fillRect/>
          </a:stretch>
        </p:blipFill>
        <p:spPr bwMode="auto">
          <a:xfrm>
            <a:off x="-19050" y="5772150"/>
            <a:ext cx="3421063" cy="1109663"/>
          </a:xfrm>
          <a:prstGeom prst="rect">
            <a:avLst/>
          </a:prstGeom>
          <a:noFill/>
        </p:spPr>
      </p:pic>
      <p:sp>
        <p:nvSpPr>
          <p:cNvPr id="11" name="19 Köşeli Çift Ayraç"/>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12" name="20 Köşeli Çift Ayraç"/>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4" name="3 Metin Yer Tutucusu"/>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tr-TR"/>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tr-TR" noProof="0"/>
              <a:t>Resim eklemek için simgeyi tıklatın</a:t>
            </a:r>
            <a:endParaRPr lang="en-US" noProof="0" dirty="0"/>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tr-TR"/>
              <a:t>Asıl başlık stili için tıklatın</a:t>
            </a:r>
            <a:endParaRPr lang="en-US"/>
          </a:p>
        </p:txBody>
      </p:sp>
      <p:sp>
        <p:nvSpPr>
          <p:cNvPr id="13" name="4 Veri Yer Tutucusu"/>
          <p:cNvSpPr>
            <a:spLocks noGrp="1"/>
          </p:cNvSpPr>
          <p:nvPr>
            <p:ph type="dt" sz="half" idx="10"/>
          </p:nvPr>
        </p:nvSpPr>
        <p:spPr/>
        <p:txBody>
          <a:bodyPr/>
          <a:lstStyle>
            <a:lvl1pPr>
              <a:defRPr>
                <a:solidFill>
                  <a:schemeClr val="tx1"/>
                </a:solidFill>
              </a:defRPr>
            </a:lvl1pPr>
            <a:extLst/>
          </a:lstStyle>
          <a:p>
            <a:pPr>
              <a:defRPr/>
            </a:pPr>
            <a:fld id="{E0187142-E5F4-4F39-9BDF-DFE8E9AD46B6}" type="datetimeFigureOut">
              <a:rPr lang="en-US"/>
              <a:pPr>
                <a:defRPr/>
              </a:pPr>
              <a:t>11/11/2025</a:t>
            </a:fld>
            <a:endParaRPr lang="en-US"/>
          </a:p>
        </p:txBody>
      </p:sp>
      <p:sp>
        <p:nvSpPr>
          <p:cNvPr id="14" name="5 Altbilgi Yer Tutucusu"/>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5" name="6 Slayt Numarası Yer Tutucusu"/>
          <p:cNvSpPr>
            <a:spLocks noGrp="1"/>
          </p:cNvSpPr>
          <p:nvPr>
            <p:ph type="sldNum" sz="quarter" idx="12"/>
          </p:nvPr>
        </p:nvSpPr>
        <p:spPr/>
        <p:txBody>
          <a:bodyPr/>
          <a:lstStyle>
            <a:lvl1pPr>
              <a:defRPr>
                <a:solidFill>
                  <a:schemeClr val="tx1"/>
                </a:solidFill>
              </a:defRPr>
            </a:lvl1pPr>
            <a:extLst/>
          </a:lstStyle>
          <a:p>
            <a:pPr>
              <a:defRPr/>
            </a:pPr>
            <a:fld id="{679458CA-6EAF-4C8D-9BF6-4CE6F47B3B1A}"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12 Serbest Form"/>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12" name="11 Serbest Form"/>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grpSp>
        <p:nvGrpSpPr>
          <p:cNvPr id="14" name="13 Dik Üçgen"/>
          <p:cNvGrpSpPr>
            <a:grpSpLocks/>
          </p:cNvGrpSpPr>
          <p:nvPr/>
        </p:nvGrpSpPr>
        <p:grpSpPr bwMode="auto">
          <a:xfrm>
            <a:off x="-12700" y="5784850"/>
            <a:ext cx="3414713" cy="1092200"/>
            <a:chOff x="-8" y="3644"/>
            <a:chExt cx="2151" cy="688"/>
          </a:xfrm>
        </p:grpSpPr>
        <p:pic>
          <p:nvPicPr>
            <p:cNvPr id="1028" name="13 Dik Üçgen"/>
            <p:cNvPicPr>
              <a:picLocks noChangeArrowheads="1"/>
            </p:cNvPicPr>
            <p:nvPr/>
          </p:nvPicPr>
          <p:blipFill>
            <a:blip r:embed="rId14" cstate="print"/>
            <a:srcRect/>
            <a:stretch>
              <a:fillRect/>
            </a:stretch>
          </p:blipFill>
          <p:spPr bwMode="auto">
            <a:xfrm>
              <a:off x="-8" y="3644"/>
              <a:ext cx="2151" cy="688"/>
            </a:xfrm>
            <a:prstGeom prst="rect">
              <a:avLst/>
            </a:prstGeom>
            <a:noFill/>
          </p:spPr>
        </p:pic>
        <p:sp>
          <p:nvSpPr>
            <p:cNvPr id="1029" name="Text Box 5"/>
            <p:cNvSpPr txBox="1">
              <a:spLocks noChangeArrowheads="1"/>
            </p:cNvSpPr>
            <p:nvPr/>
          </p:nvSpPr>
          <p:spPr bwMode="auto">
            <a:xfrm>
              <a:off x="175" y="4045"/>
              <a:ext cx="1071" cy="227"/>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5" name="14 Düz Bağlayıcı"/>
          <p:cNvPicPr>
            <a:picLocks noChangeArrowheads="1"/>
          </p:cNvPicPr>
          <p:nvPr/>
        </p:nvPicPr>
        <p:blipFill>
          <a:blip r:embed="rId15" cstate="print"/>
          <a:srcRect/>
          <a:stretch>
            <a:fillRect/>
          </a:stretch>
        </p:blipFill>
        <p:spPr bwMode="auto">
          <a:xfrm>
            <a:off x="-19050" y="5772150"/>
            <a:ext cx="3421063" cy="1109663"/>
          </a:xfrm>
          <a:prstGeom prst="rect">
            <a:avLst/>
          </a:prstGeom>
          <a:noFill/>
        </p:spPr>
      </p:pic>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lang="tr-TR"/>
              <a:t>Asıl başlık stili için tıklatın</a:t>
            </a:r>
            <a:endParaRPr lang="en-US"/>
          </a:p>
        </p:txBody>
      </p:sp>
      <p:sp>
        <p:nvSpPr>
          <p:cNvPr id="1033" name="29 Metin Yer Tutucusu"/>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10" name="9 Veri Yer Tutucusu"/>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extLst/>
          </a:lstStyle>
          <a:p>
            <a:pPr>
              <a:defRPr/>
            </a:pPr>
            <a:fld id="{A1BF6FE3-3E44-4B55-92E6-C9654512C626}" type="datetimeFigureOut">
              <a:rPr lang="en-US"/>
              <a:pPr>
                <a:defRPr/>
              </a:pPr>
              <a:t>11/11/2025</a:t>
            </a:fld>
            <a:endParaRPr lang="en-US"/>
          </a:p>
        </p:txBody>
      </p:sp>
      <p:sp>
        <p:nvSpPr>
          <p:cNvPr id="22" name="21 Altbilgi Yer Tutucusu"/>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n-US"/>
          </a:p>
        </p:txBody>
      </p:sp>
      <p:sp>
        <p:nvSpPr>
          <p:cNvPr id="18" name="17 Slayt Numarası Yer Tutucusu"/>
          <p:cNvSpPr>
            <a:spLocks noGrp="1"/>
          </p:cNvSpPr>
          <p:nvPr>
            <p:ph type="sldNum" sz="quarter" idx="4"/>
          </p:nvPr>
        </p:nvSpPr>
        <p:spPr>
          <a:xfrm>
            <a:off x="8647113" y="6408738"/>
            <a:ext cx="366712"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2D26E338-2473-4A60-9C96-6537E7AB8B6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47" r:id="rId1"/>
    <p:sldLayoutId id="2147484048" r:id="rId2"/>
    <p:sldLayoutId id="2147484049" r:id="rId3"/>
    <p:sldLayoutId id="2147484050" r:id="rId4"/>
    <p:sldLayoutId id="2147484051" r:id="rId5"/>
    <p:sldLayoutId id="2147484052" r:id="rId6"/>
    <p:sldLayoutId id="2147484044" r:id="rId7"/>
    <p:sldLayoutId id="2147484053" r:id="rId8"/>
    <p:sldLayoutId id="2147484054" r:id="rId9"/>
    <p:sldLayoutId id="2147484045" r:id="rId10"/>
    <p:sldLayoutId id="2147484046" r:id="rId11"/>
    <p:sldLayoutId id="2147484055" r:id="rId12"/>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Calibri" pitchFamily="34" charset="0"/>
        </a:defRPr>
      </a:lvl2pPr>
      <a:lvl3pPr algn="l" rtl="0" eaLnBrk="0" fontAlgn="base" hangingPunct="0">
        <a:spcBef>
          <a:spcPct val="0"/>
        </a:spcBef>
        <a:spcAft>
          <a:spcPct val="0"/>
        </a:spcAft>
        <a:defRPr sz="4100" b="1">
          <a:solidFill>
            <a:schemeClr val="tx2"/>
          </a:solidFill>
          <a:latin typeface="Calibri" pitchFamily="34" charset="0"/>
        </a:defRPr>
      </a:lvl3pPr>
      <a:lvl4pPr algn="l" rtl="0" eaLnBrk="0" fontAlgn="base" hangingPunct="0">
        <a:spcBef>
          <a:spcPct val="0"/>
        </a:spcBef>
        <a:spcAft>
          <a:spcPct val="0"/>
        </a:spcAft>
        <a:defRPr sz="4100" b="1">
          <a:solidFill>
            <a:schemeClr val="tx2"/>
          </a:solidFill>
          <a:latin typeface="Calibri" pitchFamily="34" charset="0"/>
        </a:defRPr>
      </a:lvl4pPr>
      <a:lvl5pPr algn="l" rtl="0" eaLnBrk="0" fontAlgn="base" hangingPunct="0">
        <a:spcBef>
          <a:spcPct val="0"/>
        </a:spcBef>
        <a:spcAft>
          <a:spcPct val="0"/>
        </a:spcAft>
        <a:defRPr sz="4100" b="1">
          <a:solidFill>
            <a:schemeClr val="tx2"/>
          </a:solidFill>
          <a:latin typeface="Calibri" pitchFamily="34" charset="0"/>
        </a:defRPr>
      </a:lvl5pPr>
      <a:lvl6pPr marL="457200" algn="l" rtl="0" fontAlgn="base">
        <a:spcBef>
          <a:spcPct val="0"/>
        </a:spcBef>
        <a:spcAft>
          <a:spcPct val="0"/>
        </a:spcAft>
        <a:defRPr sz="4100" b="1">
          <a:solidFill>
            <a:schemeClr val="tx2"/>
          </a:solidFill>
          <a:latin typeface="Calibri" pitchFamily="34" charset="0"/>
        </a:defRPr>
      </a:lvl6pPr>
      <a:lvl7pPr marL="914400" algn="l" rtl="0" fontAlgn="base">
        <a:spcBef>
          <a:spcPct val="0"/>
        </a:spcBef>
        <a:spcAft>
          <a:spcPct val="0"/>
        </a:spcAft>
        <a:defRPr sz="4100" b="1">
          <a:solidFill>
            <a:schemeClr val="tx2"/>
          </a:solidFill>
          <a:latin typeface="Calibri" pitchFamily="34" charset="0"/>
        </a:defRPr>
      </a:lvl7pPr>
      <a:lvl8pPr marL="1371600" algn="l" rtl="0" fontAlgn="base">
        <a:spcBef>
          <a:spcPct val="0"/>
        </a:spcBef>
        <a:spcAft>
          <a:spcPct val="0"/>
        </a:spcAft>
        <a:defRPr sz="4100" b="1">
          <a:solidFill>
            <a:schemeClr val="tx2"/>
          </a:solidFill>
          <a:latin typeface="Calibri" pitchFamily="34" charset="0"/>
        </a:defRPr>
      </a:lvl8pPr>
      <a:lvl9pPr marL="1828800" algn="l" rtl="0" fontAlgn="base">
        <a:spcBef>
          <a:spcPct val="0"/>
        </a:spcBef>
        <a:spcAft>
          <a:spcPct val="0"/>
        </a:spcAft>
        <a:defRPr sz="4100" b="1">
          <a:solidFill>
            <a:schemeClr val="tx2"/>
          </a:solidFill>
          <a:latin typeface="Calibri"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5" Type="http://schemas.openxmlformats.org/officeDocument/2006/relationships/image" Target="../media/image27.jpeg"/><Relationship Id="rId4" Type="http://schemas.openxmlformats.org/officeDocument/2006/relationships/image" Target="../media/image2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7.xml"/><Relationship Id="rId4" Type="http://schemas.openxmlformats.org/officeDocument/2006/relationships/image" Target="../media/image3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05085" y="2514600"/>
            <a:ext cx="7115731" cy="2308324"/>
          </a:xfrm>
          <a:prstGeom prst="rect">
            <a:avLst/>
          </a:prstGeom>
          <a:noFill/>
        </p:spPr>
        <p:txBody>
          <a:bodyPr wrap="none" rtlCol="0">
            <a:spAutoFit/>
          </a:bodyPr>
          <a:lstStyle/>
          <a:p>
            <a:pPr algn="ctr"/>
            <a:r>
              <a:rPr lang="tr-TR" sz="3600" b="1" dirty="0">
                <a:solidFill>
                  <a:srgbClr val="002060"/>
                </a:solidFill>
                <a:latin typeface="+mn-lt"/>
              </a:rPr>
              <a:t>2025 YILI</a:t>
            </a:r>
          </a:p>
          <a:p>
            <a:pPr algn="ctr"/>
            <a:r>
              <a:rPr lang="tr-TR" sz="3600" b="1" dirty="0">
                <a:solidFill>
                  <a:srgbClr val="0070C0"/>
                </a:solidFill>
                <a:latin typeface="+mn-lt"/>
              </a:rPr>
              <a:t>MAVİ BAYRAK</a:t>
            </a:r>
          </a:p>
          <a:p>
            <a:pPr algn="ctr"/>
            <a:r>
              <a:rPr lang="tr-TR" sz="3600" b="1" dirty="0">
                <a:solidFill>
                  <a:srgbClr val="002060"/>
                </a:solidFill>
                <a:latin typeface="+mn-lt"/>
              </a:rPr>
              <a:t>ÇEVRE EĞİTİMİ VE BİLİNÇLENDİRME </a:t>
            </a:r>
          </a:p>
          <a:p>
            <a:pPr algn="ctr"/>
            <a:r>
              <a:rPr lang="tr-TR" sz="3600" b="1" dirty="0">
                <a:solidFill>
                  <a:srgbClr val="002060"/>
                </a:solidFill>
                <a:latin typeface="+mn-lt"/>
              </a:rPr>
              <a:t>ETKİNLİKLERİ DOSYASI</a:t>
            </a:r>
            <a:endParaRPr lang="tr-TR" sz="3200" b="1" dirty="0">
              <a:solidFill>
                <a:srgbClr val="002060"/>
              </a:solidFill>
              <a:latin typeface="+mn-lt"/>
            </a:endParaRP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6600" y="533400"/>
            <a:ext cx="1371600" cy="1371600"/>
          </a:xfrm>
          <a:prstGeom prst="rect">
            <a:avLst/>
          </a:prstGeom>
        </p:spPr>
      </p:pic>
      <p:pic>
        <p:nvPicPr>
          <p:cNvPr id="3" name="Picture 2">
            <a:extLst>
              <a:ext uri="{FF2B5EF4-FFF2-40B4-BE49-F238E27FC236}">
                <a16:creationId xmlns:a16="http://schemas.microsoft.com/office/drawing/2014/main" id="{C2FDFC7A-2378-C8EE-709B-3D72D63F2A84}"/>
              </a:ext>
            </a:extLst>
          </p:cNvPr>
          <p:cNvPicPr>
            <a:picLocks noChangeAspect="1" noChangeArrowheads="1"/>
          </p:cNvPicPr>
          <p:nvPr/>
        </p:nvPicPr>
        <p:blipFill>
          <a:blip r:embed="rId4" cstate="email"/>
          <a:srcRect/>
          <a:stretch>
            <a:fillRect/>
          </a:stretch>
        </p:blipFill>
        <p:spPr bwMode="auto">
          <a:xfrm>
            <a:off x="304800" y="609601"/>
            <a:ext cx="2291513" cy="129540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5 Dikdörtgen"/>
          <p:cNvSpPr>
            <a:spLocks noChangeArrowheads="1"/>
          </p:cNvSpPr>
          <p:nvPr/>
        </p:nvSpPr>
        <p:spPr bwMode="auto">
          <a:xfrm>
            <a:off x="609600" y="990600"/>
            <a:ext cx="7620000" cy="4708981"/>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3</a:t>
            </a:r>
            <a:endParaRPr lang="tr-TR" sz="2400" dirty="0">
              <a:latin typeface="Calibri" pitchFamily="34" charset="0"/>
              <a:cs typeface="Arial" charset="0"/>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altLang="tr-TR" sz="2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Deniz Kaplumbağalarını</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altLang="tr-TR" sz="2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Koruma ile İlgili Çalışmalar</a:t>
            </a: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tx1"/>
              </a:buClr>
              <a:buSzPct val="65000"/>
            </a:pPr>
            <a:r>
              <a:rPr lang="tr-TR" sz="2400" b="1" u="sng" dirty="0">
                <a:latin typeface="Calibri" pitchFamily="34" charset="0"/>
                <a:cs typeface="Arial" charset="0"/>
              </a:rPr>
              <a:t>ETKİNLİK TARİHİ</a:t>
            </a:r>
          </a:p>
          <a:p>
            <a:pPr marL="342900" indent="-342900" eaLnBrk="0" hangingPunct="0">
              <a:buClr>
                <a:schemeClr val="tx1"/>
              </a:buClr>
              <a:buSzPct val="65000"/>
            </a:pPr>
            <a:r>
              <a:rPr lang="tr-TR" sz="2000" dirty="0">
                <a:latin typeface="Calibri" pitchFamily="34" charset="0"/>
                <a:cs typeface="Arial" charset="0"/>
              </a:rPr>
              <a:t>2025 sezonu</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accent1"/>
              </a:buClr>
              <a:buSzPct val="65000"/>
            </a:pPr>
            <a:r>
              <a:rPr lang="tr-TR" sz="2400" b="1" u="sng" dirty="0">
                <a:solidFill>
                  <a:srgbClr val="000000"/>
                </a:solidFill>
                <a:latin typeface="Calibri" pitchFamily="34" charset="0"/>
                <a:ea typeface="Calibri" pitchFamily="34" charset="0"/>
                <a:cs typeface="Calibri" pitchFamily="34" charset="0"/>
              </a:rPr>
              <a:t>ETKİNLİĞE AKTİF OLARAK KATILANLAR</a:t>
            </a:r>
          </a:p>
          <a:p>
            <a:pPr marL="342900" indent="-342900" eaLnBrk="0" hangingPunct="0">
              <a:buClr>
                <a:schemeClr val="accent1"/>
              </a:buClr>
              <a:buSzPct val="65000"/>
            </a:pPr>
            <a:r>
              <a:rPr lang="tr-TR" sz="2000" dirty="0">
                <a:solidFill>
                  <a:srgbClr val="000000"/>
                </a:solidFill>
                <a:latin typeface="Calibri" pitchFamily="34" charset="0"/>
                <a:ea typeface="Calibri" pitchFamily="34" charset="0"/>
                <a:cs typeface="Calibri" pitchFamily="34" charset="0"/>
              </a:rPr>
              <a:t>Tesis Çalışanları, Misafirlerimiz, Yerel Halk </a:t>
            </a:r>
          </a:p>
          <a:p>
            <a:pPr marL="342900" indent="-342900" eaLnBrk="0" hangingPunct="0">
              <a:buClr>
                <a:schemeClr val="accent1"/>
              </a:buClr>
              <a:buSzPct val="65000"/>
            </a:pPr>
            <a:endParaRPr lang="tr-TR" sz="2000" b="1" u="sng" dirty="0">
              <a:latin typeface="Calibri" pitchFamily="34" charset="0"/>
              <a:cs typeface="Arial" charset="0"/>
            </a:endParaRPr>
          </a:p>
          <a:p>
            <a:pPr marL="342900" indent="-342900" eaLnBrk="0" hangingPunct="0">
              <a:buClr>
                <a:schemeClr val="accent1"/>
              </a:buClr>
              <a:buSzPct val="65000"/>
            </a:pPr>
            <a:r>
              <a:rPr lang="tr-TR" sz="2400" b="1" u="sng" dirty="0">
                <a:latin typeface="Calibri" pitchFamily="34" charset="0"/>
                <a:cs typeface="Arial" charset="0"/>
              </a:rPr>
              <a:t>BELGELER</a:t>
            </a:r>
          </a:p>
          <a:p>
            <a:pPr marL="342900" indent="-342900" eaLnBrk="0" hangingPunct="0">
              <a:buClr>
                <a:schemeClr val="tx1"/>
              </a:buClr>
              <a:buSzPct val="65000"/>
            </a:pPr>
            <a:r>
              <a:rPr lang="tr-TR" sz="2000" dirty="0">
                <a:latin typeface="Calibri" pitchFamily="34" charset="0"/>
                <a:cs typeface="Arial" charset="0"/>
              </a:rPr>
              <a:t>Fotoğraf</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12955C8A-2AAD-E26C-37AF-519664F6ACC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5673"/>
          <a:stretch/>
        </p:blipFill>
        <p:spPr>
          <a:xfrm>
            <a:off x="107452" y="1905000"/>
            <a:ext cx="4460890" cy="4800600"/>
          </a:xfrm>
          <a:prstGeom prst="rect">
            <a:avLst/>
          </a:prstGeom>
        </p:spPr>
      </p:pic>
      <p:pic>
        <p:nvPicPr>
          <p:cNvPr id="4" name="Resim 3">
            <a:extLst>
              <a:ext uri="{FF2B5EF4-FFF2-40B4-BE49-F238E27FC236}">
                <a16:creationId xmlns:a16="http://schemas.microsoft.com/office/drawing/2014/main" id="{38D022C2-3668-905B-0C34-6578BDA2F720}"/>
              </a:ext>
            </a:extLst>
          </p:cNvPr>
          <p:cNvPicPr>
            <a:picLocks noChangeAspect="1"/>
          </p:cNvPicPr>
          <p:nvPr/>
        </p:nvPicPr>
        <p:blipFill>
          <a:blip r:embed="rId3"/>
          <a:srcRect t="2943"/>
          <a:stretch/>
        </p:blipFill>
        <p:spPr>
          <a:xfrm>
            <a:off x="5257800" y="1752600"/>
            <a:ext cx="3778748" cy="4800600"/>
          </a:xfrm>
          <a:prstGeom prst="rect">
            <a:avLst/>
          </a:prstGeom>
        </p:spPr>
      </p:pic>
      <p:sp>
        <p:nvSpPr>
          <p:cNvPr id="6" name="Metin kutusu 5">
            <a:extLst>
              <a:ext uri="{FF2B5EF4-FFF2-40B4-BE49-F238E27FC236}">
                <a16:creationId xmlns:a16="http://schemas.microsoft.com/office/drawing/2014/main" id="{421A4AAB-5B37-A9D8-32F2-002E2B2C3F9B}"/>
              </a:ext>
            </a:extLst>
          </p:cNvPr>
          <p:cNvSpPr txBox="1"/>
          <p:nvPr/>
        </p:nvSpPr>
        <p:spPr>
          <a:xfrm>
            <a:off x="107452" y="275272"/>
            <a:ext cx="8731747" cy="923330"/>
          </a:xfrm>
          <a:prstGeom prst="rect">
            <a:avLst/>
          </a:prstGeom>
          <a:noFill/>
        </p:spPr>
        <p:txBody>
          <a:bodyPr wrap="square">
            <a:spAutoFit/>
          </a:bodyPr>
          <a:lstStyle/>
          <a:p>
            <a:r>
              <a:rPr lang="tr-TR" b="1" dirty="0">
                <a:solidFill>
                  <a:srgbClr val="C2C7CA"/>
                </a:solidFill>
              </a:rPr>
              <a:t>Sahilimizde Caretta </a:t>
            </a:r>
            <a:r>
              <a:rPr lang="tr-TR" b="1" dirty="0" err="1">
                <a:solidFill>
                  <a:srgbClr val="C2C7CA"/>
                </a:solidFill>
              </a:rPr>
              <a:t>Caretta</a:t>
            </a:r>
            <a:r>
              <a:rPr lang="tr-TR" b="1" dirty="0">
                <a:solidFill>
                  <a:srgbClr val="C2C7CA"/>
                </a:solidFill>
              </a:rPr>
              <a:t> kaplumbağalarının yumurtlama alanları bulunmaktadır. Bu alanlar, yumurtaların zarar görmemesi için özel olarak koruma altına alınmaktadır.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9 Dikdörtgen"/>
          <p:cNvSpPr>
            <a:spLocks noChangeArrowheads="1"/>
          </p:cNvSpPr>
          <p:nvPr/>
        </p:nvSpPr>
        <p:spPr bwMode="auto">
          <a:xfrm>
            <a:off x="609600" y="914400"/>
            <a:ext cx="7772400" cy="4770537"/>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4</a:t>
            </a:r>
            <a:endParaRPr lang="tr-TR" sz="2400" dirty="0">
              <a:latin typeface="Calibri" pitchFamily="34" charset="0"/>
              <a:cs typeface="Arial" charset="0"/>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2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Dünya Saati Uygulaması </a:t>
            </a: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tx1"/>
              </a:buClr>
              <a:buSzPct val="65000"/>
            </a:pPr>
            <a:r>
              <a:rPr lang="tr-TR" sz="2400" b="1" u="sng" dirty="0">
                <a:latin typeface="Calibri" pitchFamily="34" charset="0"/>
                <a:cs typeface="Arial" charset="0"/>
              </a:rPr>
              <a:t>ETKİNLİK TARİHİ</a:t>
            </a:r>
          </a:p>
          <a:p>
            <a:pPr marL="342900" indent="-342900" eaLnBrk="0" hangingPunct="0">
              <a:buClr>
                <a:schemeClr val="tx1"/>
              </a:buClr>
              <a:buSzPct val="65000"/>
            </a:pPr>
            <a:r>
              <a:rPr lang="tr-TR" sz="2000" dirty="0">
                <a:latin typeface="Calibri" pitchFamily="34" charset="0"/>
                <a:cs typeface="Arial" charset="0"/>
              </a:rPr>
              <a:t>23/03/2025</a:t>
            </a:r>
          </a:p>
          <a:p>
            <a:pPr marL="342900" indent="-342900" eaLnBrk="0" hangingPunct="0">
              <a:buClr>
                <a:schemeClr val="tx1"/>
              </a:buClr>
              <a:buSzPct val="65000"/>
            </a:pPr>
            <a:endParaRPr lang="tr-TR" sz="2400" dirty="0">
              <a:latin typeface="Calibri" pitchFamily="34" charset="0"/>
              <a:cs typeface="Arial" charset="0"/>
            </a:endParaRPr>
          </a:p>
          <a:p>
            <a:pPr marL="342900" indent="-342900" eaLnBrk="0" hangingPunct="0">
              <a:buClr>
                <a:schemeClr val="accent1"/>
              </a:buClr>
              <a:buSzPct val="65000"/>
            </a:pPr>
            <a:r>
              <a:rPr lang="tr-TR" sz="2400" b="1" u="sng" dirty="0">
                <a:solidFill>
                  <a:srgbClr val="000000"/>
                </a:solidFill>
                <a:latin typeface="Calibri" pitchFamily="34" charset="0"/>
                <a:ea typeface="Calibri" pitchFamily="34" charset="0"/>
                <a:cs typeface="Calibri" pitchFamily="34" charset="0"/>
              </a:rPr>
              <a:t>ETKİNLİĞE AKTİF OLARAK KATILANLAR</a:t>
            </a:r>
          </a:p>
          <a:p>
            <a:pPr marL="342900" indent="-342900" eaLnBrk="0" hangingPunct="0">
              <a:buClr>
                <a:schemeClr val="accent1"/>
              </a:buClr>
              <a:buSzPct val="65000"/>
            </a:pPr>
            <a:r>
              <a:rPr lang="tr-TR" sz="2000" dirty="0">
                <a:solidFill>
                  <a:srgbClr val="000000"/>
                </a:solidFill>
                <a:latin typeface="Calibri" pitchFamily="34" charset="0"/>
                <a:ea typeface="Calibri" pitchFamily="34" charset="0"/>
                <a:cs typeface="Calibri" pitchFamily="34" charset="0"/>
              </a:rPr>
              <a:t>Tesis </a:t>
            </a:r>
            <a:r>
              <a:rPr lang="tr-TR" sz="2000" dirty="0" err="1">
                <a:solidFill>
                  <a:srgbClr val="000000"/>
                </a:solidFill>
                <a:latin typeface="Calibri" pitchFamily="34" charset="0"/>
                <a:ea typeface="Calibri" pitchFamily="34" charset="0"/>
                <a:cs typeface="Calibri" pitchFamily="34" charset="0"/>
              </a:rPr>
              <a:t>Çalışanları,Misafirler</a:t>
            </a:r>
            <a:endParaRPr lang="tr-TR" sz="2000" dirty="0">
              <a:solidFill>
                <a:srgbClr val="000000"/>
              </a:solidFill>
              <a:latin typeface="Calibri" pitchFamily="34" charset="0"/>
              <a:ea typeface="Calibri" pitchFamily="34" charset="0"/>
              <a:cs typeface="Calibri" pitchFamily="34" charset="0"/>
            </a:endParaRPr>
          </a:p>
          <a:p>
            <a:pPr marL="342900" indent="-342900" eaLnBrk="0" hangingPunct="0">
              <a:buClr>
                <a:schemeClr val="accent1"/>
              </a:buClr>
              <a:buSzPct val="65000"/>
            </a:pPr>
            <a:endParaRPr lang="tr-TR" sz="2000" b="1" u="sng" dirty="0">
              <a:latin typeface="Calibri" pitchFamily="34" charset="0"/>
              <a:cs typeface="Arial" charset="0"/>
            </a:endParaRPr>
          </a:p>
          <a:p>
            <a:pPr marL="342900" indent="-342900" eaLnBrk="0" hangingPunct="0">
              <a:buClr>
                <a:schemeClr val="accent1"/>
              </a:buClr>
              <a:buSzPct val="65000"/>
            </a:pPr>
            <a:r>
              <a:rPr lang="tr-TR" sz="2400" b="1" u="sng" dirty="0">
                <a:latin typeface="Calibri" pitchFamily="34" charset="0"/>
                <a:cs typeface="Arial" charset="0"/>
              </a:rPr>
              <a:t>BELGELER</a:t>
            </a:r>
          </a:p>
          <a:p>
            <a:pPr marL="342900" indent="-342900" eaLnBrk="0" hangingPunct="0">
              <a:buClr>
                <a:schemeClr val="tx1"/>
              </a:buClr>
              <a:buSzPct val="65000"/>
            </a:pPr>
            <a:r>
              <a:rPr lang="tr-TR" sz="2000" dirty="0">
                <a:latin typeface="Calibri" pitchFamily="34" charset="0"/>
                <a:cs typeface="Arial" charset="0"/>
              </a:rPr>
              <a:t>Fotoğraf</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87ABFB30-2F75-A302-459B-180F9123C39E}"/>
              </a:ext>
            </a:extLst>
          </p:cNvPr>
          <p:cNvPicPr preferRelativeResize="0">
            <a:picLocks/>
          </p:cNvPicPr>
          <p:nvPr/>
        </p:nvPicPr>
        <p:blipFill>
          <a:blip r:embed="rId2" cstate="print">
            <a:extLst>
              <a:ext uri="{28A0092B-C50C-407E-A947-70E740481C1C}">
                <a14:useLocalDpi xmlns:a14="http://schemas.microsoft.com/office/drawing/2010/main" val="0"/>
              </a:ext>
            </a:extLst>
          </a:blip>
          <a:stretch>
            <a:fillRect/>
          </a:stretch>
        </p:blipFill>
        <p:spPr>
          <a:xfrm>
            <a:off x="-1" y="10886"/>
            <a:ext cx="4316999" cy="3189514"/>
          </a:xfrm>
          <a:prstGeom prst="rect">
            <a:avLst/>
          </a:prstGeom>
        </p:spPr>
      </p:pic>
      <p:pic>
        <p:nvPicPr>
          <p:cNvPr id="3" name="Resim 2">
            <a:extLst>
              <a:ext uri="{FF2B5EF4-FFF2-40B4-BE49-F238E27FC236}">
                <a16:creationId xmlns:a16="http://schemas.microsoft.com/office/drawing/2014/main" id="{3E919F13-504A-8693-C3BB-3D1A3087C36C}"/>
              </a:ext>
            </a:extLst>
          </p:cNvPr>
          <p:cNvPicPr preferRelativeResize="0">
            <a:picLocks/>
          </p:cNvPicPr>
          <p:nvPr/>
        </p:nvPicPr>
        <p:blipFill>
          <a:blip r:embed="rId3" cstate="print">
            <a:extLst>
              <a:ext uri="{28A0092B-C50C-407E-A947-70E740481C1C}">
                <a14:useLocalDpi xmlns:a14="http://schemas.microsoft.com/office/drawing/2010/main" val="0"/>
              </a:ext>
            </a:extLst>
          </a:blip>
          <a:stretch>
            <a:fillRect/>
          </a:stretch>
        </p:blipFill>
        <p:spPr>
          <a:xfrm>
            <a:off x="4724400" y="0"/>
            <a:ext cx="4317000" cy="3257317"/>
          </a:xfrm>
          <a:prstGeom prst="rect">
            <a:avLst/>
          </a:prstGeom>
        </p:spPr>
      </p:pic>
      <p:pic>
        <p:nvPicPr>
          <p:cNvPr id="7" name="Resim 6">
            <a:extLst>
              <a:ext uri="{FF2B5EF4-FFF2-40B4-BE49-F238E27FC236}">
                <a16:creationId xmlns:a16="http://schemas.microsoft.com/office/drawing/2014/main" id="{48412B87-4965-98D6-DC3D-3079A53B8163}"/>
              </a:ext>
            </a:extLst>
          </p:cNvPr>
          <p:cNvPicPr preferRelativeResize="0">
            <a:picLocks/>
          </p:cNvPicPr>
          <p:nvPr/>
        </p:nvPicPr>
        <p:blipFill>
          <a:blip r:embed="rId4" cstate="print">
            <a:extLst>
              <a:ext uri="{28A0092B-C50C-407E-A947-70E740481C1C}">
                <a14:useLocalDpi xmlns:a14="http://schemas.microsoft.com/office/drawing/2010/main" val="0"/>
              </a:ext>
            </a:extLst>
          </a:blip>
          <a:stretch>
            <a:fillRect/>
          </a:stretch>
        </p:blipFill>
        <p:spPr>
          <a:xfrm>
            <a:off x="10886" y="3407228"/>
            <a:ext cx="4271690" cy="3189513"/>
          </a:xfrm>
          <a:prstGeom prst="rect">
            <a:avLst/>
          </a:prstGeom>
        </p:spPr>
      </p:pic>
      <p:pic>
        <p:nvPicPr>
          <p:cNvPr id="8" name="Resim 7">
            <a:extLst>
              <a:ext uri="{FF2B5EF4-FFF2-40B4-BE49-F238E27FC236}">
                <a16:creationId xmlns:a16="http://schemas.microsoft.com/office/drawing/2014/main" id="{37F9AD2B-DFD4-8479-EAEE-DA84DE909B1E}"/>
              </a:ext>
            </a:extLst>
          </p:cNvPr>
          <p:cNvPicPr preferRelativeResize="0">
            <a:picLocks/>
          </p:cNvPicPr>
          <p:nvPr/>
        </p:nvPicPr>
        <p:blipFill>
          <a:blip r:embed="rId5" cstate="print">
            <a:extLst>
              <a:ext uri="{28A0092B-C50C-407E-A947-70E740481C1C}">
                <a14:useLocalDpi xmlns:a14="http://schemas.microsoft.com/office/drawing/2010/main" val="0"/>
              </a:ext>
            </a:extLst>
          </a:blip>
          <a:stretch>
            <a:fillRect/>
          </a:stretch>
        </p:blipFill>
        <p:spPr>
          <a:xfrm>
            <a:off x="4724400" y="3600683"/>
            <a:ext cx="4271691" cy="2996057"/>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Dikdörtgen"/>
          <p:cNvSpPr>
            <a:spLocks noChangeArrowheads="1"/>
          </p:cNvSpPr>
          <p:nvPr/>
        </p:nvSpPr>
        <p:spPr bwMode="auto">
          <a:xfrm>
            <a:off x="609600" y="990600"/>
            <a:ext cx="7924800" cy="4770537"/>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5</a:t>
            </a:r>
            <a:endParaRPr lang="tr-TR" sz="2400" dirty="0">
              <a:latin typeface="Calibri" pitchFamily="34" charset="0"/>
              <a:cs typeface="Arial" charset="0"/>
            </a:endParaRPr>
          </a:p>
          <a:p>
            <a:pPr marL="342900" indent="-342900" eaLnBrk="0" hangingPunct="0">
              <a:buSzPct val="65000"/>
            </a:pPr>
            <a:r>
              <a:rPr kumimoji="0" lang="tr-TR" sz="2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Enerji tasarrufu ve atık ayrışımları eğitimi </a:t>
            </a:r>
          </a:p>
          <a:p>
            <a:pPr marL="342900" indent="-342900" eaLnBrk="0" hangingPunct="0">
              <a:buSzPct val="65000"/>
              <a:buNone/>
            </a:pPr>
            <a:r>
              <a:rPr lang="tr-TR" sz="2000" dirty="0">
                <a:solidFill>
                  <a:schemeClr val="dk1"/>
                </a:solidFill>
                <a:cs typeface="Calibri" pitchFamily="34" charset="0"/>
              </a:rPr>
              <a:t> </a:t>
            </a: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tx1"/>
              </a:buClr>
              <a:buSzPct val="65000"/>
            </a:pPr>
            <a:r>
              <a:rPr lang="tr-TR" sz="2400" b="1" u="sng" dirty="0">
                <a:latin typeface="Calibri" pitchFamily="34" charset="0"/>
                <a:cs typeface="Arial" charset="0"/>
              </a:rPr>
              <a:t>ETKİNLİK TARİHİ</a:t>
            </a:r>
          </a:p>
          <a:p>
            <a:pPr marL="342900" indent="-342900" eaLnBrk="0" hangingPunct="0">
              <a:buClr>
                <a:schemeClr val="tx1"/>
              </a:buClr>
              <a:buSzPct val="65000"/>
            </a:pPr>
            <a:r>
              <a:rPr lang="tr-TR" sz="2000" dirty="0">
                <a:solidFill>
                  <a:schemeClr val="dk1"/>
                </a:solidFill>
                <a:cs typeface="Calibri" pitchFamily="34" charset="0"/>
              </a:rPr>
              <a:t>2025Sezonu </a:t>
            </a:r>
          </a:p>
          <a:p>
            <a:pPr marL="342900" indent="-342900" eaLnBrk="0" hangingPunct="0">
              <a:buClr>
                <a:schemeClr val="tx1"/>
              </a:buClr>
              <a:buSzPct val="65000"/>
            </a:pPr>
            <a:endParaRPr lang="tr-TR" sz="2400" dirty="0">
              <a:latin typeface="Calibri" pitchFamily="34" charset="0"/>
              <a:cs typeface="Arial" charset="0"/>
            </a:endParaRPr>
          </a:p>
          <a:p>
            <a:pPr marL="342900" indent="-342900" eaLnBrk="0" hangingPunct="0">
              <a:buClr>
                <a:schemeClr val="accent1"/>
              </a:buClr>
              <a:buSzPct val="65000"/>
            </a:pPr>
            <a:r>
              <a:rPr lang="tr-TR" sz="2400" b="1" u="sng" dirty="0">
                <a:solidFill>
                  <a:srgbClr val="000000"/>
                </a:solidFill>
                <a:latin typeface="Calibri" pitchFamily="34" charset="0"/>
                <a:ea typeface="Calibri" pitchFamily="34" charset="0"/>
                <a:cs typeface="Calibri" pitchFamily="34" charset="0"/>
              </a:rPr>
              <a:t>ETKİNLİĞE AKTİF OLARAK KATILANLAR</a:t>
            </a:r>
          </a:p>
          <a:p>
            <a:pPr marL="342900" indent="-342900" eaLnBrk="0" hangingPunct="0">
              <a:buClr>
                <a:schemeClr val="accent1"/>
              </a:buClr>
              <a:buSzPct val="65000"/>
            </a:pPr>
            <a:r>
              <a:rPr lang="tr-TR" sz="2000" dirty="0">
                <a:solidFill>
                  <a:srgbClr val="000000"/>
                </a:solidFill>
                <a:latin typeface="Calibri" pitchFamily="34" charset="0"/>
                <a:ea typeface="Calibri" pitchFamily="34" charset="0"/>
                <a:cs typeface="Calibri" pitchFamily="34" charset="0"/>
              </a:rPr>
              <a:t>Çalışanlar.</a:t>
            </a:r>
            <a:endParaRPr lang="tr-TR" sz="2000" b="1" u="sng" dirty="0">
              <a:latin typeface="Calibri" pitchFamily="34" charset="0"/>
              <a:cs typeface="Arial" charset="0"/>
            </a:endParaRPr>
          </a:p>
          <a:p>
            <a:pPr marL="342900" indent="-342900" eaLnBrk="0" hangingPunct="0">
              <a:buClr>
                <a:schemeClr val="accent1"/>
              </a:buClr>
              <a:buSzPct val="65000"/>
            </a:pPr>
            <a:r>
              <a:rPr lang="tr-TR" sz="2400" b="1" u="sng" dirty="0">
                <a:latin typeface="Calibri" pitchFamily="34" charset="0"/>
                <a:cs typeface="Arial" charset="0"/>
              </a:rPr>
              <a:t>BELGELER</a:t>
            </a:r>
          </a:p>
          <a:p>
            <a:pPr marL="342900" indent="-342900" eaLnBrk="0" hangingPunct="0">
              <a:buClr>
                <a:schemeClr val="tx1"/>
              </a:buClr>
              <a:buSzPct val="65000"/>
            </a:pPr>
            <a:r>
              <a:rPr lang="tr-TR" sz="2000" dirty="0">
                <a:latin typeface="Calibri" pitchFamily="34" charset="0"/>
                <a:cs typeface="Arial" charset="0"/>
              </a:rPr>
              <a:t>Fotoğraf</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965D7C63-0197-9535-E80E-577351633E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262" y="257744"/>
            <a:ext cx="2950636" cy="5609655"/>
          </a:xfrm>
          <a:prstGeom prst="rect">
            <a:avLst/>
          </a:prstGeom>
        </p:spPr>
      </p:pic>
      <p:pic>
        <p:nvPicPr>
          <p:cNvPr id="5" name="Resim 4">
            <a:extLst>
              <a:ext uri="{FF2B5EF4-FFF2-40B4-BE49-F238E27FC236}">
                <a16:creationId xmlns:a16="http://schemas.microsoft.com/office/drawing/2014/main" id="{F3B7ABA9-D3A6-250B-DB6C-99BA27862E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6600" y="257744"/>
            <a:ext cx="2950636" cy="5609655"/>
          </a:xfrm>
          <a:prstGeom prst="rect">
            <a:avLst/>
          </a:prstGeom>
        </p:spPr>
      </p:pic>
      <p:pic>
        <p:nvPicPr>
          <p:cNvPr id="8" name="Resim 7">
            <a:extLst>
              <a:ext uri="{FF2B5EF4-FFF2-40B4-BE49-F238E27FC236}">
                <a16:creationId xmlns:a16="http://schemas.microsoft.com/office/drawing/2014/main" id="{2415A9F5-9289-09A4-1ADE-1A34C1228A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49938" y="257745"/>
            <a:ext cx="2794062" cy="560965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Dikdörtgen"/>
          <p:cNvSpPr>
            <a:spLocks noChangeArrowheads="1"/>
          </p:cNvSpPr>
          <p:nvPr/>
        </p:nvSpPr>
        <p:spPr bwMode="auto">
          <a:xfrm>
            <a:off x="609600" y="990600"/>
            <a:ext cx="7924800" cy="4832092"/>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6</a:t>
            </a:r>
            <a:endParaRPr lang="tr-TR" sz="2400" dirty="0">
              <a:latin typeface="Calibri" pitchFamily="34" charset="0"/>
              <a:cs typeface="Arial" charset="0"/>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24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Çevre Etkinlikleri </a:t>
            </a: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tx1"/>
              </a:buClr>
              <a:buSzPct val="65000"/>
            </a:pPr>
            <a:r>
              <a:rPr lang="tr-TR" sz="2400" b="1" u="sng" dirty="0">
                <a:latin typeface="Calibri" pitchFamily="34" charset="0"/>
                <a:cs typeface="Arial" charset="0"/>
              </a:rPr>
              <a:t>ETKİNLİK TARİHİ</a:t>
            </a:r>
          </a:p>
          <a:p>
            <a:pPr marL="342900" indent="-342900" eaLnBrk="0" hangingPunct="0">
              <a:buClr>
                <a:schemeClr val="tx1"/>
              </a:buClr>
              <a:buSzPct val="65000"/>
            </a:pPr>
            <a:r>
              <a:rPr lang="tr-TR" sz="2000" dirty="0">
                <a:latin typeface="Calibri" pitchFamily="34" charset="0"/>
                <a:cs typeface="Arial" charset="0"/>
              </a:rPr>
              <a:t>2025 sezonu</a:t>
            </a:r>
          </a:p>
          <a:p>
            <a:pPr marL="342900" indent="-342900" eaLnBrk="0" hangingPunct="0">
              <a:buClr>
                <a:schemeClr val="tx1"/>
              </a:buClr>
              <a:buSzPct val="65000"/>
            </a:pPr>
            <a:endParaRPr lang="tr-TR" sz="2400" dirty="0">
              <a:latin typeface="Calibri" pitchFamily="34" charset="0"/>
              <a:cs typeface="Arial" charset="0"/>
            </a:endParaRPr>
          </a:p>
          <a:p>
            <a:pPr marL="342900" indent="-342900" eaLnBrk="0" hangingPunct="0">
              <a:buClr>
                <a:schemeClr val="accent1"/>
              </a:buClr>
              <a:buSzPct val="65000"/>
            </a:pPr>
            <a:r>
              <a:rPr lang="tr-TR" sz="2400" b="1" u="sng" dirty="0">
                <a:solidFill>
                  <a:srgbClr val="000000"/>
                </a:solidFill>
                <a:latin typeface="Calibri" pitchFamily="34" charset="0"/>
                <a:ea typeface="Calibri" pitchFamily="34" charset="0"/>
                <a:cs typeface="Calibri" pitchFamily="34" charset="0"/>
              </a:rPr>
              <a:t>ETKİNLİĞE AKTİF OLARAK KATILANLAR</a:t>
            </a:r>
          </a:p>
          <a:p>
            <a:pPr marL="342900" indent="-342900" eaLnBrk="0" hangingPunct="0">
              <a:buClr>
                <a:schemeClr val="accent1"/>
              </a:buClr>
              <a:buSzPct val="65000"/>
            </a:pPr>
            <a:r>
              <a:rPr lang="tr-TR" sz="2000" dirty="0">
                <a:solidFill>
                  <a:srgbClr val="000000"/>
                </a:solidFill>
                <a:latin typeface="Calibri" pitchFamily="34" charset="0"/>
                <a:ea typeface="Calibri" pitchFamily="34" charset="0"/>
                <a:cs typeface="Calibri" pitchFamily="34" charset="0"/>
              </a:rPr>
              <a:t>Çalışanlar, yerel halk, misafirler.</a:t>
            </a:r>
          </a:p>
          <a:p>
            <a:pPr marL="342900" indent="-342900" eaLnBrk="0" hangingPunct="0">
              <a:buClr>
                <a:schemeClr val="accent1"/>
              </a:buClr>
              <a:buSzPct val="65000"/>
            </a:pPr>
            <a:endParaRPr lang="tr-TR" sz="2000" b="1" u="sng" dirty="0">
              <a:latin typeface="Calibri" pitchFamily="34" charset="0"/>
              <a:cs typeface="Arial" charset="0"/>
            </a:endParaRPr>
          </a:p>
          <a:p>
            <a:pPr marL="342900" indent="-342900" eaLnBrk="0" hangingPunct="0">
              <a:buClr>
                <a:schemeClr val="accent1"/>
              </a:buClr>
              <a:buSzPct val="65000"/>
            </a:pPr>
            <a:r>
              <a:rPr lang="tr-TR" sz="2400" b="1" u="sng" dirty="0">
                <a:latin typeface="Calibri" pitchFamily="34" charset="0"/>
                <a:cs typeface="Arial" charset="0"/>
              </a:rPr>
              <a:t>BELGELER</a:t>
            </a:r>
          </a:p>
          <a:p>
            <a:pPr marL="342900" indent="-342900" eaLnBrk="0" hangingPunct="0">
              <a:buClr>
                <a:schemeClr val="tx1"/>
              </a:buClr>
              <a:buSzPct val="65000"/>
            </a:pPr>
            <a:r>
              <a:rPr lang="tr-TR" sz="2000" dirty="0">
                <a:latin typeface="Calibri" pitchFamily="34" charset="0"/>
                <a:cs typeface="Arial" charset="0"/>
              </a:rPr>
              <a:t>Fotoğraf</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F43E29D1-3246-9D17-5663-C0E841E29CD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94262"/>
            <a:ext cx="4567036" cy="3048000"/>
          </a:xfrm>
          <a:prstGeom prst="rect">
            <a:avLst/>
          </a:prstGeom>
        </p:spPr>
      </p:pic>
      <p:pic>
        <p:nvPicPr>
          <p:cNvPr id="3" name="Resim 2">
            <a:extLst>
              <a:ext uri="{FF2B5EF4-FFF2-40B4-BE49-F238E27FC236}">
                <a16:creationId xmlns:a16="http://schemas.microsoft.com/office/drawing/2014/main" id="{78D24F55-0DBC-3EF4-874D-7090B8B69E5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372" y="3581401"/>
            <a:ext cx="4515664" cy="2810310"/>
          </a:xfrm>
          <a:prstGeom prst="rect">
            <a:avLst/>
          </a:prstGeom>
        </p:spPr>
      </p:pic>
      <p:pic>
        <p:nvPicPr>
          <p:cNvPr id="11" name="Resim 10">
            <a:extLst>
              <a:ext uri="{FF2B5EF4-FFF2-40B4-BE49-F238E27FC236}">
                <a16:creationId xmlns:a16="http://schemas.microsoft.com/office/drawing/2014/main" id="{F29FB4B2-5513-B78F-A565-E3ADD16D9AB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83442" y="94261"/>
            <a:ext cx="4015582" cy="3048000"/>
          </a:xfrm>
          <a:prstGeom prst="rect">
            <a:avLst/>
          </a:prstGeom>
        </p:spPr>
      </p:pic>
      <p:pic>
        <p:nvPicPr>
          <p:cNvPr id="15" name="Resim 14">
            <a:extLst>
              <a:ext uri="{FF2B5EF4-FFF2-40B4-BE49-F238E27FC236}">
                <a16:creationId xmlns:a16="http://schemas.microsoft.com/office/drawing/2014/main" id="{EE3FA222-46DC-B9E0-0F2F-F996B047DA4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2874" y="2133600"/>
            <a:ext cx="2517332" cy="1680453"/>
          </a:xfrm>
          <a:prstGeom prst="rect">
            <a:avLst/>
          </a:prstGeom>
        </p:spPr>
      </p:pic>
      <p:pic>
        <p:nvPicPr>
          <p:cNvPr id="19" name="Resim 18">
            <a:extLst>
              <a:ext uri="{FF2B5EF4-FFF2-40B4-BE49-F238E27FC236}">
                <a16:creationId xmlns:a16="http://schemas.microsoft.com/office/drawing/2014/main" id="{EDC44346-889B-B1FE-511A-B9162A00E4D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83442" y="3581400"/>
            <a:ext cx="4209868" cy="2810311"/>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Metin kutusu"/>
          <p:cNvSpPr txBox="1"/>
          <p:nvPr/>
        </p:nvSpPr>
        <p:spPr>
          <a:xfrm>
            <a:off x="457200" y="228600"/>
            <a:ext cx="8264525" cy="830263"/>
          </a:xfrm>
          <a:prstGeom prst="rect">
            <a:avLst/>
          </a:prstGeom>
          <a:noFill/>
        </p:spPr>
        <p:txBody>
          <a:bodyPr wrap="none">
            <a:spAutoFit/>
          </a:bodyPr>
          <a:lstStyle/>
          <a:p>
            <a:pPr algn="ctr">
              <a:defRPr/>
            </a:pPr>
            <a:r>
              <a:rPr lang="tr-TR" sz="2400" b="1" dirty="0">
                <a:solidFill>
                  <a:srgbClr val="002060"/>
                </a:solidFill>
                <a:latin typeface="+mn-lt"/>
              </a:rPr>
              <a:t>EK-2</a:t>
            </a:r>
          </a:p>
          <a:p>
            <a:pPr algn="ctr">
              <a:defRPr/>
            </a:pPr>
            <a:r>
              <a:rPr lang="tr-TR" sz="2400" b="1" dirty="0">
                <a:solidFill>
                  <a:srgbClr val="002060"/>
                </a:solidFill>
                <a:latin typeface="+mn-lt"/>
              </a:rPr>
              <a:t>2025 YILINDA GERÇEKLEŞTİRİLECEK ÇEVRE EĞİTİM ETKİNLİKLERİ</a:t>
            </a:r>
          </a:p>
        </p:txBody>
      </p:sp>
      <p:graphicFrame>
        <p:nvGraphicFramePr>
          <p:cNvPr id="10" name="9 Tablo"/>
          <p:cNvGraphicFramePr>
            <a:graphicFrameLocks noGrp="1"/>
          </p:cNvGraphicFramePr>
          <p:nvPr>
            <p:extLst>
              <p:ext uri="{D42A27DB-BD31-4B8C-83A1-F6EECF244321}">
                <p14:modId xmlns:p14="http://schemas.microsoft.com/office/powerpoint/2010/main" val="4291545791"/>
              </p:ext>
            </p:extLst>
          </p:nvPr>
        </p:nvGraphicFramePr>
        <p:xfrm>
          <a:off x="381000" y="1219200"/>
          <a:ext cx="8479202" cy="4232775"/>
        </p:xfrm>
        <a:graphic>
          <a:graphicData uri="http://schemas.openxmlformats.org/drawingml/2006/table">
            <a:tbl>
              <a:tblPr firstRow="1" bandRow="1">
                <a:tableStyleId>{5C22544A-7EE6-4342-B048-85BDC9FD1C3A}</a:tableStyleId>
              </a:tblPr>
              <a:tblGrid>
                <a:gridCol w="288312">
                  <a:extLst>
                    <a:ext uri="{9D8B030D-6E8A-4147-A177-3AD203B41FA5}">
                      <a16:colId xmlns:a16="http://schemas.microsoft.com/office/drawing/2014/main" val="20000"/>
                    </a:ext>
                  </a:extLst>
                </a:gridCol>
                <a:gridCol w="1083288">
                  <a:extLst>
                    <a:ext uri="{9D8B030D-6E8A-4147-A177-3AD203B41FA5}">
                      <a16:colId xmlns:a16="http://schemas.microsoft.com/office/drawing/2014/main" val="20001"/>
                    </a:ext>
                  </a:extLst>
                </a:gridCol>
                <a:gridCol w="838200">
                  <a:extLst>
                    <a:ext uri="{9D8B030D-6E8A-4147-A177-3AD203B41FA5}">
                      <a16:colId xmlns:a16="http://schemas.microsoft.com/office/drawing/2014/main" val="20002"/>
                    </a:ext>
                  </a:extLst>
                </a:gridCol>
                <a:gridCol w="1073574">
                  <a:extLst>
                    <a:ext uri="{9D8B030D-6E8A-4147-A177-3AD203B41FA5}">
                      <a16:colId xmlns:a16="http://schemas.microsoft.com/office/drawing/2014/main" val="20003"/>
                    </a:ext>
                  </a:extLst>
                </a:gridCol>
                <a:gridCol w="831426">
                  <a:extLst>
                    <a:ext uri="{9D8B030D-6E8A-4147-A177-3AD203B41FA5}">
                      <a16:colId xmlns:a16="http://schemas.microsoft.com/office/drawing/2014/main" val="20004"/>
                    </a:ext>
                  </a:extLst>
                </a:gridCol>
                <a:gridCol w="124801">
                  <a:extLst>
                    <a:ext uri="{9D8B030D-6E8A-4147-A177-3AD203B41FA5}">
                      <a16:colId xmlns:a16="http://schemas.microsoft.com/office/drawing/2014/main" val="20005"/>
                    </a:ext>
                  </a:extLst>
                </a:gridCol>
                <a:gridCol w="306272">
                  <a:extLst>
                    <a:ext uri="{9D8B030D-6E8A-4147-A177-3AD203B41FA5}">
                      <a16:colId xmlns:a16="http://schemas.microsoft.com/office/drawing/2014/main" val="20006"/>
                    </a:ext>
                  </a:extLst>
                </a:gridCol>
                <a:gridCol w="1099807">
                  <a:extLst>
                    <a:ext uri="{9D8B030D-6E8A-4147-A177-3AD203B41FA5}">
                      <a16:colId xmlns:a16="http://schemas.microsoft.com/office/drawing/2014/main" val="20007"/>
                    </a:ext>
                  </a:extLst>
                </a:gridCol>
                <a:gridCol w="1073828">
                  <a:extLst>
                    <a:ext uri="{9D8B030D-6E8A-4147-A177-3AD203B41FA5}">
                      <a16:colId xmlns:a16="http://schemas.microsoft.com/office/drawing/2014/main" val="20008"/>
                    </a:ext>
                  </a:extLst>
                </a:gridCol>
                <a:gridCol w="976692">
                  <a:extLst>
                    <a:ext uri="{9D8B030D-6E8A-4147-A177-3AD203B41FA5}">
                      <a16:colId xmlns:a16="http://schemas.microsoft.com/office/drawing/2014/main" val="20009"/>
                    </a:ext>
                  </a:extLst>
                </a:gridCol>
                <a:gridCol w="783002">
                  <a:extLst>
                    <a:ext uri="{9D8B030D-6E8A-4147-A177-3AD203B41FA5}">
                      <a16:colId xmlns:a16="http://schemas.microsoft.com/office/drawing/2014/main" val="20010"/>
                    </a:ext>
                  </a:extLst>
                </a:gridCol>
              </a:tblGrid>
              <a:tr h="721557">
                <a:tc>
                  <a:txBody>
                    <a:bodyPr/>
                    <a:lstStyle/>
                    <a:p>
                      <a:pPr algn="ctr" fontAlgn="ctr"/>
                      <a:r>
                        <a:rPr lang="tr-TR" sz="1000" u="none" strike="noStrike" dirty="0"/>
                        <a:t> </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Aktivite adı ve kategorisi</a:t>
                      </a:r>
                      <a:endParaRPr lang="tr-TR"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a:t>Hedef grup ve yeri</a:t>
                      </a:r>
                      <a:endParaRPr lang="tr-TR" sz="1000" b="1"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Aktivitenin amacı ve içeriği </a:t>
                      </a:r>
                      <a:endParaRPr lang="tr-TR"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kumimoji="0" lang="tr-TR" sz="1000" kern="1200" dirty="0"/>
                        <a:t>Planlanan tarih</a:t>
                      </a:r>
                      <a:endParaRPr lang="tr-TR" sz="1000" b="1" i="0" u="none" strike="noStrike" dirty="0">
                        <a:solidFill>
                          <a:schemeClr val="tx1"/>
                        </a:solidFill>
                        <a:latin typeface="Arial" pitchFamily="34" charset="0"/>
                        <a:cs typeface="Arial" pitchFamily="34" charset="0"/>
                      </a:endParaRPr>
                    </a:p>
                  </a:txBody>
                  <a:tcPr marL="9525" marR="9525" marT="9525" marB="0" anchor="ctr"/>
                </a:tc>
                <a:tc>
                  <a:txBody>
                    <a:bodyPr/>
                    <a:lstStyle/>
                    <a:p>
                      <a:pPr algn="ctr" fontAlgn="ctr"/>
                      <a:endParaRPr lang="tr-TR"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 </a:t>
                      </a:r>
                      <a:endParaRPr lang="tr-TR"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en-US" sz="1000" u="none" strike="noStrike"/>
                        <a:t>Name and category of the activity</a:t>
                      </a:r>
                      <a:endParaRPr lang="en-US" sz="1000" b="1"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err="1"/>
                        <a:t>Target</a:t>
                      </a:r>
                      <a:r>
                        <a:rPr lang="tr-TR" sz="1000" u="none" strike="noStrike" dirty="0"/>
                        <a:t> </a:t>
                      </a:r>
                      <a:r>
                        <a:rPr lang="tr-TR" sz="1000" u="none" strike="noStrike" dirty="0" err="1"/>
                        <a:t>Group</a:t>
                      </a:r>
                      <a:r>
                        <a:rPr lang="tr-TR" sz="1000" u="none" strike="noStrike" dirty="0"/>
                        <a:t> </a:t>
                      </a:r>
                      <a:r>
                        <a:rPr lang="tr-TR" sz="1000" u="none" strike="noStrike" dirty="0" err="1"/>
                        <a:t>and</a:t>
                      </a:r>
                      <a:r>
                        <a:rPr lang="tr-TR" sz="1000" u="none" strike="noStrike" dirty="0"/>
                        <a:t> </a:t>
                      </a:r>
                      <a:r>
                        <a:rPr lang="tr-TR" sz="1000" u="none" strike="noStrike" dirty="0" err="1"/>
                        <a:t>place</a:t>
                      </a:r>
                      <a:endParaRPr lang="tr-TR"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en-US" sz="1000" u="none" strike="noStrike"/>
                        <a:t>Aim and content of the activity</a:t>
                      </a:r>
                      <a:endParaRPr lang="en-US" sz="1000" b="1"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kumimoji="0" lang="tr-TR" sz="1000" kern="1200" dirty="0" err="1"/>
                        <a:t>Date</a:t>
                      </a:r>
                      <a:r>
                        <a:rPr kumimoji="0" lang="tr-TR" sz="1000" kern="1200" dirty="0"/>
                        <a:t> of </a:t>
                      </a:r>
                      <a:r>
                        <a:rPr kumimoji="0" lang="tr-TR" sz="1000" kern="1200" dirty="0" err="1"/>
                        <a:t>the</a:t>
                      </a:r>
                      <a:r>
                        <a:rPr kumimoji="0" lang="tr-TR" sz="1000" kern="1200" dirty="0"/>
                        <a:t> </a:t>
                      </a:r>
                      <a:r>
                        <a:rPr kumimoji="0" lang="tr-TR" sz="1000" kern="1200" dirty="0" err="1"/>
                        <a:t>activity</a:t>
                      </a:r>
                      <a:endParaRPr lang="tr-TR" sz="1000" b="1" i="0" u="none" strike="noStrike" dirty="0">
                        <a:solidFill>
                          <a:schemeClr val="tx1"/>
                        </a:solidFill>
                        <a:latin typeface="Arial" pitchFamily="34" charset="0"/>
                        <a:cs typeface="Arial" pitchFamily="34" charset="0"/>
                      </a:endParaRPr>
                    </a:p>
                  </a:txBody>
                  <a:tcPr marL="9525" marR="9525" marT="9525" marB="0" anchor="ctr"/>
                </a:tc>
                <a:extLst>
                  <a:ext uri="{0D108BD9-81ED-4DB2-BD59-A6C34878D82A}">
                    <a16:rowId xmlns:a16="http://schemas.microsoft.com/office/drawing/2014/main" val="10000"/>
                  </a:ext>
                </a:extLst>
              </a:tr>
              <a:tr h="735710">
                <a:tc>
                  <a:txBody>
                    <a:bodyPr/>
                    <a:lstStyle/>
                    <a:p>
                      <a:pPr algn="ctr" fontAlgn="ctr"/>
                      <a:r>
                        <a:rPr lang="tr-TR" sz="1000" u="none" strike="noStrike"/>
                        <a:t>1</a:t>
                      </a: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t"/>
                      <a:r>
                        <a:rPr lang="tr-TR" sz="1000" b="0" i="0" u="none" strike="noStrike" dirty="0">
                          <a:latin typeface="Arial" pitchFamily="34" charset="0"/>
                          <a:cs typeface="Arial" pitchFamily="34" charset="0"/>
                        </a:rPr>
                        <a:t>Okullarda Çevre Etkinlikleri </a:t>
                      </a:r>
                    </a:p>
                  </a:txBody>
                  <a:tcPr marL="9525" marR="9525" marT="9525" marB="0" anchor="ctr"/>
                </a:tc>
                <a:tc>
                  <a:txBody>
                    <a:bodyPr/>
                    <a:lstStyle/>
                    <a:p>
                      <a:pPr algn="ctr" fontAlgn="t"/>
                      <a:r>
                        <a:rPr lang="da-DK" sz="1000" u="none" strike="noStrike" dirty="0"/>
                        <a:t> Öğrenciler </a:t>
                      </a:r>
                      <a:endParaRPr lang="da-DK" sz="1000" b="0" i="0" u="none" strike="noStrike" dirty="0">
                        <a:latin typeface="Arial" pitchFamily="34" charset="0"/>
                        <a:cs typeface="Arial" pitchFamily="34" charset="0"/>
                      </a:endParaRPr>
                    </a:p>
                  </a:txBody>
                  <a:tcPr marL="9525" marR="9525" marT="9525" marB="0" anchor="ctr"/>
                </a:tc>
                <a:tc>
                  <a:txBody>
                    <a:bodyPr/>
                    <a:lstStyle/>
                    <a:p>
                      <a:pPr algn="ctr" fontAlgn="t"/>
                      <a:r>
                        <a:rPr lang="tr-TR" sz="1000" b="0" i="0" u="none" strike="noStrike" dirty="0">
                          <a:latin typeface="Arial" pitchFamily="34" charset="0"/>
                          <a:cs typeface="Arial" pitchFamily="34" charset="0"/>
                        </a:rPr>
                        <a:t>Enerji tasarrufu ve Çevre Bilincinin artması </a:t>
                      </a:r>
                    </a:p>
                  </a:txBody>
                  <a:tcPr marL="9525" marR="9525" marT="9525" marB="0" anchor="ctr"/>
                </a:tc>
                <a:tc>
                  <a:txBody>
                    <a:bodyPr/>
                    <a:lstStyle/>
                    <a:p>
                      <a:pPr algn="ctr">
                        <a:spcAft>
                          <a:spcPts val="0"/>
                        </a:spcAft>
                      </a:pPr>
                      <a:r>
                        <a:rPr lang="tr-TR" sz="1000" dirty="0"/>
                        <a:t>Mayıs 2025</a:t>
                      </a:r>
                      <a:endParaRPr lang="tr-TR" sz="1000" dirty="0">
                        <a:latin typeface="Arial" pitchFamily="34" charset="0"/>
                        <a:ea typeface="Times New Roman"/>
                        <a:cs typeface="Arial" pitchFamily="34" charset="0"/>
                      </a:endParaRPr>
                    </a:p>
                  </a:txBody>
                  <a:tcPr marL="68580" marR="68580" marT="0" marB="0" anchor="ctr"/>
                </a:tc>
                <a:tc>
                  <a:txBody>
                    <a:bodyPr/>
                    <a:lstStyle/>
                    <a:p>
                      <a:pPr algn="ctr" fontAlgn="ct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1</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t"/>
                      <a:r>
                        <a:rPr kumimoji="0" lang="tr-TR" sz="1000" b="0" i="0" kern="1200" dirty="0" err="1">
                          <a:solidFill>
                            <a:schemeClr val="dk1"/>
                          </a:solidFill>
                          <a:effectLst/>
                          <a:latin typeface="+mn-lt"/>
                          <a:ea typeface="+mn-ea"/>
                          <a:cs typeface="+mn-cs"/>
                        </a:rPr>
                        <a:t>Environmental</a:t>
                      </a:r>
                      <a:r>
                        <a:rPr kumimoji="0" lang="tr-TR" sz="1000" b="0" i="0" kern="1200" dirty="0">
                          <a:solidFill>
                            <a:schemeClr val="dk1"/>
                          </a:solidFill>
                          <a:effectLst/>
                          <a:latin typeface="+mn-lt"/>
                          <a:ea typeface="+mn-ea"/>
                          <a:cs typeface="+mn-cs"/>
                        </a:rPr>
                        <a:t> </a:t>
                      </a:r>
                      <a:r>
                        <a:rPr kumimoji="0" lang="tr-TR" sz="1000" b="0" i="0" kern="1200" dirty="0" err="1">
                          <a:solidFill>
                            <a:schemeClr val="dk1"/>
                          </a:solidFill>
                          <a:effectLst/>
                          <a:latin typeface="+mn-lt"/>
                          <a:ea typeface="+mn-ea"/>
                          <a:cs typeface="+mn-cs"/>
                        </a:rPr>
                        <a:t>Activities</a:t>
                      </a:r>
                      <a:r>
                        <a:rPr kumimoji="0" lang="tr-TR" sz="1000" b="0" i="0" kern="1200" dirty="0">
                          <a:solidFill>
                            <a:schemeClr val="dk1"/>
                          </a:solidFill>
                          <a:effectLst/>
                          <a:latin typeface="+mn-lt"/>
                          <a:ea typeface="+mn-ea"/>
                          <a:cs typeface="+mn-cs"/>
                        </a:rPr>
                        <a:t> in Schools</a:t>
                      </a:r>
                      <a:endParaRPr lang="en-US" sz="1000" b="0" i="0" u="none" strike="noStrike" dirty="0">
                        <a:latin typeface="Arial" pitchFamily="34" charset="0"/>
                        <a:cs typeface="Arial" pitchFamily="34" charset="0"/>
                      </a:endParaRPr>
                    </a:p>
                  </a:txBody>
                  <a:tcPr marL="9525" marR="9525" marT="9525" marB="0" anchor="ctr"/>
                </a:tc>
                <a:tc>
                  <a:txBody>
                    <a:bodyPr/>
                    <a:lstStyle/>
                    <a:p>
                      <a:pPr algn="ctr" fontAlgn="t"/>
                      <a:r>
                        <a:rPr kumimoji="0" lang="tr-TR" sz="1000" b="0" i="0" kern="1200" dirty="0" err="1">
                          <a:solidFill>
                            <a:schemeClr val="dk1"/>
                          </a:solidFill>
                          <a:effectLst/>
                          <a:latin typeface="+mn-lt"/>
                          <a:ea typeface="+mn-ea"/>
                          <a:cs typeface="+mn-cs"/>
                        </a:rPr>
                        <a:t>Students</a:t>
                      </a:r>
                      <a:endParaRPr lang="en-US" sz="1000" b="0" i="0" u="none" strike="noStrike" dirty="0">
                        <a:latin typeface="Arial" pitchFamily="34" charset="0"/>
                        <a:cs typeface="Arial" pitchFamily="34" charset="0"/>
                      </a:endParaRPr>
                    </a:p>
                  </a:txBody>
                  <a:tcPr marL="9525" marR="9525" marT="9525" marB="0" anchor="ctr"/>
                </a:tc>
                <a:tc>
                  <a:txBody>
                    <a:bodyPr/>
                    <a:lstStyle/>
                    <a:p>
                      <a:pPr algn="ctr" fontAlgn="t"/>
                      <a:r>
                        <a:rPr lang="en-US" sz="1000" u="none" strike="noStrike" dirty="0"/>
                        <a:t> </a:t>
                      </a:r>
                      <a:r>
                        <a:rPr kumimoji="0" lang="en-US" sz="1000" b="0" i="0" kern="1200" dirty="0">
                          <a:solidFill>
                            <a:schemeClr val="dk1"/>
                          </a:solidFill>
                          <a:effectLst/>
                          <a:latin typeface="+mn-lt"/>
                          <a:ea typeface="+mn-ea"/>
                          <a:cs typeface="+mn-cs"/>
                        </a:rPr>
                        <a:t>Energy saving and increased environmental awareness</a:t>
                      </a:r>
                      <a:endParaRPr lang="en-US" sz="1000" b="0" i="0" u="none" strike="noStrike" dirty="0">
                        <a:latin typeface="Arial" pitchFamily="34" charset="0"/>
                        <a:cs typeface="Arial" pitchFamily="34" charset="0"/>
                      </a:endParaRPr>
                    </a:p>
                  </a:txBody>
                  <a:tcPr marL="9525" marR="9525" marT="9525" marB="0" anchor="ctr"/>
                </a:tc>
                <a:tc>
                  <a:txBody>
                    <a:bodyPr/>
                    <a:lstStyle/>
                    <a:p>
                      <a:pPr algn="ctr">
                        <a:spcAft>
                          <a:spcPts val="0"/>
                        </a:spcAft>
                      </a:pPr>
                      <a:r>
                        <a:rPr lang="tr-TR" sz="1000" dirty="0"/>
                        <a:t>May 2025</a:t>
                      </a:r>
                      <a:endParaRPr lang="tr-TR" sz="1000" dirty="0">
                        <a:latin typeface="Arial" pitchFamily="34" charset="0"/>
                        <a:ea typeface="Times New Roman"/>
                        <a:cs typeface="Arial" pitchFamily="34" charset="0"/>
                      </a:endParaRPr>
                    </a:p>
                  </a:txBody>
                  <a:tcPr marL="68580" marR="68580" marT="0" marB="0" anchor="ctr"/>
                </a:tc>
                <a:extLst>
                  <a:ext uri="{0D108BD9-81ED-4DB2-BD59-A6C34878D82A}">
                    <a16:rowId xmlns:a16="http://schemas.microsoft.com/office/drawing/2014/main" val="10001"/>
                  </a:ext>
                </a:extLst>
              </a:tr>
              <a:tr h="791458">
                <a:tc>
                  <a:txBody>
                    <a:bodyPr/>
                    <a:lstStyle/>
                    <a:p>
                      <a:pPr algn="ctr" fontAlgn="ctr"/>
                      <a:r>
                        <a:rPr lang="tr-TR" sz="1000" u="none" strike="noStrike"/>
                        <a:t>2</a:t>
                      </a: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t"/>
                      <a:r>
                        <a:rPr lang="tr-TR" sz="1000" u="none" strike="noStrike" dirty="0"/>
                        <a:t>Caretta </a:t>
                      </a:r>
                      <a:r>
                        <a:rPr lang="tr-TR" sz="1000" u="none" strike="noStrike" dirty="0" err="1"/>
                        <a:t>Caretta</a:t>
                      </a:r>
                      <a:r>
                        <a:rPr lang="tr-TR" sz="1000" u="none" strike="noStrike" dirty="0"/>
                        <a:t> Yaşam Alanı </a:t>
                      </a:r>
                      <a:endParaRPr lang="tr-TR" sz="1000" b="0" i="0" u="none" strike="noStrike" dirty="0">
                        <a:latin typeface="Arial" pitchFamily="34" charset="0"/>
                        <a:cs typeface="Arial" pitchFamily="34" charset="0"/>
                      </a:endParaRPr>
                    </a:p>
                  </a:txBody>
                  <a:tcPr marL="9525" marR="9525" marT="9525" marB="0" anchor="ctr"/>
                </a:tc>
                <a:tc>
                  <a:txBody>
                    <a:bodyPr/>
                    <a:lstStyle/>
                    <a:p>
                      <a:pPr algn="ctr" fontAlgn="t"/>
                      <a:r>
                        <a:rPr lang="tr-TR" sz="1000" u="none" strike="noStrike" dirty="0"/>
                        <a:t>Yöre Halkı,</a:t>
                      </a:r>
                    </a:p>
                    <a:p>
                      <a:pPr algn="ctr" fontAlgn="t"/>
                      <a:r>
                        <a:rPr lang="tr-TR" sz="1000" u="none" strike="noStrike" dirty="0"/>
                        <a:t>Turistler </a:t>
                      </a:r>
                      <a:endParaRPr lang="tr-TR" sz="1000" b="0" i="0" u="none" strike="noStrike" dirty="0">
                        <a:latin typeface="Arial" pitchFamily="34" charset="0"/>
                        <a:cs typeface="Arial" pitchFamily="34" charset="0"/>
                      </a:endParaRPr>
                    </a:p>
                  </a:txBody>
                  <a:tcPr marL="9525" marR="9525" marT="9525" marB="0" anchor="ctr"/>
                </a:tc>
                <a:tc>
                  <a:txBody>
                    <a:bodyPr/>
                    <a:lstStyle/>
                    <a:p>
                      <a:pPr algn="ctr" fontAlgn="t"/>
                      <a:r>
                        <a:rPr lang="tr-TR" sz="1000" u="none" strike="noStrike" dirty="0"/>
                        <a:t>Caretta Carettaların korunmasını sağlamak amaçlı Derneklerle İş birliği </a:t>
                      </a:r>
                      <a:endParaRPr lang="tr-TR" sz="1000" b="0" i="0" u="none" strike="noStrike" dirty="0">
                        <a:latin typeface="Arial" pitchFamily="34" charset="0"/>
                        <a:cs typeface="Arial" pitchFamily="34" charset="0"/>
                      </a:endParaRPr>
                    </a:p>
                  </a:txBody>
                  <a:tcPr marL="9525" marR="9525" marT="9525" marB="0" anchor="ctr"/>
                </a:tc>
                <a:tc>
                  <a:txBody>
                    <a:bodyPr/>
                    <a:lstStyle/>
                    <a:p>
                      <a:pPr algn="ctr">
                        <a:spcAft>
                          <a:spcPts val="0"/>
                        </a:spcAft>
                      </a:pPr>
                      <a:r>
                        <a:rPr lang="tr-TR" sz="1000" dirty="0"/>
                        <a:t>Mayıs-Haziran 2025</a:t>
                      </a:r>
                      <a:endParaRPr lang="tr-TR" sz="1000" dirty="0">
                        <a:latin typeface="Arial" pitchFamily="34" charset="0"/>
                        <a:ea typeface="Times New Roman"/>
                        <a:cs typeface="Arial" pitchFamily="34" charset="0"/>
                      </a:endParaRPr>
                    </a:p>
                  </a:txBody>
                  <a:tcPr marL="68580" marR="68580" marT="0" marB="0" anchor="ctr"/>
                </a:tc>
                <a:tc>
                  <a:txBody>
                    <a:bodyPr/>
                    <a:lstStyle/>
                    <a:p>
                      <a:pPr algn="ctr" fontAlgn="ct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2</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t"/>
                      <a:r>
                        <a:rPr kumimoji="0" lang="tr-TR" sz="1000" b="0" i="0" kern="1200" dirty="0">
                          <a:solidFill>
                            <a:schemeClr val="dk1"/>
                          </a:solidFill>
                          <a:effectLst/>
                          <a:latin typeface="+mn-lt"/>
                          <a:ea typeface="+mn-ea"/>
                          <a:cs typeface="+mn-cs"/>
                        </a:rPr>
                        <a:t>Caretta </a:t>
                      </a:r>
                      <a:r>
                        <a:rPr kumimoji="0" lang="tr-TR" sz="1000" b="0" i="0" kern="1200" dirty="0" err="1">
                          <a:solidFill>
                            <a:schemeClr val="dk1"/>
                          </a:solidFill>
                          <a:effectLst/>
                          <a:latin typeface="+mn-lt"/>
                          <a:ea typeface="+mn-ea"/>
                          <a:cs typeface="+mn-cs"/>
                        </a:rPr>
                        <a:t>Caretta</a:t>
                      </a:r>
                      <a:r>
                        <a:rPr kumimoji="0" lang="tr-TR" sz="1000" b="0" i="0" kern="1200" dirty="0">
                          <a:solidFill>
                            <a:schemeClr val="dk1"/>
                          </a:solidFill>
                          <a:effectLst/>
                          <a:latin typeface="+mn-lt"/>
                          <a:ea typeface="+mn-ea"/>
                          <a:cs typeface="+mn-cs"/>
                        </a:rPr>
                        <a:t> Habitat</a:t>
                      </a:r>
                      <a:endParaRPr lang="tr-TR" sz="1000" b="0" i="0" u="none" strike="noStrike" dirty="0">
                        <a:latin typeface="Arial" pitchFamily="34" charset="0"/>
                        <a:cs typeface="Arial" pitchFamily="34" charset="0"/>
                      </a:endParaRPr>
                    </a:p>
                  </a:txBody>
                  <a:tcPr marL="9525" marR="9525" marT="9525" marB="0" anchor="ctr"/>
                </a:tc>
                <a:tc>
                  <a:txBody>
                    <a:bodyPr/>
                    <a:lstStyle/>
                    <a:p>
                      <a:pPr algn="ctr" fontAlgn="t"/>
                      <a:r>
                        <a:rPr kumimoji="0" lang="tr-TR" sz="1000" b="0" i="0" kern="1200" dirty="0" err="1">
                          <a:solidFill>
                            <a:schemeClr val="dk1"/>
                          </a:solidFill>
                          <a:effectLst/>
                          <a:latin typeface="+mn-lt"/>
                          <a:ea typeface="+mn-ea"/>
                          <a:cs typeface="+mn-cs"/>
                        </a:rPr>
                        <a:t>Local</a:t>
                      </a:r>
                      <a:r>
                        <a:rPr kumimoji="0" lang="tr-TR" sz="1000" b="0" i="0" kern="1200" dirty="0">
                          <a:solidFill>
                            <a:schemeClr val="dk1"/>
                          </a:solidFill>
                          <a:effectLst/>
                          <a:latin typeface="+mn-lt"/>
                          <a:ea typeface="+mn-ea"/>
                          <a:cs typeface="+mn-cs"/>
                        </a:rPr>
                        <a:t> People, </a:t>
                      </a:r>
                      <a:r>
                        <a:rPr kumimoji="0" lang="tr-TR" sz="1000" b="0" i="0" kern="1200" dirty="0" err="1">
                          <a:solidFill>
                            <a:schemeClr val="dk1"/>
                          </a:solidFill>
                          <a:effectLst/>
                          <a:latin typeface="+mn-lt"/>
                          <a:ea typeface="+mn-ea"/>
                          <a:cs typeface="+mn-cs"/>
                        </a:rPr>
                        <a:t>Tourists</a:t>
                      </a:r>
                      <a:endParaRPr lang="tr-TR" sz="1000" b="0" i="0" u="none" strike="noStrike" dirty="0">
                        <a:latin typeface="Arial" pitchFamily="34" charset="0"/>
                        <a:cs typeface="Arial" pitchFamily="34" charset="0"/>
                      </a:endParaRPr>
                    </a:p>
                  </a:txBody>
                  <a:tcPr marL="9525" marR="9525" marT="9525" marB="0" anchor="ctr"/>
                </a:tc>
                <a:tc>
                  <a:txBody>
                    <a:bodyPr/>
                    <a:lstStyle/>
                    <a:p>
                      <a:pPr algn="ctr" fontAlgn="t"/>
                      <a:r>
                        <a:rPr kumimoji="0" lang="en-US" sz="1000" b="0" i="0" kern="1200" dirty="0">
                          <a:solidFill>
                            <a:schemeClr val="dk1"/>
                          </a:solidFill>
                          <a:effectLst/>
                          <a:latin typeface="+mn-lt"/>
                          <a:ea typeface="+mn-ea"/>
                          <a:cs typeface="+mn-cs"/>
                        </a:rPr>
                        <a:t>Cooperation with Associations to ensure the protection of Caretta </a:t>
                      </a:r>
                      <a:r>
                        <a:rPr kumimoji="0" lang="en-US" sz="1000" b="0" i="0" kern="1200" dirty="0" err="1">
                          <a:solidFill>
                            <a:schemeClr val="dk1"/>
                          </a:solidFill>
                          <a:effectLst/>
                          <a:latin typeface="+mn-lt"/>
                          <a:ea typeface="+mn-ea"/>
                          <a:cs typeface="+mn-cs"/>
                        </a:rPr>
                        <a:t>Carettas</a:t>
                      </a:r>
                      <a:endParaRPr lang="en-US" sz="1000" b="0" i="0" u="none" strike="noStrike" dirty="0">
                        <a:latin typeface="Arial" pitchFamily="34" charset="0"/>
                        <a:cs typeface="Arial" pitchFamily="34" charset="0"/>
                      </a:endParaRPr>
                    </a:p>
                  </a:txBody>
                  <a:tcPr marL="9525" marR="9525" marT="9525" marB="0" anchor="ctr"/>
                </a:tc>
                <a:tc>
                  <a:txBody>
                    <a:bodyPr/>
                    <a:lstStyle/>
                    <a:p>
                      <a:pPr algn="ctr">
                        <a:spcAft>
                          <a:spcPts val="0"/>
                        </a:spcAft>
                      </a:pPr>
                      <a:r>
                        <a:rPr lang="tr-TR" sz="1000" dirty="0"/>
                        <a:t>May-</a:t>
                      </a:r>
                      <a:r>
                        <a:rPr lang="tr-TR" sz="1000" dirty="0" err="1"/>
                        <a:t>June</a:t>
                      </a:r>
                      <a:r>
                        <a:rPr lang="tr-TR" sz="1000" dirty="0"/>
                        <a:t> 2025</a:t>
                      </a:r>
                      <a:endParaRPr lang="tr-TR" sz="1000" dirty="0">
                        <a:latin typeface="Arial" pitchFamily="34" charset="0"/>
                        <a:ea typeface="Times New Roman"/>
                        <a:cs typeface="Arial" pitchFamily="34" charset="0"/>
                      </a:endParaRPr>
                    </a:p>
                  </a:txBody>
                  <a:tcPr marL="68580" marR="68580" marT="0" marB="0" anchor="ctr"/>
                </a:tc>
                <a:extLst>
                  <a:ext uri="{0D108BD9-81ED-4DB2-BD59-A6C34878D82A}">
                    <a16:rowId xmlns:a16="http://schemas.microsoft.com/office/drawing/2014/main" val="10002"/>
                  </a:ext>
                </a:extLst>
              </a:tr>
              <a:tr h="763584">
                <a:tc>
                  <a:txBody>
                    <a:bodyPr/>
                    <a:lstStyle/>
                    <a:p>
                      <a:pPr algn="ctr" fontAlgn="ctr"/>
                      <a:r>
                        <a:rPr lang="tr-TR" sz="1000" u="none" strike="noStrike"/>
                        <a:t>3</a:t>
                      </a: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Dünya Çevre Günü</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Öğrenciler, Turistler, Çalışanlar</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Etkinliklerle çevre bilincini arttırma </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dirty="0"/>
                        <a:t>Haziran 2025</a:t>
                      </a:r>
                      <a:endParaRPr lang="tr-TR" sz="1000" dirty="0">
                        <a:latin typeface="Arial" pitchFamily="34" charset="0"/>
                        <a:ea typeface="Times New Roman"/>
                        <a:cs typeface="Arial" pitchFamily="34" charset="0"/>
                      </a:endParaRPr>
                    </a:p>
                  </a:txBody>
                  <a:tcPr marL="68580" marR="68580" marT="0" marB="0" anchor="ctr"/>
                </a:tc>
                <a:tc>
                  <a:txBody>
                    <a:bodyPr/>
                    <a:lstStyle/>
                    <a:p>
                      <a:pPr algn="ctr" fontAlgn="ct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3</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kumimoji="0" lang="tr-TR" sz="1000" b="0" i="0" kern="1200" dirty="0">
                          <a:solidFill>
                            <a:schemeClr val="dk1"/>
                          </a:solidFill>
                          <a:effectLst/>
                          <a:latin typeface="+mn-lt"/>
                          <a:ea typeface="+mn-ea"/>
                          <a:cs typeface="+mn-cs"/>
                        </a:rPr>
                        <a:t>World Environment </a:t>
                      </a:r>
                      <a:r>
                        <a:rPr kumimoji="0" lang="tr-TR" sz="1000" b="0" i="0" kern="1200" dirty="0" err="1">
                          <a:solidFill>
                            <a:schemeClr val="dk1"/>
                          </a:solidFill>
                          <a:effectLst/>
                          <a:latin typeface="+mn-lt"/>
                          <a:ea typeface="+mn-ea"/>
                          <a:cs typeface="+mn-cs"/>
                        </a:rPr>
                        <a:t>Day</a:t>
                      </a:r>
                      <a:endParaRPr lang="en-US"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kumimoji="0" lang="tr-TR" sz="1000" b="0" i="0" kern="1200" dirty="0" err="1">
                          <a:solidFill>
                            <a:schemeClr val="dk1"/>
                          </a:solidFill>
                          <a:effectLst/>
                          <a:latin typeface="+mn-lt"/>
                          <a:ea typeface="+mn-ea"/>
                          <a:cs typeface="+mn-cs"/>
                        </a:rPr>
                        <a:t>Students</a:t>
                      </a:r>
                      <a:r>
                        <a:rPr kumimoji="0" lang="tr-TR" sz="1000" b="0" i="0" kern="1200" dirty="0">
                          <a:solidFill>
                            <a:schemeClr val="dk1"/>
                          </a:solidFill>
                          <a:effectLst/>
                          <a:latin typeface="+mn-lt"/>
                          <a:ea typeface="+mn-ea"/>
                          <a:cs typeface="+mn-cs"/>
                        </a:rPr>
                        <a:t>, </a:t>
                      </a:r>
                      <a:r>
                        <a:rPr kumimoji="0" lang="tr-TR" sz="1000" b="0" i="0" kern="1200" dirty="0" err="1">
                          <a:solidFill>
                            <a:schemeClr val="dk1"/>
                          </a:solidFill>
                          <a:effectLst/>
                          <a:latin typeface="+mn-lt"/>
                          <a:ea typeface="+mn-ea"/>
                          <a:cs typeface="+mn-cs"/>
                        </a:rPr>
                        <a:t>Tourists</a:t>
                      </a:r>
                      <a:r>
                        <a:rPr kumimoji="0" lang="tr-TR" sz="1000" b="0" i="0" kern="1200" dirty="0">
                          <a:solidFill>
                            <a:schemeClr val="dk1"/>
                          </a:solidFill>
                          <a:effectLst/>
                          <a:latin typeface="+mn-lt"/>
                          <a:ea typeface="+mn-ea"/>
                          <a:cs typeface="+mn-cs"/>
                        </a:rPr>
                        <a:t>, </a:t>
                      </a:r>
                      <a:r>
                        <a:rPr kumimoji="0" lang="tr-TR" sz="1000" b="0" i="0" kern="1200" dirty="0" err="1">
                          <a:solidFill>
                            <a:schemeClr val="dk1"/>
                          </a:solidFill>
                          <a:effectLst/>
                          <a:latin typeface="+mn-lt"/>
                          <a:ea typeface="+mn-ea"/>
                          <a:cs typeface="+mn-cs"/>
                        </a:rPr>
                        <a:t>Employees</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kumimoji="0" lang="en-US" sz="1000" b="0" i="0" kern="1200" dirty="0">
                          <a:solidFill>
                            <a:schemeClr val="dk1"/>
                          </a:solidFill>
                          <a:effectLst/>
                          <a:latin typeface="+mn-lt"/>
                          <a:ea typeface="+mn-ea"/>
                          <a:cs typeface="+mn-cs"/>
                        </a:rPr>
                        <a:t>Raising environmental awareness through activities</a:t>
                      </a:r>
                      <a:endParaRPr lang="en-US"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dirty="0" err="1"/>
                        <a:t>June</a:t>
                      </a:r>
                      <a:r>
                        <a:rPr lang="tr-TR" sz="1000" dirty="0"/>
                        <a:t> 2025</a:t>
                      </a:r>
                      <a:endParaRPr lang="tr-TR" sz="1000" dirty="0">
                        <a:latin typeface="Arial" pitchFamily="34" charset="0"/>
                        <a:ea typeface="Times New Roman"/>
                        <a:cs typeface="Arial" pitchFamily="34" charset="0"/>
                      </a:endParaRPr>
                    </a:p>
                  </a:txBody>
                  <a:tcPr marL="68580" marR="68580" marT="0" marB="0" anchor="ctr"/>
                </a:tc>
                <a:extLst>
                  <a:ext uri="{0D108BD9-81ED-4DB2-BD59-A6C34878D82A}">
                    <a16:rowId xmlns:a16="http://schemas.microsoft.com/office/drawing/2014/main" val="10003"/>
                  </a:ext>
                </a:extLst>
              </a:tr>
              <a:tr h="610866">
                <a:tc>
                  <a:txBody>
                    <a:bodyPr/>
                    <a:lstStyle/>
                    <a:p>
                      <a:pPr algn="ctr" fontAlgn="ctr"/>
                      <a:r>
                        <a:rPr lang="tr-TR" sz="1000" u="none" strike="noStrike" dirty="0"/>
                        <a:t>4</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dirty="0">
                          <a:latin typeface="Arial" pitchFamily="34" charset="0"/>
                          <a:ea typeface="Times New Roman"/>
                          <a:cs typeface="Arial" pitchFamily="34" charset="0"/>
                        </a:rPr>
                        <a:t>Eğitim</a:t>
                      </a:r>
                    </a:p>
                  </a:txBody>
                  <a:tcPr marL="68580" marR="68580" marT="0" marB="0" anchor="ctr"/>
                </a:tc>
                <a:tc>
                  <a:txBody>
                    <a:bodyPr/>
                    <a:lstStyle/>
                    <a:p>
                      <a:pPr algn="ctr">
                        <a:spcAft>
                          <a:spcPts val="0"/>
                        </a:spcAft>
                      </a:pPr>
                      <a:r>
                        <a:rPr lang="tr-TR" sz="1000" dirty="0"/>
                        <a:t>Otel çalışanları</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Çevre bilincinin artması</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Sezon Boyu </a:t>
                      </a:r>
                      <a:endParaRPr lang="tr-TR" sz="1000" dirty="0">
                        <a:latin typeface="Arial" pitchFamily="34" charset="0"/>
                        <a:ea typeface="Times New Roman"/>
                        <a:cs typeface="Arial" pitchFamily="34" charset="0"/>
                      </a:endParaRPr>
                    </a:p>
                  </a:txBody>
                  <a:tcPr marL="68580" marR="68580" marT="0" marB="0" anchor="ctr"/>
                </a:tc>
                <a:tc>
                  <a:txBody>
                    <a:bodyPr/>
                    <a:lstStyle/>
                    <a:p>
                      <a:pPr algn="ctr" fontAlgn="ct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a:t>4</a:t>
                      </a: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dirty="0" err="1">
                          <a:latin typeface="Arial" pitchFamily="34" charset="0"/>
                          <a:ea typeface="Times New Roman"/>
                          <a:cs typeface="Arial" pitchFamily="34" charset="0"/>
                        </a:rPr>
                        <a:t>Education</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Hotel </a:t>
                      </a:r>
                      <a:r>
                        <a:rPr lang="tr-TR" sz="1000" dirty="0" err="1"/>
                        <a:t>employees</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err="1"/>
                        <a:t>Increased</a:t>
                      </a:r>
                      <a:r>
                        <a:rPr lang="tr-TR" sz="1000" dirty="0"/>
                        <a:t> </a:t>
                      </a:r>
                      <a:r>
                        <a:rPr lang="tr-TR" sz="1000" dirty="0" err="1"/>
                        <a:t>environmental</a:t>
                      </a:r>
                      <a:r>
                        <a:rPr lang="tr-TR" sz="1000" dirty="0"/>
                        <a:t> </a:t>
                      </a:r>
                      <a:r>
                        <a:rPr lang="tr-TR" sz="1000" dirty="0" err="1"/>
                        <a:t>awareness</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err="1"/>
                        <a:t>Throughout</a:t>
                      </a:r>
                      <a:r>
                        <a:rPr lang="tr-TR" sz="1000" dirty="0"/>
                        <a:t> </a:t>
                      </a:r>
                      <a:r>
                        <a:rPr lang="tr-TR" sz="1000" dirty="0" err="1"/>
                        <a:t>the</a:t>
                      </a:r>
                      <a:r>
                        <a:rPr lang="tr-TR" sz="1000" dirty="0"/>
                        <a:t> </a:t>
                      </a:r>
                      <a:r>
                        <a:rPr lang="tr-TR" sz="1000" dirty="0" err="1"/>
                        <a:t>Season</a:t>
                      </a:r>
                      <a:endParaRPr lang="tr-TR" sz="1000" dirty="0">
                        <a:latin typeface="Arial" pitchFamily="34" charset="0"/>
                        <a:ea typeface="Times New Roman"/>
                        <a:cs typeface="Arial" pitchFamily="34" charset="0"/>
                      </a:endParaRPr>
                    </a:p>
                  </a:txBody>
                  <a:tcPr marL="68580" marR="68580" marT="0" marB="0" anchor="ctr"/>
                </a:tc>
                <a:extLst>
                  <a:ext uri="{0D108BD9-81ED-4DB2-BD59-A6C34878D82A}">
                    <a16:rowId xmlns:a16="http://schemas.microsoft.com/office/drawing/2014/main" val="10004"/>
                  </a:ext>
                </a:extLst>
              </a:tr>
              <a:tr h="457561">
                <a:tc>
                  <a:txBody>
                    <a:bodyPr/>
                    <a:lstStyle/>
                    <a:p>
                      <a:pPr algn="ctr" fontAlgn="ctr"/>
                      <a:r>
                        <a:rPr lang="tr-TR" sz="1000" u="none" strike="noStrike" dirty="0"/>
                        <a:t>5</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dirty="0"/>
                        <a:t>Çevre Etkinlikleri </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Otel misafirleri, </a:t>
                      </a:r>
                      <a:r>
                        <a:rPr lang="tr-TR" sz="1000" dirty="0" err="1"/>
                        <a:t>Çalışanlar,Yerel</a:t>
                      </a:r>
                      <a:r>
                        <a:rPr lang="tr-TR" sz="1000" dirty="0"/>
                        <a:t> Halk </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Çevre Bilincinin Artması </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latin typeface="Arial" pitchFamily="34" charset="0"/>
                          <a:ea typeface="Times New Roman"/>
                          <a:cs typeface="Arial" pitchFamily="34" charset="0"/>
                        </a:rPr>
                        <a:t>Sezon Boyu</a:t>
                      </a:r>
                    </a:p>
                  </a:txBody>
                  <a:tcPr marL="68580" marR="68580" marT="0" marB="0" anchor="ctr"/>
                </a:tc>
                <a:tc>
                  <a:txBody>
                    <a:bodyPr/>
                    <a:lstStyle/>
                    <a:p>
                      <a:pPr algn="ctr" fontAlgn="ct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5</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dirty="0" err="1"/>
                        <a:t>Environmental</a:t>
                      </a:r>
                      <a:r>
                        <a:rPr lang="tr-TR" sz="1000" dirty="0"/>
                        <a:t> </a:t>
                      </a:r>
                      <a:r>
                        <a:rPr lang="tr-TR" sz="1000" dirty="0" err="1"/>
                        <a:t>Activities</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Hotel </a:t>
                      </a:r>
                      <a:r>
                        <a:rPr lang="tr-TR" sz="1000" dirty="0" err="1"/>
                        <a:t>guests</a:t>
                      </a:r>
                      <a:r>
                        <a:rPr lang="tr-TR" sz="1000" dirty="0"/>
                        <a:t>, </a:t>
                      </a:r>
                      <a:r>
                        <a:rPr lang="tr-TR" sz="1000" dirty="0" err="1"/>
                        <a:t>Employees</a:t>
                      </a:r>
                      <a:r>
                        <a:rPr lang="tr-TR" sz="1000" dirty="0"/>
                        <a:t>, </a:t>
                      </a:r>
                      <a:r>
                        <a:rPr lang="tr-TR" sz="1000" dirty="0" err="1"/>
                        <a:t>Locals</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err="1"/>
                        <a:t>Increasing</a:t>
                      </a:r>
                      <a:r>
                        <a:rPr lang="tr-TR" sz="1000" dirty="0"/>
                        <a:t> </a:t>
                      </a:r>
                      <a:r>
                        <a:rPr lang="tr-TR" sz="1000" dirty="0" err="1"/>
                        <a:t>Environmental</a:t>
                      </a:r>
                      <a:r>
                        <a:rPr lang="tr-TR" sz="1000" dirty="0"/>
                        <a:t> </a:t>
                      </a:r>
                      <a:r>
                        <a:rPr lang="tr-TR" sz="1000" dirty="0" err="1"/>
                        <a:t>Awareness</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err="1">
                          <a:latin typeface="Arial" pitchFamily="34" charset="0"/>
                          <a:ea typeface="Times New Roman"/>
                          <a:cs typeface="Arial" pitchFamily="34" charset="0"/>
                        </a:rPr>
                        <a:t>Throughout</a:t>
                      </a:r>
                      <a:r>
                        <a:rPr lang="tr-TR" sz="1000" dirty="0">
                          <a:latin typeface="Arial" pitchFamily="34" charset="0"/>
                          <a:ea typeface="Times New Roman"/>
                          <a:cs typeface="Arial" pitchFamily="34" charset="0"/>
                        </a:rPr>
                        <a:t> </a:t>
                      </a:r>
                      <a:r>
                        <a:rPr lang="tr-TR" sz="1000" dirty="0" err="1">
                          <a:latin typeface="Arial" pitchFamily="34" charset="0"/>
                          <a:ea typeface="Times New Roman"/>
                          <a:cs typeface="Arial" pitchFamily="34" charset="0"/>
                        </a:rPr>
                        <a:t>the</a:t>
                      </a:r>
                      <a:r>
                        <a:rPr lang="tr-TR" sz="1000" dirty="0">
                          <a:latin typeface="Arial" pitchFamily="34" charset="0"/>
                          <a:ea typeface="Times New Roman"/>
                          <a:cs typeface="Arial" pitchFamily="34" charset="0"/>
                        </a:rPr>
                        <a:t> </a:t>
                      </a:r>
                      <a:r>
                        <a:rPr lang="tr-TR" sz="1000" dirty="0" err="1">
                          <a:latin typeface="Arial" pitchFamily="34" charset="0"/>
                          <a:ea typeface="Times New Roman"/>
                          <a:cs typeface="Arial" pitchFamily="34" charset="0"/>
                        </a:rPr>
                        <a:t>Season</a:t>
                      </a:r>
                      <a:endParaRPr lang="tr-TR" sz="1000" dirty="0">
                        <a:latin typeface="Arial" pitchFamily="34" charset="0"/>
                        <a:ea typeface="Times New Roman"/>
                        <a:cs typeface="Arial" pitchFamily="34" charset="0"/>
                      </a:endParaRPr>
                    </a:p>
                  </a:txBody>
                  <a:tcPr marL="68580" marR="68580" marT="0" marB="0" anchor="ctr"/>
                </a:tc>
                <a:extLst>
                  <a:ext uri="{0D108BD9-81ED-4DB2-BD59-A6C34878D82A}">
                    <a16:rowId xmlns:a16="http://schemas.microsoft.com/office/drawing/2014/main" val="10005"/>
                  </a:ext>
                </a:extLst>
              </a:tr>
            </a:tbl>
          </a:graphicData>
        </a:graphic>
      </p:graphicFrame>
      <p:sp>
        <p:nvSpPr>
          <p:cNvPr id="33881" name="10 Metin kutusu"/>
          <p:cNvSpPr txBox="1">
            <a:spLocks noChangeArrowheads="1"/>
          </p:cNvSpPr>
          <p:nvPr/>
        </p:nvSpPr>
        <p:spPr bwMode="auto">
          <a:xfrm>
            <a:off x="533400" y="5715000"/>
            <a:ext cx="5857694" cy="1169551"/>
          </a:xfrm>
          <a:prstGeom prst="rect">
            <a:avLst/>
          </a:prstGeom>
          <a:noFill/>
          <a:ln w="9525">
            <a:noFill/>
            <a:miter lim="800000"/>
            <a:headEnd/>
            <a:tailEnd/>
          </a:ln>
        </p:spPr>
        <p:txBody>
          <a:bodyPr wrap="none">
            <a:spAutoFit/>
          </a:bodyPr>
          <a:lstStyle/>
          <a:p>
            <a:r>
              <a:rPr lang="tr-TR" sz="1000" b="1" dirty="0"/>
              <a:t>ETKİNLİKLERİN HİTAP ETTİĞİ BÖLGE:</a:t>
            </a:r>
            <a:r>
              <a:rPr lang="tr-TR" sz="1000" dirty="0"/>
              <a:t>  </a:t>
            </a:r>
            <a:r>
              <a:rPr lang="tr-TR" sz="1000" b="1" dirty="0">
                <a:solidFill>
                  <a:srgbClr val="FF0000"/>
                </a:solidFill>
              </a:rPr>
              <a:t>Manavgat</a:t>
            </a:r>
          </a:p>
          <a:p>
            <a:r>
              <a:rPr lang="tr-TR" sz="1000" dirty="0"/>
              <a:t>( REGION OF ACTIVITES )</a:t>
            </a:r>
            <a:r>
              <a:rPr lang="tr-TR" sz="1000" i="1" dirty="0"/>
              <a:t> </a:t>
            </a:r>
            <a:r>
              <a:rPr lang="tr-TR" sz="1000" dirty="0"/>
              <a:t> </a:t>
            </a:r>
          </a:p>
          <a:p>
            <a:r>
              <a:rPr lang="tr-TR" sz="1000" b="1" dirty="0"/>
              <a:t> </a:t>
            </a:r>
            <a:endParaRPr lang="tr-TR" sz="1000" dirty="0"/>
          </a:p>
          <a:p>
            <a:r>
              <a:rPr lang="tr-TR" sz="1000" b="1" dirty="0"/>
              <a:t>ETKİNLİKLERİ ORGANİZE EDEN BELEDİYE-DERNEK VEYA İŞLETME</a:t>
            </a:r>
            <a:r>
              <a:rPr lang="tr-TR" sz="1000" dirty="0"/>
              <a:t> </a:t>
            </a:r>
            <a:r>
              <a:rPr lang="tr-TR" sz="1000" b="1" dirty="0"/>
              <a:t>: </a:t>
            </a:r>
            <a:r>
              <a:rPr lang="tr-TR" sz="1000" b="1" dirty="0">
                <a:solidFill>
                  <a:srgbClr val="FF0000"/>
                </a:solidFill>
              </a:rPr>
              <a:t>Paloma Oceana Hotel </a:t>
            </a:r>
          </a:p>
          <a:p>
            <a:r>
              <a:rPr lang="tr-TR" sz="1000" dirty="0"/>
              <a:t>( ACTIVITIES ORGANIZED BY )</a:t>
            </a:r>
          </a:p>
          <a:p>
            <a:endParaRPr lang="tr-TR" sz="1000" dirty="0"/>
          </a:p>
          <a:p>
            <a:r>
              <a:rPr lang="tr-TR" sz="1000" b="1" dirty="0"/>
              <a:t>İLETİŞİM / CONTACT</a:t>
            </a:r>
            <a:r>
              <a:rPr lang="tr-TR" sz="1000" dirty="0"/>
              <a:t>:</a:t>
            </a:r>
          </a:p>
        </p:txBody>
      </p:sp>
      <p:sp>
        <p:nvSpPr>
          <p:cNvPr id="33882" name="11 Metin kutusu"/>
          <p:cNvSpPr txBox="1">
            <a:spLocks noChangeArrowheads="1"/>
          </p:cNvSpPr>
          <p:nvPr/>
        </p:nvSpPr>
        <p:spPr bwMode="auto">
          <a:xfrm>
            <a:off x="0" y="0"/>
            <a:ext cx="1295400" cy="381000"/>
          </a:xfrm>
          <a:prstGeom prst="rect">
            <a:avLst/>
          </a:prstGeom>
          <a:noFill/>
          <a:ln w="9525">
            <a:noFill/>
            <a:miter lim="800000"/>
            <a:headEnd/>
            <a:tailEnd/>
          </a:ln>
        </p:spPr>
        <p:txBody>
          <a:bodyPr>
            <a:spAutoFit/>
          </a:bodyPr>
          <a:lstStyle/>
          <a:p>
            <a:r>
              <a:rPr lang="tr-TR">
                <a:solidFill>
                  <a:srgbClr val="FF0000"/>
                </a:solidFill>
              </a:rPr>
              <a:t>ÖRNEK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etin kutusu"/>
          <p:cNvSpPr txBox="1"/>
          <p:nvPr/>
        </p:nvSpPr>
        <p:spPr>
          <a:xfrm>
            <a:off x="533400" y="228600"/>
            <a:ext cx="7988300" cy="830263"/>
          </a:xfrm>
          <a:prstGeom prst="rect">
            <a:avLst/>
          </a:prstGeom>
          <a:noFill/>
        </p:spPr>
        <p:txBody>
          <a:bodyPr wrap="none">
            <a:spAutoFit/>
          </a:bodyPr>
          <a:lstStyle/>
          <a:p>
            <a:pPr algn="ctr">
              <a:defRPr/>
            </a:pPr>
            <a:r>
              <a:rPr lang="tr-TR" sz="2400" b="1" dirty="0">
                <a:solidFill>
                  <a:srgbClr val="002060"/>
                </a:solidFill>
                <a:latin typeface="+mn-lt"/>
              </a:rPr>
              <a:t>EK-1</a:t>
            </a:r>
          </a:p>
          <a:p>
            <a:pPr algn="ctr">
              <a:defRPr/>
            </a:pPr>
            <a:r>
              <a:rPr lang="tr-TR" sz="2400" b="1" dirty="0">
                <a:solidFill>
                  <a:srgbClr val="002060"/>
                </a:solidFill>
                <a:latin typeface="+mn-lt"/>
              </a:rPr>
              <a:t>2025 YILINDA GERÇEKLEŞTİRİLEN ÇEVRE EĞİTİM ETKİNLİKLERİ</a:t>
            </a:r>
          </a:p>
        </p:txBody>
      </p:sp>
      <p:graphicFrame>
        <p:nvGraphicFramePr>
          <p:cNvPr id="6" name="Group 50"/>
          <p:cNvGraphicFramePr>
            <a:graphicFrameLocks noGrp="1"/>
          </p:cNvGraphicFramePr>
          <p:nvPr>
            <p:extLst>
              <p:ext uri="{D42A27DB-BD31-4B8C-83A1-F6EECF244321}">
                <p14:modId xmlns:p14="http://schemas.microsoft.com/office/powerpoint/2010/main" val="1517502024"/>
              </p:ext>
            </p:extLst>
          </p:nvPr>
        </p:nvGraphicFramePr>
        <p:xfrm>
          <a:off x="457200" y="1143000"/>
          <a:ext cx="8305801" cy="5051808"/>
        </p:xfrm>
        <a:graphic>
          <a:graphicData uri="http://schemas.openxmlformats.org/drawingml/2006/table">
            <a:tbl>
              <a:tblPr/>
              <a:tblGrid>
                <a:gridCol w="308128">
                  <a:extLst>
                    <a:ext uri="{9D8B030D-6E8A-4147-A177-3AD203B41FA5}">
                      <a16:colId xmlns:a16="http://schemas.microsoft.com/office/drawing/2014/main" val="20000"/>
                    </a:ext>
                  </a:extLst>
                </a:gridCol>
                <a:gridCol w="1963543">
                  <a:extLst>
                    <a:ext uri="{9D8B030D-6E8A-4147-A177-3AD203B41FA5}">
                      <a16:colId xmlns:a16="http://schemas.microsoft.com/office/drawing/2014/main" val="20001"/>
                    </a:ext>
                  </a:extLst>
                </a:gridCol>
                <a:gridCol w="1157329">
                  <a:extLst>
                    <a:ext uri="{9D8B030D-6E8A-4147-A177-3AD203B41FA5}">
                      <a16:colId xmlns:a16="http://schemas.microsoft.com/office/drawing/2014/main" val="20002"/>
                    </a:ext>
                  </a:extLst>
                </a:gridCol>
                <a:gridCol w="4876801">
                  <a:extLst>
                    <a:ext uri="{9D8B030D-6E8A-4147-A177-3AD203B41FA5}">
                      <a16:colId xmlns:a16="http://schemas.microsoft.com/office/drawing/2014/main" val="20003"/>
                    </a:ext>
                  </a:extLst>
                </a:gridCol>
              </a:tblGrid>
              <a:tr h="744019">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endParaRPr kumimoji="0" lang="tr-TR" sz="1000" b="1" i="0" u="none" strike="noStrike" cap="none" normalizeH="0" baseline="0" dirty="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Etkinliğin adı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Tarih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Yapılan eğitim etkinliği ile ilgili kısa öz değerlendirme</a:t>
                      </a:r>
                    </a:p>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(etkinliğe katılım nasıldı, katılımcıların görüşleri neler oldu,</a:t>
                      </a:r>
                    </a:p>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Etkinlik faydalı oldu diyebilir misiniz gibi)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0"/>
                  </a:ext>
                </a:extLst>
              </a:tr>
              <a:tr h="485970">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kern="1200" cap="none" normalizeH="0" baseline="0" dirty="0">
                          <a:ln>
                            <a:noFill/>
                          </a:ln>
                          <a:solidFill>
                            <a:schemeClr val="tx1"/>
                          </a:solidFill>
                          <a:effectLst/>
                          <a:latin typeface="Arial" charset="0"/>
                          <a:ea typeface="+mn-ea"/>
                          <a:cs typeface="Arial" charset="0"/>
                        </a:rPr>
                        <a:t>1</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indent="-342900">
                        <a:buSzPct val="65000"/>
                        <a:buFont typeface="Wingdings 3" pitchFamily="18" charset="2"/>
                        <a:buNone/>
                      </a:pPr>
                      <a:r>
                        <a:rPr lang="tr-TR" sz="1000" dirty="0">
                          <a:latin typeface="Calibri" panose="020F0502020204030204" pitchFamily="34" charset="0"/>
                        </a:rPr>
                        <a:t>Toros İlkokulu Yavru TEMA </a:t>
                      </a:r>
                      <a:r>
                        <a:rPr lang="tr-TR" sz="1000" dirty="0" err="1">
                          <a:latin typeface="Calibri" panose="020F0502020204030204" pitchFamily="34" charset="0"/>
                        </a:rPr>
                        <a:t>Sınnıfı</a:t>
                      </a:r>
                      <a:r>
                        <a:rPr lang="tr-TR" sz="1000" dirty="0">
                          <a:latin typeface="Calibri" panose="020F0502020204030204" pitchFamily="34" charset="0"/>
                        </a:rPr>
                        <a:t> ile 5 Haziran Dünya Çevre Günü Etkinliği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dirty="0">
                          <a:ln>
                            <a:noFill/>
                          </a:ln>
                          <a:solidFill>
                            <a:schemeClr val="tx1"/>
                          </a:solidFill>
                          <a:effectLst/>
                          <a:latin typeface="Times New Roman" pitchFamily="18" charset="0"/>
                          <a:ea typeface="MS Mincho" pitchFamily="49" charset="-128"/>
                          <a:cs typeface="Times New Roman" pitchFamily="18" charset="0"/>
                        </a:rPr>
                        <a:t>05/06/2025</a:t>
                      </a:r>
                      <a:endParaRPr kumimoji="0" lang="tr-TR" sz="1000" b="0" i="0" u="none" strike="noStrike" cap="none" normalizeH="0" baseline="0" dirty="0">
                        <a:ln>
                          <a:noFill/>
                        </a:ln>
                        <a:solidFill>
                          <a:schemeClr val="tx1"/>
                        </a:solidFill>
                        <a:effectLst/>
                        <a:latin typeface="Arial"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29 öğrenciden oluşan Yavru TEMA Sınıfı ile mini </a:t>
                      </a:r>
                      <a:r>
                        <a:rPr kumimoji="0" lang="tr-TR" sz="1000" b="0" i="0" u="none" strike="noStrike" kern="1200" cap="none" normalizeH="0" baseline="0" dirty="0" err="1">
                          <a:ln>
                            <a:noFill/>
                          </a:ln>
                          <a:solidFill>
                            <a:schemeClr val="tx1"/>
                          </a:solidFill>
                          <a:effectLst/>
                          <a:latin typeface="Times New Roman" pitchFamily="18" charset="0"/>
                          <a:ea typeface="MS Mincho" pitchFamily="49" charset="-128"/>
                          <a:cs typeface="Times New Roman" pitchFamily="18" charset="0"/>
                        </a:rPr>
                        <a:t>club</a:t>
                      </a: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 alanımızda geri dönüşüm, genel alanda ileri dönüşüm etkinlikleri düzenledik. Günün anlam ve önemini yaşatmak adına otel bahçemizde sembolik bir ağaç dikimi gerçekleştirdik. Bu etkinliklerle, değerli öğrencilerimizin çevre bilincini artırmayı ve yarının dünyasını şekillendirecek bireyler olarak gelişimlerine katkı sağlamayı amaçladık</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1"/>
                  </a:ext>
                </a:extLst>
              </a:tr>
              <a:tr h="621294">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2</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Çevre konulu resim ve</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Boyama ve geri dönüşüm etkinlikleri  etkinlikleri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2025 sezon boyunca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Tesiste konaklayan misafirlerimizin çocuklarıyla mini </a:t>
                      </a:r>
                      <a:r>
                        <a:rPr kumimoji="0" lang="tr-TR" sz="1000" b="0" i="0" u="none" strike="noStrike" kern="1200" cap="none" normalizeH="0" baseline="0" dirty="0" err="1">
                          <a:ln>
                            <a:noFill/>
                          </a:ln>
                          <a:solidFill>
                            <a:schemeClr val="tx1"/>
                          </a:solidFill>
                          <a:effectLst/>
                          <a:latin typeface="Times New Roman" pitchFamily="18" charset="0"/>
                          <a:ea typeface="MS Mincho" pitchFamily="49" charset="-128"/>
                          <a:cs typeface="Times New Roman" pitchFamily="18" charset="0"/>
                        </a:rPr>
                        <a:t>club</a:t>
                      </a: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 alanımızda çevre bilincini artırmaya yönelik etkinlikler düzenledik. Bu etkinliklerde, ileri dönüşümle tekrar kullanılabilecek atıkları değerlendirerek boyama, resim gibi yaratıcı çalışmalar gerçekleştirdik.. </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2"/>
                  </a:ext>
                </a:extLst>
              </a:tr>
              <a:tr h="619131">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3</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alt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Deniz Kaplumbağalarını</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alt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Koruma ile İlgili Çalışmalar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2025 sezon boyunca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kern="1200" dirty="0">
                          <a:solidFill>
                            <a:schemeClr val="tx1"/>
                          </a:solidFill>
                          <a:effectLst/>
                          <a:latin typeface="+mn-lt"/>
                          <a:ea typeface="+mn-ea"/>
                          <a:cs typeface="+mn-cs"/>
                        </a:rPr>
                        <a:t>Sezon boyunca, tesis önü sahilde bulunan toplam 4 yuva koruma altına alındı. Yuva çevresine yerleştirilen bilinçlendirme yazıları sayesinde hem misafirlerimiz hem de yerel halkın farkındalığı artırıldı.</a:t>
                      </a:r>
                      <a:endPar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3"/>
                  </a:ext>
                </a:extLst>
              </a:tr>
              <a:tr h="610178">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4</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Dünya Saati Uygulaması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23/03/2025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000" b="1" i="0" kern="1200" dirty="0">
                          <a:solidFill>
                            <a:schemeClr val="tx1"/>
                          </a:solidFill>
                          <a:effectLst/>
                          <a:latin typeface="+mn-lt"/>
                          <a:ea typeface="+mn-ea"/>
                          <a:cs typeface="+mn-cs"/>
                        </a:rPr>
                        <a:t>20:30'da, 'Dünya için bir saat ver, geleceğe zaman kazandır' sloganıyla iklim krizine dikkat çekmek amacıyla ışıklarımızı bir saat boyunca kapattık</a:t>
                      </a:r>
                      <a:endPar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4"/>
                  </a:ext>
                </a:extLst>
              </a:tr>
              <a:tr h="897425">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5</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Enerji tasarrufu </a:t>
                      </a:r>
                      <a:r>
                        <a:rPr kumimoji="0" lang="tr-TR" sz="1000" b="0" i="0" u="none" strike="noStrike" kern="1200" cap="none" normalizeH="0" baseline="0" dirty="0" err="1">
                          <a:ln>
                            <a:noFill/>
                          </a:ln>
                          <a:solidFill>
                            <a:schemeClr val="tx1"/>
                          </a:solidFill>
                          <a:effectLst/>
                          <a:latin typeface="Times New Roman" pitchFamily="18" charset="0"/>
                          <a:ea typeface="MS Mincho" pitchFamily="49" charset="-128"/>
                          <a:cs typeface="Times New Roman" pitchFamily="18" charset="0"/>
                        </a:rPr>
                        <a:t>veAtık</a:t>
                      </a: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 ayrışımları eğitimi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2025 sezon boyunca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000" b="1" i="0" kern="1200" dirty="0">
                          <a:solidFill>
                            <a:schemeClr val="tx1"/>
                          </a:solidFill>
                          <a:effectLst/>
                          <a:latin typeface="+mn-lt"/>
                          <a:ea typeface="+mn-ea"/>
                          <a:cs typeface="+mn-cs"/>
                        </a:rPr>
                        <a:t>Sezon boyunca çalışanlarımızın %70’ine çevre bilincini artırmaya yönelik eğitimler düzenledik</a:t>
                      </a:r>
                      <a:endPar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5"/>
                  </a:ext>
                </a:extLst>
              </a:tr>
              <a:tr h="626575">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6</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Çevre Etkinlikleri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2025 sezon boyunca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dirty="0">
                          <a:ln>
                            <a:noFill/>
                          </a:ln>
                          <a:solidFill>
                            <a:schemeClr val="tx1"/>
                          </a:solidFill>
                          <a:effectLst/>
                          <a:latin typeface="Times New Roman" pitchFamily="18" charset="0"/>
                          <a:cs typeface="Times New Roman" pitchFamily="18" charset="0"/>
                        </a:rPr>
                        <a:t>   </a:t>
                      </a:r>
                      <a:r>
                        <a:rPr kumimoji="0" lang="tr-TR" sz="1000" b="1" i="0" kern="1200" dirty="0">
                          <a:solidFill>
                            <a:schemeClr val="tx1"/>
                          </a:solidFill>
                          <a:effectLst/>
                          <a:latin typeface="+mn-lt"/>
                          <a:ea typeface="+mn-ea"/>
                          <a:cs typeface="+mn-cs"/>
                        </a:rPr>
                        <a:t>Misafirlerimiz ve çalışanlarımızın katılımıyla sahil ve tesis çevresinde çevre temizliği etkinlikleri gerçekleştirdik</a:t>
                      </a:r>
                      <a:endParaRPr kumimoji="0" lang="tr-TR" sz="1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etin kutusu"/>
          <p:cNvSpPr txBox="1"/>
          <p:nvPr/>
        </p:nvSpPr>
        <p:spPr>
          <a:xfrm>
            <a:off x="914400" y="304800"/>
            <a:ext cx="7234238" cy="830263"/>
          </a:xfrm>
          <a:prstGeom prst="rect">
            <a:avLst/>
          </a:prstGeom>
          <a:noFill/>
        </p:spPr>
        <p:txBody>
          <a:bodyPr wrap="none">
            <a:spAutoFit/>
          </a:bodyPr>
          <a:lstStyle/>
          <a:p>
            <a:pPr algn="ctr">
              <a:defRPr/>
            </a:pPr>
            <a:r>
              <a:rPr lang="tr-TR" sz="2400" b="1" dirty="0">
                <a:solidFill>
                  <a:srgbClr val="002060"/>
                </a:solidFill>
                <a:latin typeface="+mn-lt"/>
              </a:rPr>
              <a:t>ENVIRONMENTAL EDUCATION ACTIVITIES PERFORMED </a:t>
            </a:r>
          </a:p>
          <a:p>
            <a:pPr algn="ctr">
              <a:defRPr/>
            </a:pPr>
            <a:r>
              <a:rPr lang="tr-TR" sz="2400" b="1" dirty="0">
                <a:solidFill>
                  <a:srgbClr val="002060"/>
                </a:solidFill>
                <a:latin typeface="+mn-lt"/>
              </a:rPr>
              <a:t>IN THE YEAR 2024</a:t>
            </a:r>
            <a:endParaRPr lang="tr-TR" sz="2400" dirty="0">
              <a:solidFill>
                <a:srgbClr val="002060"/>
              </a:solidFill>
              <a:latin typeface="+mn-lt"/>
            </a:endParaRPr>
          </a:p>
        </p:txBody>
      </p:sp>
      <p:graphicFrame>
        <p:nvGraphicFramePr>
          <p:cNvPr id="6" name="Group 50"/>
          <p:cNvGraphicFramePr>
            <a:graphicFrameLocks noGrp="1"/>
          </p:cNvGraphicFramePr>
          <p:nvPr>
            <p:extLst>
              <p:ext uri="{D42A27DB-BD31-4B8C-83A1-F6EECF244321}">
                <p14:modId xmlns:p14="http://schemas.microsoft.com/office/powerpoint/2010/main" val="1109043589"/>
              </p:ext>
            </p:extLst>
          </p:nvPr>
        </p:nvGraphicFramePr>
        <p:xfrm>
          <a:off x="291306" y="1054488"/>
          <a:ext cx="8480425" cy="5128824"/>
        </p:xfrm>
        <a:graphic>
          <a:graphicData uri="http://schemas.openxmlformats.org/drawingml/2006/table">
            <a:tbl>
              <a:tblPr/>
              <a:tblGrid>
                <a:gridCol w="314607">
                  <a:extLst>
                    <a:ext uri="{9D8B030D-6E8A-4147-A177-3AD203B41FA5}">
                      <a16:colId xmlns:a16="http://schemas.microsoft.com/office/drawing/2014/main" val="20000"/>
                    </a:ext>
                  </a:extLst>
                </a:gridCol>
                <a:gridCol w="1928717">
                  <a:extLst>
                    <a:ext uri="{9D8B030D-6E8A-4147-A177-3AD203B41FA5}">
                      <a16:colId xmlns:a16="http://schemas.microsoft.com/office/drawing/2014/main" val="20001"/>
                    </a:ext>
                  </a:extLst>
                </a:gridCol>
                <a:gridCol w="1269526">
                  <a:extLst>
                    <a:ext uri="{9D8B030D-6E8A-4147-A177-3AD203B41FA5}">
                      <a16:colId xmlns:a16="http://schemas.microsoft.com/office/drawing/2014/main" val="20002"/>
                    </a:ext>
                  </a:extLst>
                </a:gridCol>
                <a:gridCol w="4967575">
                  <a:extLst>
                    <a:ext uri="{9D8B030D-6E8A-4147-A177-3AD203B41FA5}">
                      <a16:colId xmlns:a16="http://schemas.microsoft.com/office/drawing/2014/main" val="20003"/>
                    </a:ext>
                  </a:extLst>
                </a:gridCol>
              </a:tblGrid>
              <a:tr h="484234">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endParaRPr kumimoji="0" lang="tr-TR" sz="1100" b="1" i="0" u="none" strike="noStrike" cap="none" normalizeH="0" baseline="0" dirty="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algn="ctr">
                        <a:spcAft>
                          <a:spcPts val="0"/>
                        </a:spcAft>
                      </a:pPr>
                      <a:r>
                        <a:rPr lang="tr-TR" sz="1100" b="1" dirty="0"/>
                        <a:t>Name of </a:t>
                      </a:r>
                      <a:r>
                        <a:rPr lang="tr-TR" sz="1100" b="1" dirty="0" err="1"/>
                        <a:t>the</a:t>
                      </a:r>
                      <a:r>
                        <a:rPr lang="tr-TR" sz="1100" b="1" dirty="0"/>
                        <a:t> </a:t>
                      </a:r>
                      <a:r>
                        <a:rPr lang="tr-TR" sz="1100" b="1" dirty="0" err="1"/>
                        <a:t>activity</a:t>
                      </a:r>
                      <a:endParaRPr lang="tr-TR" sz="1100" b="1" dirty="0">
                        <a:latin typeface="+mn-lt"/>
                        <a:ea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algn="ctr">
                        <a:spcAft>
                          <a:spcPts val="0"/>
                        </a:spcAft>
                      </a:pPr>
                      <a:r>
                        <a:rPr lang="tr-TR" sz="1100" b="1" dirty="0" err="1"/>
                        <a:t>Date</a:t>
                      </a:r>
                      <a:endParaRPr lang="tr-TR" sz="1100" b="1" dirty="0">
                        <a:latin typeface="+mn-lt"/>
                        <a:ea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algn="ctr">
                        <a:spcAft>
                          <a:spcPts val="0"/>
                        </a:spcAft>
                      </a:pPr>
                      <a:r>
                        <a:rPr lang="tr-TR" sz="1100" b="1" dirty="0" err="1">
                          <a:latin typeface="+mn-lt"/>
                          <a:ea typeface="Times New Roman"/>
                        </a:rPr>
                        <a:t>Short</a:t>
                      </a:r>
                      <a:r>
                        <a:rPr lang="tr-TR" sz="1100" b="1" dirty="0">
                          <a:latin typeface="+mn-lt"/>
                          <a:ea typeface="Times New Roman"/>
                        </a:rPr>
                        <a:t> </a:t>
                      </a:r>
                      <a:r>
                        <a:rPr lang="tr-TR" sz="1100" b="1" dirty="0" err="1">
                          <a:latin typeface="+mn-lt"/>
                          <a:ea typeface="Times New Roman"/>
                        </a:rPr>
                        <a:t>Assesment</a:t>
                      </a:r>
                      <a:r>
                        <a:rPr lang="tr-TR" sz="1100" b="1" dirty="0">
                          <a:latin typeface="+mn-lt"/>
                          <a:ea typeface="Times New Roman"/>
                        </a:rPr>
                        <a:t> of </a:t>
                      </a:r>
                      <a:r>
                        <a:rPr lang="tr-TR" sz="1100" b="1" dirty="0" err="1">
                          <a:latin typeface="+mn-lt"/>
                          <a:ea typeface="Times New Roman"/>
                        </a:rPr>
                        <a:t>the</a:t>
                      </a:r>
                      <a:r>
                        <a:rPr lang="tr-TR" sz="1100" b="1" dirty="0">
                          <a:latin typeface="+mn-lt"/>
                          <a:ea typeface="Times New Roman"/>
                        </a:rPr>
                        <a:t> </a:t>
                      </a:r>
                      <a:r>
                        <a:rPr lang="tr-TR" sz="1100" b="1" dirty="0" err="1">
                          <a:latin typeface="+mn-lt"/>
                          <a:ea typeface="Times New Roman"/>
                        </a:rPr>
                        <a:t>activity</a:t>
                      </a:r>
                      <a:r>
                        <a:rPr lang="tr-TR" sz="1100" dirty="0">
                          <a:latin typeface="+mn-lt"/>
                          <a:ea typeface="Times New Roman"/>
                        </a:rPr>
                        <a:t> (</a:t>
                      </a:r>
                      <a:r>
                        <a:rPr lang="tr-TR" sz="1100" dirty="0" err="1">
                          <a:latin typeface="+mn-lt"/>
                          <a:ea typeface="Times New Roman"/>
                        </a:rPr>
                        <a:t>did</a:t>
                      </a:r>
                      <a:r>
                        <a:rPr lang="tr-TR" sz="1100" dirty="0">
                          <a:latin typeface="+mn-lt"/>
                          <a:ea typeface="Times New Roman"/>
                        </a:rPr>
                        <a:t> </a:t>
                      </a:r>
                      <a:r>
                        <a:rPr lang="tr-TR" sz="1100" dirty="0" err="1">
                          <a:latin typeface="+mn-lt"/>
                          <a:ea typeface="Times New Roman"/>
                        </a:rPr>
                        <a:t>many</a:t>
                      </a:r>
                      <a:r>
                        <a:rPr lang="tr-TR" sz="1100" dirty="0">
                          <a:latin typeface="+mn-lt"/>
                          <a:ea typeface="Times New Roman"/>
                        </a:rPr>
                        <a:t> </a:t>
                      </a:r>
                      <a:r>
                        <a:rPr lang="tr-TR" sz="1100" dirty="0" err="1">
                          <a:latin typeface="+mn-lt"/>
                          <a:ea typeface="Times New Roman"/>
                        </a:rPr>
                        <a:t>people</a:t>
                      </a:r>
                      <a:r>
                        <a:rPr lang="tr-TR" sz="1100" dirty="0">
                          <a:latin typeface="+mn-lt"/>
                          <a:ea typeface="Times New Roman"/>
                        </a:rPr>
                        <a:t> </a:t>
                      </a:r>
                      <a:r>
                        <a:rPr lang="tr-TR" sz="1100" dirty="0" err="1">
                          <a:latin typeface="+mn-lt"/>
                          <a:ea typeface="Times New Roman"/>
                        </a:rPr>
                        <a:t>participate</a:t>
                      </a:r>
                      <a:r>
                        <a:rPr lang="tr-TR" sz="1100" dirty="0">
                          <a:latin typeface="+mn-lt"/>
                          <a:ea typeface="Times New Roman"/>
                        </a:rPr>
                        <a:t>,</a:t>
                      </a:r>
                    </a:p>
                    <a:p>
                      <a:pPr algn="ctr">
                        <a:spcAft>
                          <a:spcPts val="0"/>
                        </a:spcAft>
                      </a:pPr>
                      <a:r>
                        <a:rPr lang="tr-TR" sz="1100" dirty="0" err="1">
                          <a:latin typeface="+mn-lt"/>
                          <a:ea typeface="Times New Roman"/>
                        </a:rPr>
                        <a:t>what</a:t>
                      </a:r>
                      <a:r>
                        <a:rPr lang="tr-TR" sz="1100" dirty="0">
                          <a:latin typeface="+mn-lt"/>
                          <a:ea typeface="Times New Roman"/>
                        </a:rPr>
                        <a:t> </a:t>
                      </a:r>
                      <a:r>
                        <a:rPr lang="tr-TR" sz="1100" dirty="0" err="1">
                          <a:latin typeface="+mn-lt"/>
                          <a:ea typeface="Times New Roman"/>
                        </a:rPr>
                        <a:t>was</a:t>
                      </a:r>
                      <a:r>
                        <a:rPr lang="tr-TR" sz="1100" dirty="0">
                          <a:latin typeface="+mn-lt"/>
                          <a:ea typeface="Times New Roman"/>
                        </a:rPr>
                        <a:t> </a:t>
                      </a:r>
                      <a:r>
                        <a:rPr lang="tr-TR" sz="1100" dirty="0" err="1">
                          <a:latin typeface="+mn-lt"/>
                          <a:ea typeface="Times New Roman"/>
                        </a:rPr>
                        <a:t>the</a:t>
                      </a:r>
                      <a:r>
                        <a:rPr lang="tr-TR" sz="1100" dirty="0">
                          <a:latin typeface="+mn-lt"/>
                          <a:ea typeface="Times New Roman"/>
                        </a:rPr>
                        <a:t> </a:t>
                      </a:r>
                      <a:r>
                        <a:rPr lang="tr-TR" sz="1100" dirty="0" err="1">
                          <a:latin typeface="+mn-lt"/>
                          <a:ea typeface="Times New Roman"/>
                        </a:rPr>
                        <a:t>outcome</a:t>
                      </a:r>
                      <a:r>
                        <a:rPr lang="tr-TR" sz="1100" dirty="0">
                          <a:latin typeface="+mn-lt"/>
                          <a:ea typeface="Times New Roman"/>
                        </a:rPr>
                        <a:t>, </a:t>
                      </a:r>
                      <a:r>
                        <a:rPr lang="tr-TR" sz="1100" dirty="0" err="1">
                          <a:latin typeface="+mn-lt"/>
                          <a:ea typeface="Times New Roman"/>
                        </a:rPr>
                        <a:t>etc</a:t>
                      </a:r>
                      <a:r>
                        <a:rPr lang="tr-TR" sz="1100" dirty="0">
                          <a:latin typeface="+mn-lt"/>
                          <a:ea typeface="Times New Roman"/>
                        </a:rPr>
                        <a:t>).</a:t>
                      </a:r>
                    </a:p>
                  </a:txBody>
                  <a:tcPr marL="89535" marR="89535"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0"/>
                  </a:ext>
                </a:extLst>
              </a:tr>
              <a:tr h="1064607">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0" i="0" u="none" strike="noStrike" kern="1200" cap="none" normalizeH="0" baseline="0" dirty="0">
                          <a:ln>
                            <a:noFill/>
                          </a:ln>
                          <a:solidFill>
                            <a:schemeClr val="tx1"/>
                          </a:solidFill>
                          <a:effectLst/>
                          <a:latin typeface="Arial" charset="0"/>
                          <a:ea typeface="+mn-ea"/>
                          <a:cs typeface="Arial" charset="0"/>
                        </a:rPr>
                        <a:t>1</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kumimoji="0" lang="en-US" sz="1100" b="0" i="0" kern="1200" dirty="0">
                          <a:solidFill>
                            <a:schemeClr val="tx1"/>
                          </a:solidFill>
                          <a:effectLst/>
                          <a:latin typeface="+mn-lt"/>
                          <a:ea typeface="+mn-ea"/>
                          <a:cs typeface="+mn-cs"/>
                        </a:rPr>
                        <a:t>5 June World Environment Day Event with Toros Primary School Puppy TEMA Class</a:t>
                      </a:r>
                      <a:endParaRPr lang="tr-TR" sz="1100" dirty="0"/>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dirty="0">
                          <a:ln>
                            <a:noFill/>
                          </a:ln>
                          <a:solidFill>
                            <a:schemeClr val="tx1"/>
                          </a:solidFill>
                          <a:effectLst/>
                          <a:latin typeface="Times New Roman" pitchFamily="18" charset="0"/>
                          <a:ea typeface="MS Mincho" pitchFamily="49" charset="-128"/>
                          <a:cs typeface="Times New Roman" pitchFamily="18" charset="0"/>
                        </a:rPr>
                        <a:t>05/06/2025</a:t>
                      </a:r>
                      <a:endParaRPr kumimoji="0" lang="tr-TR" sz="1000" b="0" i="0" u="none" strike="noStrike" cap="none" normalizeH="0" baseline="0" dirty="0">
                        <a:ln>
                          <a:noFill/>
                        </a:ln>
                        <a:solidFill>
                          <a:schemeClr val="tx1"/>
                        </a:solidFill>
                        <a:effectLst/>
                        <a:latin typeface="Arial"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kumimoji="0" lang="en-US" sz="1100" b="0" i="0" kern="1200" dirty="0">
                          <a:solidFill>
                            <a:schemeClr val="tx1"/>
                          </a:solidFill>
                          <a:effectLst/>
                          <a:latin typeface="+mn-lt"/>
                          <a:ea typeface="+mn-ea"/>
                          <a:cs typeface="+mn-cs"/>
                        </a:rPr>
                        <a:t>With the Puppy TEMA Class, which consists of 29 students, we organized recycling activities in our mini club area and upcycling activities in the general area. In order to keep the meaning and importance of the day alive, we planted a symbolic tree in our hotel garden. With these activities, we aimed to increase the environmental awareness of our valuable students and to contribute to their development as individuals who will shape the world of tomorrow</a:t>
                      </a:r>
                      <a:endParaRPr lang="tr-TR" sz="1100" dirty="0"/>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1"/>
                  </a:ext>
                </a:extLst>
              </a:tr>
              <a:tr h="646201">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0" i="0" u="none" strike="noStrike" cap="none" normalizeH="0" baseline="0" dirty="0">
                          <a:ln>
                            <a:noFill/>
                          </a:ln>
                          <a:solidFill>
                            <a:schemeClr val="tx1"/>
                          </a:solidFill>
                          <a:effectLst/>
                          <a:latin typeface="Arial" charset="0"/>
                        </a:rPr>
                        <a:t>2</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kumimoji="0" lang="en-US" sz="1100" b="0" i="0" kern="1200" dirty="0">
                          <a:solidFill>
                            <a:schemeClr val="tx1"/>
                          </a:solidFill>
                          <a:effectLst/>
                          <a:latin typeface="+mn-lt"/>
                          <a:ea typeface="+mn-ea"/>
                          <a:cs typeface="+mn-cs"/>
                        </a:rPr>
                        <a:t>Painting on the theme of the environment and Painting and recycling activities</a:t>
                      </a:r>
                      <a:endParaRPr lang="tr-TR" sz="1100" dirty="0"/>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0" i="0" u="none" strike="noStrike" kern="1200" cap="none" normalizeH="0" baseline="0" dirty="0" err="1">
                          <a:ln>
                            <a:noFill/>
                          </a:ln>
                          <a:solidFill>
                            <a:schemeClr val="tx1"/>
                          </a:solidFill>
                          <a:effectLst/>
                          <a:latin typeface="Times New Roman" pitchFamily="18" charset="0"/>
                          <a:ea typeface="MS Mincho" pitchFamily="49" charset="-128"/>
                          <a:cs typeface="Times New Roman" pitchFamily="18" charset="0"/>
                        </a:rPr>
                        <a:t>During</a:t>
                      </a: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 </a:t>
                      </a:r>
                      <a:r>
                        <a:rPr kumimoji="0" lang="tr-TR" sz="1000" b="0" i="0" u="none" strike="noStrike" kern="1200" cap="none" normalizeH="0" baseline="0" dirty="0" err="1">
                          <a:ln>
                            <a:noFill/>
                          </a:ln>
                          <a:solidFill>
                            <a:schemeClr val="tx1"/>
                          </a:solidFill>
                          <a:effectLst/>
                          <a:latin typeface="Times New Roman" pitchFamily="18" charset="0"/>
                          <a:ea typeface="MS Mincho" pitchFamily="49" charset="-128"/>
                          <a:cs typeface="Times New Roman" pitchFamily="18" charset="0"/>
                        </a:rPr>
                        <a:t>the</a:t>
                      </a: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 2025 </a:t>
                      </a:r>
                      <a:r>
                        <a:rPr kumimoji="0" lang="tr-TR" sz="1000" b="0" i="0" u="none" strike="noStrike" kern="1200" cap="none" normalizeH="0" baseline="0" dirty="0" err="1">
                          <a:ln>
                            <a:noFill/>
                          </a:ln>
                          <a:solidFill>
                            <a:schemeClr val="tx1"/>
                          </a:solidFill>
                          <a:effectLst/>
                          <a:latin typeface="Times New Roman" pitchFamily="18" charset="0"/>
                          <a:ea typeface="MS Mincho" pitchFamily="49" charset="-128"/>
                          <a:cs typeface="Times New Roman" pitchFamily="18" charset="0"/>
                        </a:rPr>
                        <a:t>season</a:t>
                      </a:r>
                      <a:endPar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kumimoji="0" lang="en-US" sz="1100" b="0" i="0" kern="1200" dirty="0">
                          <a:solidFill>
                            <a:schemeClr val="tx1"/>
                          </a:solidFill>
                          <a:effectLst/>
                          <a:latin typeface="+mn-lt"/>
                          <a:ea typeface="+mn-ea"/>
                          <a:cs typeface="+mn-cs"/>
                        </a:rPr>
                        <a:t>We organized activities to increase environmental awareness in our mini club area with the children of our guests staying at the facility. In these activities, we carried out creative works such as painting and painting by evaluating wastes that can be reused by upcycling.</a:t>
                      </a:r>
                      <a:endParaRPr lang="tr-TR" sz="1100" dirty="0"/>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2"/>
                  </a:ext>
                </a:extLst>
              </a:tr>
              <a:tr h="579710">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0" i="0" u="none" strike="noStrike" cap="none" normalizeH="0" baseline="0" dirty="0">
                          <a:ln>
                            <a:noFill/>
                          </a:ln>
                          <a:solidFill>
                            <a:schemeClr val="tx1"/>
                          </a:solidFill>
                          <a:effectLst/>
                          <a:latin typeface="Arial" charset="0"/>
                        </a:rPr>
                        <a:t>3</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kumimoji="0" lang="tr-TR" sz="1100" b="0" i="0" kern="1200" dirty="0" err="1">
                          <a:solidFill>
                            <a:schemeClr val="tx1"/>
                          </a:solidFill>
                          <a:effectLst/>
                          <a:latin typeface="+mn-lt"/>
                          <a:ea typeface="+mn-ea"/>
                          <a:cs typeface="+mn-cs"/>
                        </a:rPr>
                        <a:t>Sea</a:t>
                      </a:r>
                      <a:r>
                        <a:rPr kumimoji="0" lang="tr-TR" sz="1100" b="0" i="0" kern="1200" dirty="0">
                          <a:solidFill>
                            <a:schemeClr val="tx1"/>
                          </a:solidFill>
                          <a:effectLst/>
                          <a:latin typeface="+mn-lt"/>
                          <a:ea typeface="+mn-ea"/>
                          <a:cs typeface="+mn-cs"/>
                        </a:rPr>
                        <a:t> </a:t>
                      </a:r>
                      <a:r>
                        <a:rPr kumimoji="0" lang="tr-TR" sz="1100" b="0" i="0" kern="1200" dirty="0" err="1">
                          <a:solidFill>
                            <a:schemeClr val="tx1"/>
                          </a:solidFill>
                          <a:effectLst/>
                          <a:latin typeface="+mn-lt"/>
                          <a:ea typeface="+mn-ea"/>
                          <a:cs typeface="+mn-cs"/>
                        </a:rPr>
                        <a:t>Turtles</a:t>
                      </a:r>
                      <a:r>
                        <a:rPr kumimoji="0" lang="tr-TR" sz="1100" b="0" i="0" kern="1200" dirty="0">
                          <a:solidFill>
                            <a:schemeClr val="tx1"/>
                          </a:solidFill>
                          <a:effectLst/>
                          <a:latin typeface="+mn-lt"/>
                          <a:ea typeface="+mn-ea"/>
                          <a:cs typeface="+mn-cs"/>
                        </a:rPr>
                        <a:t> </a:t>
                      </a:r>
                      <a:r>
                        <a:rPr kumimoji="0" lang="tr-TR" sz="1100" b="0" i="0" kern="1200" dirty="0" err="1">
                          <a:solidFill>
                            <a:schemeClr val="tx1"/>
                          </a:solidFill>
                          <a:effectLst/>
                          <a:latin typeface="+mn-lt"/>
                          <a:ea typeface="+mn-ea"/>
                          <a:cs typeface="+mn-cs"/>
                        </a:rPr>
                        <a:t>Conservation</a:t>
                      </a:r>
                      <a:r>
                        <a:rPr kumimoji="0" lang="tr-TR" sz="1100" b="0" i="0" kern="1200" dirty="0">
                          <a:solidFill>
                            <a:schemeClr val="tx1"/>
                          </a:solidFill>
                          <a:effectLst/>
                          <a:latin typeface="+mn-lt"/>
                          <a:ea typeface="+mn-ea"/>
                          <a:cs typeface="+mn-cs"/>
                        </a:rPr>
                        <a:t> </a:t>
                      </a:r>
                      <a:r>
                        <a:rPr kumimoji="0" lang="tr-TR" sz="1100" b="0" i="0" kern="1200" dirty="0" err="1">
                          <a:solidFill>
                            <a:schemeClr val="tx1"/>
                          </a:solidFill>
                          <a:effectLst/>
                          <a:latin typeface="+mn-lt"/>
                          <a:ea typeface="+mn-ea"/>
                          <a:cs typeface="+mn-cs"/>
                        </a:rPr>
                        <a:t>Studies</a:t>
                      </a:r>
                      <a:endParaRPr lang="tr-TR" sz="1100" dirty="0"/>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0" i="0" u="none" strike="noStrike" kern="1200" cap="none" normalizeH="0" baseline="0" dirty="0" err="1">
                          <a:ln>
                            <a:noFill/>
                          </a:ln>
                          <a:solidFill>
                            <a:schemeClr val="tx1"/>
                          </a:solidFill>
                          <a:effectLst/>
                          <a:latin typeface="Times New Roman" pitchFamily="18" charset="0"/>
                          <a:ea typeface="MS Mincho" pitchFamily="49" charset="-128"/>
                          <a:cs typeface="Times New Roman" pitchFamily="18" charset="0"/>
                        </a:rPr>
                        <a:t>During</a:t>
                      </a: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 </a:t>
                      </a:r>
                      <a:r>
                        <a:rPr kumimoji="0" lang="tr-TR" sz="1000" b="0" i="0" u="none" strike="noStrike" kern="1200" cap="none" normalizeH="0" baseline="0" dirty="0" err="1">
                          <a:ln>
                            <a:noFill/>
                          </a:ln>
                          <a:solidFill>
                            <a:schemeClr val="tx1"/>
                          </a:solidFill>
                          <a:effectLst/>
                          <a:latin typeface="Times New Roman" pitchFamily="18" charset="0"/>
                          <a:ea typeface="MS Mincho" pitchFamily="49" charset="-128"/>
                          <a:cs typeface="Times New Roman" pitchFamily="18" charset="0"/>
                        </a:rPr>
                        <a:t>the</a:t>
                      </a: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 2025 </a:t>
                      </a:r>
                      <a:r>
                        <a:rPr kumimoji="0" lang="tr-TR" sz="1000" b="0" i="0" u="none" strike="noStrike" kern="1200" cap="none" normalizeH="0" baseline="0" dirty="0" err="1">
                          <a:ln>
                            <a:noFill/>
                          </a:ln>
                          <a:solidFill>
                            <a:schemeClr val="tx1"/>
                          </a:solidFill>
                          <a:effectLst/>
                          <a:latin typeface="Times New Roman" pitchFamily="18" charset="0"/>
                          <a:ea typeface="MS Mincho" pitchFamily="49" charset="-128"/>
                          <a:cs typeface="Times New Roman" pitchFamily="18" charset="0"/>
                        </a:rPr>
                        <a:t>season</a:t>
                      </a:r>
                      <a:endPar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en-US" sz="1100" b="0" i="0" kern="1200" dirty="0">
                          <a:solidFill>
                            <a:schemeClr val="tx1"/>
                          </a:solidFill>
                          <a:effectLst/>
                          <a:latin typeface="+mn-lt"/>
                          <a:ea typeface="+mn-ea"/>
                          <a:cs typeface="+mn-cs"/>
                        </a:rPr>
                        <a:t>During the season, a total of 4 nests on the beach in front of the facility were taken under protection. Thanks to the awareness-raising articles placed around the nest, the awareness of both our guests and the local people was increased.</a:t>
                      </a:r>
                      <a:endParaRPr kumimoji="0" lang="tr-TR" sz="11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3"/>
                  </a:ext>
                </a:extLst>
              </a:tr>
              <a:tr h="579710">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0" i="0" u="none" strike="noStrike" cap="none" normalizeH="0" baseline="0" dirty="0">
                          <a:ln>
                            <a:noFill/>
                          </a:ln>
                          <a:solidFill>
                            <a:schemeClr val="tx1"/>
                          </a:solidFill>
                          <a:effectLst/>
                          <a:latin typeface="Arial" charset="0"/>
                        </a:rPr>
                        <a:t>4</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kumimoji="0" lang="tr-TR" sz="1100" b="0" i="0" kern="1200" dirty="0">
                          <a:solidFill>
                            <a:schemeClr val="tx1"/>
                          </a:solidFill>
                          <a:effectLst/>
                          <a:latin typeface="+mn-lt"/>
                          <a:ea typeface="+mn-ea"/>
                          <a:cs typeface="+mn-cs"/>
                        </a:rPr>
                        <a:t>World </a:t>
                      </a:r>
                      <a:r>
                        <a:rPr kumimoji="0" lang="tr-TR" sz="1100" b="0" i="0" kern="1200" dirty="0" err="1">
                          <a:solidFill>
                            <a:schemeClr val="tx1"/>
                          </a:solidFill>
                          <a:effectLst/>
                          <a:latin typeface="+mn-lt"/>
                          <a:ea typeface="+mn-ea"/>
                          <a:cs typeface="+mn-cs"/>
                        </a:rPr>
                        <a:t>Clock</a:t>
                      </a:r>
                      <a:r>
                        <a:rPr kumimoji="0" lang="tr-TR" sz="1100" b="0" i="0" kern="1200" dirty="0">
                          <a:solidFill>
                            <a:schemeClr val="tx1"/>
                          </a:solidFill>
                          <a:effectLst/>
                          <a:latin typeface="+mn-lt"/>
                          <a:ea typeface="+mn-ea"/>
                          <a:cs typeface="+mn-cs"/>
                        </a:rPr>
                        <a:t> </a:t>
                      </a:r>
                      <a:r>
                        <a:rPr kumimoji="0" lang="tr-TR" sz="1100" b="0" i="0" kern="1200" dirty="0" err="1">
                          <a:solidFill>
                            <a:schemeClr val="tx1"/>
                          </a:solidFill>
                          <a:effectLst/>
                          <a:latin typeface="+mn-lt"/>
                          <a:ea typeface="+mn-ea"/>
                          <a:cs typeface="+mn-cs"/>
                        </a:rPr>
                        <a:t>App</a:t>
                      </a:r>
                      <a:endParaRPr lang="tr-TR" sz="1100" dirty="0"/>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23/03/2025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kumimoji="0" lang="en-US" sz="1100" b="0" i="0" kern="1200" dirty="0">
                          <a:solidFill>
                            <a:schemeClr val="tx1"/>
                          </a:solidFill>
                          <a:effectLst/>
                          <a:latin typeface="+mn-lt"/>
                          <a:ea typeface="+mn-ea"/>
                          <a:cs typeface="+mn-cs"/>
                        </a:rPr>
                        <a:t>At 20:30, we turned off our lights for an hour to draw attention to the climate crisis with the slogan 'Give an hour for the world, save time for the future'</a:t>
                      </a:r>
                      <a:endParaRPr lang="tr-TR" sz="1100" dirty="0"/>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4"/>
                  </a:ext>
                </a:extLst>
              </a:tr>
              <a:tr h="805620">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0" i="0" u="none" strike="noStrike" cap="none" normalizeH="0" baseline="0" dirty="0">
                          <a:ln>
                            <a:noFill/>
                          </a:ln>
                          <a:solidFill>
                            <a:schemeClr val="tx1"/>
                          </a:solidFill>
                          <a:effectLst/>
                          <a:latin typeface="Arial" charset="0"/>
                        </a:rPr>
                        <a:t>5</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tr-TR" sz="1100" dirty="0"/>
                        <a:t>World Children's Day Events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0" i="0" u="none" strike="noStrike" kern="1200" cap="none" normalizeH="0" baseline="0" dirty="0" err="1">
                          <a:ln>
                            <a:noFill/>
                          </a:ln>
                          <a:solidFill>
                            <a:schemeClr val="tx1"/>
                          </a:solidFill>
                          <a:effectLst/>
                          <a:latin typeface="Times New Roman" pitchFamily="18" charset="0"/>
                          <a:ea typeface="MS Mincho" pitchFamily="49" charset="-128"/>
                          <a:cs typeface="Times New Roman" pitchFamily="18" charset="0"/>
                        </a:rPr>
                        <a:t>During</a:t>
                      </a: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 </a:t>
                      </a:r>
                      <a:r>
                        <a:rPr kumimoji="0" lang="tr-TR" sz="1000" b="0" i="0" u="none" strike="noStrike" kern="1200" cap="none" normalizeH="0" baseline="0" dirty="0" err="1">
                          <a:ln>
                            <a:noFill/>
                          </a:ln>
                          <a:solidFill>
                            <a:schemeClr val="tx1"/>
                          </a:solidFill>
                          <a:effectLst/>
                          <a:latin typeface="Times New Roman" pitchFamily="18" charset="0"/>
                          <a:ea typeface="MS Mincho" pitchFamily="49" charset="-128"/>
                          <a:cs typeface="Times New Roman" pitchFamily="18" charset="0"/>
                        </a:rPr>
                        <a:t>the</a:t>
                      </a: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 2025 </a:t>
                      </a:r>
                      <a:r>
                        <a:rPr kumimoji="0" lang="tr-TR" sz="1000" b="0" i="0" u="none" strike="noStrike" kern="1200" cap="none" normalizeH="0" baseline="0" dirty="0" err="1">
                          <a:ln>
                            <a:noFill/>
                          </a:ln>
                          <a:solidFill>
                            <a:schemeClr val="tx1"/>
                          </a:solidFill>
                          <a:effectLst/>
                          <a:latin typeface="Times New Roman" pitchFamily="18" charset="0"/>
                          <a:ea typeface="MS Mincho" pitchFamily="49" charset="-128"/>
                          <a:cs typeface="Times New Roman" pitchFamily="18" charset="0"/>
                        </a:rPr>
                        <a:t>season</a:t>
                      </a:r>
                      <a:endPar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kumimoji="0" lang="en-US" sz="1100" b="0" i="0" kern="1200" dirty="0">
                          <a:solidFill>
                            <a:schemeClr val="tx1"/>
                          </a:solidFill>
                          <a:effectLst/>
                          <a:latin typeface="+mn-lt"/>
                          <a:ea typeface="+mn-ea"/>
                          <a:cs typeface="+mn-cs"/>
                        </a:rPr>
                        <a:t>Throughout the season, we organized trainings for 70% of our employees to increase environmental awareness</a:t>
                      </a:r>
                      <a:endParaRPr lang="tr-TR" sz="1100" dirty="0"/>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5"/>
                  </a:ext>
                </a:extLst>
              </a:tr>
              <a:tr h="805620">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0" i="0" u="none" strike="noStrike" cap="none" normalizeH="0" baseline="0" dirty="0">
                          <a:ln>
                            <a:noFill/>
                          </a:ln>
                          <a:solidFill>
                            <a:schemeClr val="tx1"/>
                          </a:solidFill>
                          <a:effectLst/>
                          <a:latin typeface="Arial" charset="0"/>
                        </a:rPr>
                        <a:t>6</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tr-TR" sz="1100" dirty="0"/>
                        <a:t>Environment Walk</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0" i="0" u="none" strike="noStrike" kern="1200" cap="none" normalizeH="0" baseline="0" dirty="0" err="1">
                          <a:ln>
                            <a:noFill/>
                          </a:ln>
                          <a:solidFill>
                            <a:schemeClr val="tx1"/>
                          </a:solidFill>
                          <a:effectLst/>
                          <a:latin typeface="Times New Roman" pitchFamily="18" charset="0"/>
                          <a:ea typeface="MS Mincho" pitchFamily="49" charset="-128"/>
                          <a:cs typeface="Times New Roman" pitchFamily="18" charset="0"/>
                        </a:rPr>
                        <a:t>During</a:t>
                      </a: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 </a:t>
                      </a:r>
                      <a:r>
                        <a:rPr kumimoji="0" lang="tr-TR" sz="1000" b="0" i="0" u="none" strike="noStrike" kern="1200" cap="none" normalizeH="0" baseline="0" dirty="0" err="1">
                          <a:ln>
                            <a:noFill/>
                          </a:ln>
                          <a:solidFill>
                            <a:schemeClr val="tx1"/>
                          </a:solidFill>
                          <a:effectLst/>
                          <a:latin typeface="Times New Roman" pitchFamily="18" charset="0"/>
                          <a:ea typeface="MS Mincho" pitchFamily="49" charset="-128"/>
                          <a:cs typeface="Times New Roman" pitchFamily="18" charset="0"/>
                        </a:rPr>
                        <a:t>the</a:t>
                      </a: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 2025 </a:t>
                      </a:r>
                      <a:r>
                        <a:rPr kumimoji="0" lang="tr-TR" sz="1000" b="0" i="0" u="none" strike="noStrike" kern="1200" cap="none" normalizeH="0" baseline="0" dirty="0" err="1">
                          <a:ln>
                            <a:noFill/>
                          </a:ln>
                          <a:solidFill>
                            <a:schemeClr val="tx1"/>
                          </a:solidFill>
                          <a:effectLst/>
                          <a:latin typeface="Times New Roman" pitchFamily="18" charset="0"/>
                          <a:ea typeface="MS Mincho" pitchFamily="49" charset="-128"/>
                          <a:cs typeface="Times New Roman" pitchFamily="18" charset="0"/>
                        </a:rPr>
                        <a:t>season</a:t>
                      </a:r>
                      <a:endPar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kumimoji="0" lang="en-US" sz="1100" b="0" i="0" kern="1200" dirty="0">
                          <a:solidFill>
                            <a:schemeClr val="tx1"/>
                          </a:solidFill>
                          <a:effectLst/>
                          <a:latin typeface="+mn-lt"/>
                          <a:ea typeface="+mn-ea"/>
                          <a:cs typeface="+mn-cs"/>
                        </a:rPr>
                        <a:t>With the participation of our guests and employees, we carried out environmental cleaning activities on the beach and around the facility</a:t>
                      </a:r>
                      <a:endParaRPr lang="tr-TR" sz="1100" dirty="0"/>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33400" y="1981200"/>
            <a:ext cx="8229600" cy="2862263"/>
          </a:xfrm>
          <a:prstGeom prst="rect">
            <a:avLst/>
          </a:prstGeom>
        </p:spPr>
        <p:txBody>
          <a:bodyPr>
            <a:spAutoFit/>
          </a:bodyPr>
          <a:lstStyle/>
          <a:p>
            <a:pPr algn="ctr">
              <a:defRPr/>
            </a:pPr>
            <a:r>
              <a:rPr lang="tr-TR" sz="3600" b="1" dirty="0">
                <a:solidFill>
                  <a:srgbClr val="FF0000"/>
                </a:solidFill>
                <a:effectLst>
                  <a:outerShdw blurRad="38100" dist="38100" dir="2700000" algn="tl">
                    <a:srgbClr val="000000">
                      <a:alpha val="43137"/>
                    </a:srgbClr>
                  </a:outerShdw>
                </a:effectLst>
                <a:latin typeface="+mn-lt"/>
              </a:rPr>
              <a:t>2025 YILI</a:t>
            </a:r>
            <a:br>
              <a:rPr lang="tr-TR" sz="3600" b="1" dirty="0">
                <a:latin typeface="+mn-lt"/>
              </a:rPr>
            </a:br>
            <a:r>
              <a:rPr lang="tr-TR" sz="3600" b="1" dirty="0">
                <a:latin typeface="+mn-lt"/>
              </a:rPr>
              <a:t> </a:t>
            </a:r>
            <a:r>
              <a:rPr lang="tr-TR" sz="3600" b="1" dirty="0">
                <a:solidFill>
                  <a:srgbClr val="002060"/>
                </a:solidFill>
                <a:latin typeface="+mn-lt"/>
              </a:rPr>
              <a:t>MAVİ BAYRAK</a:t>
            </a:r>
            <a:br>
              <a:rPr lang="tr-TR" sz="3600" b="1" dirty="0">
                <a:solidFill>
                  <a:srgbClr val="002060"/>
                </a:solidFill>
                <a:latin typeface="+mn-lt"/>
              </a:rPr>
            </a:br>
            <a:r>
              <a:rPr lang="tr-TR" sz="3600" b="1" dirty="0">
                <a:solidFill>
                  <a:srgbClr val="002060"/>
                </a:solidFill>
                <a:latin typeface="+mn-lt"/>
              </a:rPr>
              <a:t>ÇEVRE EĞİTİMİ ve BİLİNÇLENDİRME</a:t>
            </a:r>
            <a:br>
              <a:rPr lang="tr-TR" sz="3600" b="1" dirty="0">
                <a:solidFill>
                  <a:srgbClr val="002060"/>
                </a:solidFill>
                <a:latin typeface="+mn-lt"/>
              </a:rPr>
            </a:br>
            <a:r>
              <a:rPr lang="tr-TR" sz="3600" b="1" dirty="0">
                <a:solidFill>
                  <a:srgbClr val="002060"/>
                </a:solidFill>
                <a:latin typeface="+mn-lt"/>
              </a:rPr>
              <a:t>ETKİNLİKLERİNİN AÇIKLAMASI VE</a:t>
            </a:r>
          </a:p>
          <a:p>
            <a:pPr algn="ctr">
              <a:defRPr/>
            </a:pPr>
            <a:r>
              <a:rPr lang="tr-TR" sz="3600" b="1" dirty="0">
                <a:solidFill>
                  <a:srgbClr val="FF0000"/>
                </a:solidFill>
                <a:effectLst>
                  <a:outerShdw blurRad="38100" dist="38100" dir="2700000" algn="tl">
                    <a:srgbClr val="000000">
                      <a:alpha val="43137"/>
                    </a:srgbClr>
                  </a:outerShdw>
                </a:effectLst>
                <a:latin typeface="+mn-lt"/>
              </a:rPr>
              <a:t>-BELGELER-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4 Alt Başlık"/>
          <p:cNvSpPr>
            <a:spLocks noGrp="1"/>
          </p:cNvSpPr>
          <p:nvPr>
            <p:ph type="subTitle" idx="4294967295"/>
          </p:nvPr>
        </p:nvSpPr>
        <p:spPr>
          <a:xfrm>
            <a:off x="457200" y="1219200"/>
            <a:ext cx="8229600" cy="2971800"/>
          </a:xfrm>
        </p:spPr>
        <p:txBody>
          <a:bodyPr/>
          <a:lstStyle/>
          <a:p>
            <a:pPr marL="342900" indent="-342900">
              <a:buSzPct val="65000"/>
              <a:buFont typeface="Wingdings 3" pitchFamily="18" charset="2"/>
              <a:buNone/>
            </a:pPr>
            <a:r>
              <a:rPr lang="tr-TR" sz="2400" b="1" u="sng" dirty="0">
                <a:cs typeface="Arial" charset="0"/>
              </a:rPr>
              <a:t>ETKİNLİK 1</a:t>
            </a:r>
            <a:endParaRPr lang="tr-TR" sz="2400" dirty="0">
              <a:cs typeface="Arial" charset="0"/>
            </a:endParaRPr>
          </a:p>
          <a:p>
            <a:pPr marL="342900" indent="-342900">
              <a:buSzPct val="65000"/>
              <a:buFont typeface="Wingdings 3" pitchFamily="18" charset="2"/>
              <a:buNone/>
            </a:pPr>
            <a:r>
              <a:rPr lang="tr-TR" sz="2000" dirty="0">
                <a:latin typeface="Calibri" panose="020F0502020204030204" pitchFamily="34" charset="0"/>
              </a:rPr>
              <a:t>Toros İlkokulu Yavru TEMA Sınıfı ile 5 Haziran Dünya Çevre Günü Etkinliği</a:t>
            </a:r>
          </a:p>
          <a:p>
            <a:pPr marL="342900" indent="-342900">
              <a:buSzPct val="65000"/>
              <a:buFont typeface="Wingdings 3" pitchFamily="18" charset="2"/>
              <a:buNone/>
            </a:pPr>
            <a:endParaRPr lang="tr-TR" sz="2000" dirty="0">
              <a:solidFill>
                <a:srgbClr val="000000"/>
              </a:solidFill>
              <a:ea typeface="Calibri" pitchFamily="34" charset="0"/>
              <a:cs typeface="Calibri" pitchFamily="34" charset="0"/>
            </a:endParaRPr>
          </a:p>
          <a:p>
            <a:pPr marL="342900" indent="-342900">
              <a:buClr>
                <a:schemeClr val="tx1"/>
              </a:buClr>
              <a:buSzPct val="65000"/>
              <a:buFont typeface="Wingdings 3" pitchFamily="18" charset="2"/>
              <a:buNone/>
            </a:pPr>
            <a:r>
              <a:rPr lang="tr-TR" sz="2400" b="1" u="sng" dirty="0">
                <a:cs typeface="Arial" charset="0"/>
              </a:rPr>
              <a:t>ETKİNLİK TARİHİ</a:t>
            </a:r>
          </a:p>
          <a:p>
            <a:pPr marL="342900" marR="0" lvl="0" indent="-342900"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Times New Roman" pitchFamily="18" charset="0"/>
                <a:ea typeface="MS Mincho" pitchFamily="49" charset="-128"/>
                <a:cs typeface="Times New Roman" pitchFamily="18" charset="0"/>
              </a:rPr>
              <a:t>05/06/2025</a:t>
            </a:r>
            <a:endParaRPr kumimoji="0" lang="tr-TR" sz="2000" b="0" i="0" u="none" strike="noStrike" cap="none" normalizeH="0" baseline="0" dirty="0">
              <a:ln>
                <a:noFill/>
              </a:ln>
              <a:solidFill>
                <a:schemeClr val="tx1"/>
              </a:solidFill>
              <a:effectLst/>
              <a:latin typeface="Arial" charset="0"/>
              <a:ea typeface="MS Mincho" pitchFamily="49" charset="-128"/>
              <a:cs typeface="Times New Roman" pitchFamily="18" charset="0"/>
            </a:endParaRPr>
          </a:p>
          <a:p>
            <a:pPr marL="342900" indent="-342900">
              <a:buClr>
                <a:schemeClr val="tx1"/>
              </a:buClr>
              <a:buSzPct val="65000"/>
              <a:buNone/>
            </a:pPr>
            <a:endParaRPr lang="tr-TR" sz="2000" dirty="0">
              <a:cs typeface="Arial" charset="0"/>
            </a:endParaRPr>
          </a:p>
          <a:p>
            <a:pPr marL="342900" indent="-342900">
              <a:buSzPct val="65000"/>
              <a:buFont typeface="Wingdings 3" pitchFamily="18" charset="2"/>
              <a:buNone/>
            </a:pPr>
            <a:r>
              <a:rPr lang="tr-TR" sz="2400" b="1" u="sng" dirty="0">
                <a:solidFill>
                  <a:srgbClr val="000000"/>
                </a:solidFill>
                <a:ea typeface="Calibri" pitchFamily="34" charset="0"/>
                <a:cs typeface="Calibri" pitchFamily="34" charset="0"/>
              </a:rPr>
              <a:t>ETKİNLİĞE AKTİF OLARAK KATILANLAR</a:t>
            </a:r>
          </a:p>
          <a:p>
            <a:pPr marL="342900" indent="-342900">
              <a:buSzPct val="65000"/>
              <a:buFont typeface="Wingdings 3" pitchFamily="18" charset="2"/>
              <a:buNone/>
            </a:pPr>
            <a:r>
              <a:rPr lang="tr-TR" sz="2000" dirty="0">
                <a:solidFill>
                  <a:srgbClr val="000000"/>
                </a:solidFill>
                <a:ea typeface="Calibri" pitchFamily="34" charset="0"/>
                <a:cs typeface="Calibri" pitchFamily="34" charset="0"/>
              </a:rPr>
              <a:t>Toros İlkokulu Yavru TEMA Sınıfı, Manavgat TEMA Vakfı temsilcileri, Belediye Temsilcileri </a:t>
            </a:r>
          </a:p>
          <a:p>
            <a:pPr marL="342900" indent="-342900">
              <a:buSzPct val="65000"/>
              <a:buFont typeface="Wingdings 3" pitchFamily="18" charset="2"/>
              <a:buNone/>
            </a:pPr>
            <a:endParaRPr lang="tr-TR" sz="2000" b="1" u="sng" dirty="0">
              <a:cs typeface="Arial" charset="0"/>
            </a:endParaRPr>
          </a:p>
          <a:p>
            <a:pPr marL="342900" indent="-342900">
              <a:buSzPct val="65000"/>
              <a:buFont typeface="Wingdings 3" pitchFamily="18" charset="2"/>
              <a:buNone/>
            </a:pPr>
            <a:r>
              <a:rPr lang="tr-TR" sz="2400" b="1" u="sng" dirty="0">
                <a:cs typeface="Arial" charset="0"/>
              </a:rPr>
              <a:t>BELGELER</a:t>
            </a:r>
          </a:p>
          <a:p>
            <a:pPr marL="342900" indent="-342900">
              <a:buClr>
                <a:schemeClr val="tx1"/>
              </a:buClr>
              <a:buSzPct val="100000"/>
              <a:buFont typeface="Wingdings 3" pitchFamily="18" charset="2"/>
              <a:buNone/>
            </a:pPr>
            <a:r>
              <a:rPr lang="tr-TR" sz="2000" dirty="0">
                <a:cs typeface="Arial" charset="0"/>
              </a:rPr>
              <a:t>-Fotoğraf</a:t>
            </a:r>
          </a:p>
          <a:p>
            <a:pPr marL="342900" indent="-342900">
              <a:buClr>
                <a:schemeClr val="tx1"/>
              </a:buClr>
              <a:buSzPct val="100000"/>
              <a:buFont typeface="Wingdings 3" pitchFamily="18" charset="2"/>
              <a:buNone/>
            </a:pPr>
            <a:r>
              <a:rPr lang="tr-TR" sz="2000" dirty="0">
                <a:cs typeface="Arial" charset="0"/>
              </a:rPr>
              <a:t>-Gazete haberleri</a:t>
            </a:r>
          </a:p>
          <a:p>
            <a:pPr marL="342900" indent="-342900">
              <a:buClr>
                <a:schemeClr val="tx1"/>
              </a:buClr>
              <a:buSzPct val="65000"/>
              <a:buFont typeface="Wingdings 3" pitchFamily="18" charset="2"/>
              <a:buNone/>
            </a:pPr>
            <a:endParaRPr lang="tr-TR" sz="2000" dirty="0">
              <a:cs typeface="Arial" charset="0"/>
            </a:endParaRPr>
          </a:p>
          <a:p>
            <a:pPr marL="342900" indent="-342900">
              <a:buClr>
                <a:schemeClr val="tx1"/>
              </a:buClr>
              <a:buSzPct val="65000"/>
              <a:buFont typeface="Wingdings 3" pitchFamily="18" charset="2"/>
              <a:buNone/>
            </a:pPr>
            <a:endParaRPr lang="tr-TR" sz="2000" b="1" u="sng" dirty="0">
              <a:cs typeface="Arial" charset="0"/>
            </a:endParaRPr>
          </a:p>
          <a:p>
            <a:pPr marL="342900" indent="-342900">
              <a:buClr>
                <a:schemeClr val="tx1"/>
              </a:buClr>
              <a:buSzPct val="65000"/>
              <a:buFont typeface="Wingdings 3" pitchFamily="18" charset="2"/>
              <a:buNone/>
            </a:pPr>
            <a:endParaRPr lang="tr-TR" sz="2000" b="1" u="sng" dirty="0">
              <a:cs typeface="Arial" charset="0"/>
            </a:endParaRPr>
          </a:p>
          <a:p>
            <a:pPr marL="342900" indent="-342900" algn="ctr" eaLnBrk="1" hangingPunct="1">
              <a:buFont typeface="Wingdings 3" pitchFamily="18" charset="2"/>
              <a:buNone/>
            </a:pPr>
            <a:endParaRPr lang="tr-TR" sz="2000" dirty="0">
              <a:cs typeface="Arial"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6502B992-9D00-4C31-DC96-733711A1942C}"/>
              </a:ext>
            </a:extLst>
          </p:cNvPr>
          <p:cNvPicPr>
            <a:picLocks noChangeAspect="1"/>
          </p:cNvPicPr>
          <p:nvPr/>
        </p:nvPicPr>
        <p:blipFill>
          <a:blip r:embed="rId2" cstate="screen">
            <a:extLst>
              <a:ext uri="{28A0092B-C50C-407E-A947-70E740481C1C}">
                <a14:useLocalDpi xmlns:a14="http://schemas.microsoft.com/office/drawing/2010/main"/>
              </a:ext>
            </a:extLst>
          </a:blip>
          <a:srcRect l="1405" r="14156"/>
          <a:stretch/>
        </p:blipFill>
        <p:spPr>
          <a:xfrm>
            <a:off x="76200" y="457200"/>
            <a:ext cx="4802179" cy="3795562"/>
          </a:xfrm>
          <a:prstGeom prst="rect">
            <a:avLst/>
          </a:prstGeom>
        </p:spPr>
      </p:pic>
      <p:pic>
        <p:nvPicPr>
          <p:cNvPr id="3" name="Resim 2">
            <a:extLst>
              <a:ext uri="{FF2B5EF4-FFF2-40B4-BE49-F238E27FC236}">
                <a16:creationId xmlns:a16="http://schemas.microsoft.com/office/drawing/2014/main" id="{333B3963-44D9-B7BC-9A46-0F330C32A53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72000" y="3928776"/>
            <a:ext cx="4371104" cy="291723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8957EAF3-F51C-7B3F-38DA-9C84F395E15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6199" y="21771"/>
            <a:ext cx="4823700" cy="3051313"/>
          </a:xfrm>
          <a:prstGeom prst="rect">
            <a:avLst/>
          </a:prstGeom>
        </p:spPr>
      </p:pic>
      <p:pic>
        <p:nvPicPr>
          <p:cNvPr id="3" name="Resim 2">
            <a:extLst>
              <a:ext uri="{FF2B5EF4-FFF2-40B4-BE49-F238E27FC236}">
                <a16:creationId xmlns:a16="http://schemas.microsoft.com/office/drawing/2014/main" id="{5E901612-2458-A843-4D4B-6405D157115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86819" y="21771"/>
            <a:ext cx="3713639" cy="3739415"/>
          </a:xfrm>
          <a:prstGeom prst="rect">
            <a:avLst/>
          </a:prstGeom>
        </p:spPr>
      </p:pic>
      <p:pic>
        <p:nvPicPr>
          <p:cNvPr id="4" name="Resim 3">
            <a:extLst>
              <a:ext uri="{FF2B5EF4-FFF2-40B4-BE49-F238E27FC236}">
                <a16:creationId xmlns:a16="http://schemas.microsoft.com/office/drawing/2014/main" id="{4957E931-0AC2-EB5D-2E3B-3BDEF7EF479B}"/>
              </a:ext>
            </a:extLst>
          </p:cNvPr>
          <p:cNvPicPr>
            <a:picLocks noChangeAspect="1"/>
          </p:cNvPicPr>
          <p:nvPr/>
        </p:nvPicPr>
        <p:blipFill>
          <a:blip r:embed="rId4" cstate="screen">
            <a:extLst>
              <a:ext uri="{28A0092B-C50C-407E-A947-70E740481C1C}">
                <a14:useLocalDpi xmlns:a14="http://schemas.microsoft.com/office/drawing/2010/main"/>
              </a:ext>
            </a:extLst>
          </a:blip>
          <a:srcRect l="11311"/>
          <a:stretch/>
        </p:blipFill>
        <p:spPr>
          <a:xfrm>
            <a:off x="76199" y="3429000"/>
            <a:ext cx="4980704" cy="3324078"/>
          </a:xfrm>
          <a:prstGeom prst="rect">
            <a:avLst/>
          </a:prstGeom>
        </p:spPr>
      </p:pic>
      <p:pic>
        <p:nvPicPr>
          <p:cNvPr id="5" name="Resim 4">
            <a:extLst>
              <a:ext uri="{FF2B5EF4-FFF2-40B4-BE49-F238E27FC236}">
                <a16:creationId xmlns:a16="http://schemas.microsoft.com/office/drawing/2014/main" id="{C8EF9F2C-7052-A2E4-AE08-53B195181721}"/>
              </a:ext>
            </a:extLst>
          </p:cNvPr>
          <p:cNvPicPr>
            <a:picLocks noChangeAspect="1"/>
          </p:cNvPicPr>
          <p:nvPr/>
        </p:nvPicPr>
        <p:blipFill>
          <a:blip r:embed="rId5" cstate="screen">
            <a:extLst>
              <a:ext uri="{28A0092B-C50C-407E-A947-70E740481C1C}">
                <a14:useLocalDpi xmlns:a14="http://schemas.microsoft.com/office/drawing/2010/main"/>
              </a:ext>
            </a:extLst>
          </a:blip>
          <a:srcRect r="20083"/>
          <a:stretch/>
        </p:blipFill>
        <p:spPr>
          <a:xfrm flipH="1">
            <a:off x="5628606" y="3879249"/>
            <a:ext cx="3230064" cy="287382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7 Dikdörtgen"/>
          <p:cNvSpPr>
            <a:spLocks noChangeArrowheads="1"/>
          </p:cNvSpPr>
          <p:nvPr/>
        </p:nvSpPr>
        <p:spPr bwMode="auto">
          <a:xfrm>
            <a:off x="533400" y="1219200"/>
            <a:ext cx="7924800" cy="4452501"/>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2</a:t>
            </a:r>
            <a:endParaRPr lang="tr-TR" sz="2400" dirty="0">
              <a:latin typeface="Calibri" pitchFamily="34" charset="0"/>
              <a:cs typeface="Arial" charset="0"/>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2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Çevre konulu resim ve</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2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Boyama ve geri dönüşüm etkinlikleri</a:t>
            </a: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lang="tr-TR" sz="2000" dirty="0">
              <a:latin typeface="Calibri" pitchFamily="34" charset="0"/>
            </a:endParaRPr>
          </a:p>
          <a:p>
            <a:pPr marL="342900" indent="-342900" eaLnBrk="0" hangingPunct="0">
              <a:buClr>
                <a:schemeClr val="tx1"/>
              </a:buClr>
              <a:buSzPct val="65000"/>
            </a:pPr>
            <a:r>
              <a:rPr lang="tr-TR" sz="2400" b="1" u="sng" dirty="0">
                <a:latin typeface="Calibri" pitchFamily="34" charset="0"/>
                <a:cs typeface="Arial" charset="0"/>
              </a:rPr>
              <a:t>ETKİNLİK TARİHİ</a:t>
            </a:r>
          </a:p>
          <a:p>
            <a:pPr marL="109538" marR="0" lvl="0" indent="0"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2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2025 sezon boyunca</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accent1"/>
              </a:buClr>
              <a:buSzPct val="65000"/>
            </a:pPr>
            <a:r>
              <a:rPr lang="tr-TR" sz="2400" b="1" u="sng" dirty="0">
                <a:solidFill>
                  <a:srgbClr val="000000"/>
                </a:solidFill>
                <a:latin typeface="Calibri" pitchFamily="34" charset="0"/>
                <a:ea typeface="Calibri" pitchFamily="34" charset="0"/>
                <a:cs typeface="Calibri" pitchFamily="34" charset="0"/>
              </a:rPr>
              <a:t>ETKİNLİĞE AKTİF OLARAK KATILANLAR</a:t>
            </a:r>
          </a:p>
          <a:p>
            <a:pPr marL="342900" indent="-342900" eaLnBrk="0" hangingPunct="0">
              <a:buClr>
                <a:schemeClr val="accent1"/>
              </a:buClr>
              <a:buSzPct val="65000"/>
            </a:pPr>
            <a:r>
              <a:rPr lang="tr-TR" sz="2000" dirty="0">
                <a:solidFill>
                  <a:srgbClr val="000000"/>
                </a:solidFill>
                <a:latin typeface="Calibri" pitchFamily="34" charset="0"/>
                <a:ea typeface="Calibri" pitchFamily="34" charset="0"/>
                <a:cs typeface="Calibri" pitchFamily="34" charset="0"/>
              </a:rPr>
              <a:t>Misafirlerimiz, Mini </a:t>
            </a:r>
            <a:r>
              <a:rPr lang="tr-TR" sz="2000" dirty="0" err="1">
                <a:solidFill>
                  <a:srgbClr val="000000"/>
                </a:solidFill>
                <a:latin typeface="Calibri" pitchFamily="34" charset="0"/>
                <a:ea typeface="Calibri" pitchFamily="34" charset="0"/>
                <a:cs typeface="Calibri" pitchFamily="34" charset="0"/>
              </a:rPr>
              <a:t>club</a:t>
            </a:r>
            <a:r>
              <a:rPr lang="tr-TR" sz="2000" dirty="0">
                <a:solidFill>
                  <a:srgbClr val="000000"/>
                </a:solidFill>
                <a:latin typeface="Calibri" pitchFamily="34" charset="0"/>
                <a:ea typeface="Calibri" pitchFamily="34" charset="0"/>
                <a:cs typeface="Calibri" pitchFamily="34" charset="0"/>
              </a:rPr>
              <a:t> Çalışanları </a:t>
            </a: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accent1"/>
              </a:buClr>
              <a:buSzPct val="65000"/>
            </a:pPr>
            <a:r>
              <a:rPr lang="tr-TR" sz="2400" b="1" u="sng" dirty="0">
                <a:latin typeface="Calibri" pitchFamily="34" charset="0"/>
                <a:cs typeface="Arial" charset="0"/>
              </a:rPr>
              <a:t>BELGELER</a:t>
            </a:r>
          </a:p>
          <a:p>
            <a:pPr marL="342900" indent="-342900" eaLnBrk="0" hangingPunct="0">
              <a:buClr>
                <a:schemeClr val="tx1"/>
              </a:buClr>
              <a:buSzPct val="65000"/>
            </a:pPr>
            <a:r>
              <a:rPr lang="tr-TR" sz="2000" dirty="0">
                <a:latin typeface="Calibri" pitchFamily="34" charset="0"/>
                <a:cs typeface="Arial" charset="0"/>
              </a:rPr>
              <a:t>-Fotoğraf</a:t>
            </a:r>
          </a:p>
          <a:p>
            <a:pPr marL="342900" indent="-342900" eaLnBrk="0" hangingPunct="0">
              <a:buClr>
                <a:schemeClr val="tx1"/>
              </a:buClr>
              <a:buSzPct val="65000"/>
            </a:pPr>
            <a:endParaRPr lang="tr-TR" sz="2000" dirty="0">
              <a:latin typeface="Calibri" pitchFamily="34" charset="0"/>
              <a:cs typeface="Arial"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9"/>
          <p:cNvSpPr>
            <a:spLocks noChangeArrowheads="1"/>
          </p:cNvSpPr>
          <p:nvPr/>
        </p:nvSpPr>
        <p:spPr bwMode="auto">
          <a:xfrm>
            <a:off x="152400" y="3015348"/>
            <a:ext cx="8229600" cy="646331"/>
          </a:xfrm>
          <a:prstGeom prst="rect">
            <a:avLst/>
          </a:prstGeom>
          <a:noFill/>
          <a:ln w="9525">
            <a:noFill/>
            <a:miter lim="800000"/>
            <a:headEnd/>
            <a:tailEnd/>
          </a:ln>
        </p:spPr>
        <p:txBody>
          <a:bodyPr anchor="ctr">
            <a:spAutoFit/>
          </a:bodyPr>
          <a:lstStyle/>
          <a:p>
            <a:pPr algn="ctr" eaLnBrk="1" hangingPunct="1"/>
            <a:endParaRPr lang="tr-TR" dirty="0"/>
          </a:p>
          <a:p>
            <a:pPr algn="ctr" eaLnBrk="1" hangingPunct="1"/>
            <a:endParaRPr lang="tr-TR" dirty="0"/>
          </a:p>
        </p:txBody>
      </p:sp>
      <p:pic>
        <p:nvPicPr>
          <p:cNvPr id="3" name="Resim 2">
            <a:extLst>
              <a:ext uri="{FF2B5EF4-FFF2-40B4-BE49-F238E27FC236}">
                <a16:creationId xmlns:a16="http://schemas.microsoft.com/office/drawing/2014/main" id="{ADEFA2C8-8B86-A157-07DB-383D93A1C5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52400"/>
            <a:ext cx="4572000" cy="2211705"/>
          </a:xfrm>
          <a:prstGeom prst="rect">
            <a:avLst/>
          </a:prstGeom>
        </p:spPr>
      </p:pic>
      <p:pic>
        <p:nvPicPr>
          <p:cNvPr id="9" name="Resim 8">
            <a:extLst>
              <a:ext uri="{FF2B5EF4-FFF2-40B4-BE49-F238E27FC236}">
                <a16:creationId xmlns:a16="http://schemas.microsoft.com/office/drawing/2014/main" id="{D47665E0-03B2-F2A7-87E2-DB922553C1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13" y="3015348"/>
            <a:ext cx="4603679" cy="3124200"/>
          </a:xfrm>
          <a:prstGeom prst="rect">
            <a:avLst/>
          </a:prstGeom>
        </p:spPr>
      </p:pic>
      <p:pic>
        <p:nvPicPr>
          <p:cNvPr id="11" name="Resim 10">
            <a:extLst>
              <a:ext uri="{FF2B5EF4-FFF2-40B4-BE49-F238E27FC236}">
                <a16:creationId xmlns:a16="http://schemas.microsoft.com/office/drawing/2014/main" id="{BEDFB0D2-9F2B-D358-1548-AC0024A0A1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82238" y="0"/>
            <a:ext cx="4225803" cy="3429000"/>
          </a:xfrm>
          <a:prstGeom prst="rect">
            <a:avLst/>
          </a:prstGeom>
        </p:spPr>
      </p:pic>
      <p:pic>
        <p:nvPicPr>
          <p:cNvPr id="13" name="Resim 12">
            <a:extLst>
              <a:ext uri="{FF2B5EF4-FFF2-40B4-BE49-F238E27FC236}">
                <a16:creationId xmlns:a16="http://schemas.microsoft.com/office/drawing/2014/main" id="{87B27E3A-C2F1-4C26-FC54-18181ECDD48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82238" y="3661678"/>
            <a:ext cx="4261761" cy="3196321"/>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2679</TotalTime>
  <Words>1016</Words>
  <Application>Microsoft Office PowerPoint</Application>
  <PresentationFormat>Ekran Gösterisi (4:3)</PresentationFormat>
  <Paragraphs>216</Paragraphs>
  <Slides>18</Slides>
  <Notes>1</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18</vt:i4>
      </vt:variant>
    </vt:vector>
  </HeadingPairs>
  <TitlesOfParts>
    <vt:vector size="26" baseType="lpstr">
      <vt:lpstr>Arial</vt:lpstr>
      <vt:lpstr>Calibri</vt:lpstr>
      <vt:lpstr>Times New Roman</vt:lpstr>
      <vt:lpstr>Verdana</vt:lpstr>
      <vt:lpstr>Wingdings</vt:lpstr>
      <vt:lpstr>Wingdings 2</vt:lpstr>
      <vt:lpstr>Wingdings 3</vt:lpstr>
      <vt:lpstr>Kalabalık</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oby</dc:creator>
  <cp:lastModifiedBy>kalite</cp:lastModifiedBy>
  <cp:revision>271</cp:revision>
  <cp:lastPrinted>1601-01-01T00:00:00Z</cp:lastPrinted>
  <dcterms:created xsi:type="dcterms:W3CDTF">1601-01-01T00:00:00Z</dcterms:created>
  <dcterms:modified xsi:type="dcterms:W3CDTF">2025-11-11T07:19:01Z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