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3"/>
  </p:notesMasterIdLst>
  <p:handoutMasterIdLst>
    <p:handoutMasterId r:id="rId4"/>
  </p:handoutMasterIdLst>
  <p:sldIdLst>
    <p:sldId id="403" r:id="rId2"/>
  </p:sldIdLst>
  <p:sldSz cx="9144000" cy="6858000" type="screen4x3"/>
  <p:notesSz cx="6735763" cy="98663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392" autoAdjust="0"/>
  </p:normalViewPr>
  <p:slideViewPr>
    <p:cSldViewPr>
      <p:cViewPr varScale="1">
        <p:scale>
          <a:sx n="72" d="100"/>
          <a:sy n="72" d="100"/>
        </p:scale>
        <p:origin x="1146"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0"/>
            <a:ext cx="2919516" cy="493080"/>
          </a:xfrm>
          <a:prstGeom prst="rect">
            <a:avLst/>
          </a:prstGeom>
        </p:spPr>
        <p:txBody>
          <a:bodyPr vert="horz" lIns="94853" tIns="47426" rIns="94853" bIns="47426"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14666" y="0"/>
            <a:ext cx="2919516" cy="493080"/>
          </a:xfrm>
          <a:prstGeom prst="rect">
            <a:avLst/>
          </a:prstGeom>
        </p:spPr>
        <p:txBody>
          <a:bodyPr vert="horz" lIns="94853" tIns="47426" rIns="94853" bIns="47426" rtlCol="0"/>
          <a:lstStyle>
            <a:lvl1pPr algn="r">
              <a:defRPr sz="1300">
                <a:latin typeface="Arial" charset="0"/>
              </a:defRPr>
            </a:lvl1pPr>
          </a:lstStyle>
          <a:p>
            <a:pPr>
              <a:defRPr/>
            </a:pPr>
            <a:fld id="{BF44D1F3-05DD-4821-AD56-39C7A8B947F2}" type="datetimeFigureOut">
              <a:rPr lang="tr-TR"/>
              <a:pPr>
                <a:defRPr/>
              </a:pPr>
              <a:t>13.12.2023</a:t>
            </a:fld>
            <a:endParaRPr lang="tr-TR"/>
          </a:p>
        </p:txBody>
      </p:sp>
      <p:sp>
        <p:nvSpPr>
          <p:cNvPr id="4" name="Altbilgi Yer Tutucusu 3"/>
          <p:cNvSpPr>
            <a:spLocks noGrp="1"/>
          </p:cNvSpPr>
          <p:nvPr>
            <p:ph type="ftr" sz="quarter" idx="2"/>
          </p:nvPr>
        </p:nvSpPr>
        <p:spPr>
          <a:xfrm>
            <a:off x="1" y="9371659"/>
            <a:ext cx="2919516" cy="493079"/>
          </a:xfrm>
          <a:prstGeom prst="rect">
            <a:avLst/>
          </a:prstGeom>
        </p:spPr>
        <p:txBody>
          <a:bodyPr vert="horz" lIns="94853" tIns="47426" rIns="94853" bIns="47426"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14666" y="9371659"/>
            <a:ext cx="2919516" cy="493079"/>
          </a:xfrm>
          <a:prstGeom prst="rect">
            <a:avLst/>
          </a:prstGeom>
        </p:spPr>
        <p:txBody>
          <a:bodyPr vert="horz" lIns="94853" tIns="47426" rIns="94853" bIns="47426"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1" y="0"/>
            <a:ext cx="2919516" cy="493080"/>
          </a:xfrm>
          <a:prstGeom prst="rect">
            <a:avLst/>
          </a:prstGeom>
        </p:spPr>
        <p:txBody>
          <a:bodyPr vert="horz" lIns="87567" tIns="43784" rIns="87567" bIns="43784" rtlCol="0"/>
          <a:lstStyle>
            <a:lvl1pPr algn="l">
              <a:defRPr sz="1200"/>
            </a:lvl1pPr>
          </a:lstStyle>
          <a:p>
            <a:pPr>
              <a:defRPr/>
            </a:pPr>
            <a:endParaRPr lang="tr-TR"/>
          </a:p>
        </p:txBody>
      </p:sp>
      <p:sp>
        <p:nvSpPr>
          <p:cNvPr id="3" name="2 Veri Yer Tutucusu"/>
          <p:cNvSpPr>
            <a:spLocks noGrp="1"/>
          </p:cNvSpPr>
          <p:nvPr>
            <p:ph type="dt" idx="1"/>
          </p:nvPr>
        </p:nvSpPr>
        <p:spPr>
          <a:xfrm>
            <a:off x="3814666" y="0"/>
            <a:ext cx="2919516" cy="493080"/>
          </a:xfrm>
          <a:prstGeom prst="rect">
            <a:avLst/>
          </a:prstGeom>
        </p:spPr>
        <p:txBody>
          <a:bodyPr vert="horz" lIns="87567" tIns="43784" rIns="87567" bIns="43784" rtlCol="0"/>
          <a:lstStyle>
            <a:lvl1pPr algn="r">
              <a:defRPr sz="1200"/>
            </a:lvl1pPr>
          </a:lstStyle>
          <a:p>
            <a:pPr>
              <a:defRPr/>
            </a:pPr>
            <a:fld id="{60451BD8-E481-4123-AB1B-A3EA166D2298}" type="datetimeFigureOut">
              <a:rPr lang="tr-TR"/>
              <a:pPr>
                <a:defRPr/>
              </a:pPr>
              <a:t>13.12.2023</a:t>
            </a:fld>
            <a:endParaRPr lang="tr-TR"/>
          </a:p>
        </p:txBody>
      </p:sp>
      <p:sp>
        <p:nvSpPr>
          <p:cNvPr id="4" name="3 Slayt Görüntüsü Yer Tutucusu"/>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87567" tIns="43784" rIns="87567" bIns="43784" rtlCol="0" anchor="ctr"/>
          <a:lstStyle/>
          <a:p>
            <a:pPr lvl="0"/>
            <a:endParaRPr lang="tr-TR" noProof="0"/>
          </a:p>
        </p:txBody>
      </p:sp>
      <p:sp>
        <p:nvSpPr>
          <p:cNvPr id="5" name="4 Not Yer Tutucusu"/>
          <p:cNvSpPr>
            <a:spLocks noGrp="1"/>
          </p:cNvSpPr>
          <p:nvPr>
            <p:ph type="body" sz="quarter" idx="3"/>
          </p:nvPr>
        </p:nvSpPr>
        <p:spPr>
          <a:xfrm>
            <a:off x="673736" y="4686618"/>
            <a:ext cx="5388294" cy="4439289"/>
          </a:xfrm>
          <a:prstGeom prst="rect">
            <a:avLst/>
          </a:prstGeom>
        </p:spPr>
        <p:txBody>
          <a:bodyPr vert="horz" lIns="87567" tIns="43784" rIns="87567" bIns="43784"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1" y="9371659"/>
            <a:ext cx="2919516" cy="493079"/>
          </a:xfrm>
          <a:prstGeom prst="rect">
            <a:avLst/>
          </a:prstGeom>
        </p:spPr>
        <p:txBody>
          <a:bodyPr vert="horz" lIns="87567" tIns="43784" rIns="87567" bIns="43784"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14666" y="9371659"/>
            <a:ext cx="2919516" cy="493079"/>
          </a:xfrm>
          <a:prstGeom prst="rect">
            <a:avLst/>
          </a:prstGeom>
        </p:spPr>
        <p:txBody>
          <a:bodyPr vert="horz" lIns="87567" tIns="43784" rIns="87567" bIns="43784"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9312652C-EDC1-4F62-B3DC-A8B5ECA8D7AC}" type="slidenum">
              <a:rPr lang="tr-TR" smtClean="0"/>
              <a:pPr>
                <a:defRPr/>
              </a:pPr>
              <a:t>1</a:t>
            </a:fld>
            <a:endParaRPr lang="tr-TR"/>
          </a:p>
        </p:txBody>
      </p:sp>
    </p:spTree>
    <p:extLst>
      <p:ext uri="{BB962C8B-B14F-4D97-AF65-F5344CB8AC3E}">
        <p14:creationId xmlns:p14="http://schemas.microsoft.com/office/powerpoint/2010/main" val="2899501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12/13/2023</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12/13/2023</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12/13/2023</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extLst/>
          </a:lstStyle>
          <a:p>
            <a:r>
              <a:rPr lang="tr-TR" smtClean="0"/>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12/13/2023</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12/13/2023</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extLst/>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12/13/2023</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12/13/2023</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extLst/>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12/13/2023</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12/13/2023</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12/13/2023</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12/13/2023</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12/13/2023</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61" y="56723"/>
            <a:ext cx="8763000" cy="4724400"/>
          </a:xfrm>
          <a:prstGeom prst="rect">
            <a:avLst/>
          </a:prstGeom>
        </p:spPr>
      </p:pic>
      <p:sp>
        <p:nvSpPr>
          <p:cNvPr id="8" name="Rectangle 3"/>
          <p:cNvSpPr txBox="1">
            <a:spLocks noChangeArrowheads="1"/>
          </p:cNvSpPr>
          <p:nvPr/>
        </p:nvSpPr>
        <p:spPr bwMode="auto">
          <a:xfrm>
            <a:off x="115957" y="4818773"/>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eaLnBrk="1" hangingPunct="1">
              <a:buNone/>
            </a:pPr>
            <a:r>
              <a:rPr lang="tr-TR" sz="1600" b="1" dirty="0" smtClean="0"/>
              <a:t>Karacabey Longoz Ormanı</a:t>
            </a:r>
            <a:r>
              <a:rPr lang="tr-TR" sz="1600" dirty="0" smtClean="0"/>
              <a:t>: </a:t>
            </a:r>
            <a:r>
              <a:rPr lang="tr-TR" sz="1000" dirty="0" smtClean="0"/>
              <a:t>Longoz </a:t>
            </a:r>
            <a:r>
              <a:rPr lang="tr-TR" sz="1000" dirty="0"/>
              <a:t>ya da halk arasındaki adıyla </a:t>
            </a:r>
            <a:r>
              <a:rPr lang="tr-TR" sz="1000" dirty="0" err="1"/>
              <a:t>subasar</a:t>
            </a:r>
            <a:r>
              <a:rPr lang="tr-TR" sz="1000" dirty="0"/>
              <a:t> ormanları aslında eşine az rastlanan orman ekosistemleridir. Bu orman ekosistemleri ülkemizde sayılı yerlerde olup aynı zamanda Orman ve Su İşleri Bakanlığı Doğa Koruma ve Milli Parklar (DKMP) Genel Müdürlüğü'nün koruması altına alınmış özel yerlerdir. Bir doğa harikası olarak karşımıza çıkan bu longoz ormanları doğa tutkunlarının da vazgeçilmez adresleri arasında yer almaktadır</a:t>
            </a:r>
            <a:r>
              <a:rPr lang="tr-TR" sz="1000" dirty="0" smtClean="0"/>
              <a:t>. Bir çok canlıya yuva oluşturmaktadır.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28600"/>
            <a:ext cx="1314450" cy="878053"/>
          </a:xfrm>
          <a:prstGeom prst="rect">
            <a:avLst/>
          </a:prstGeom>
        </p:spPr>
      </p:pic>
      <p:sp>
        <p:nvSpPr>
          <p:cNvPr id="9" name="Rectangle 3"/>
          <p:cNvSpPr txBox="1">
            <a:spLocks noChangeArrowheads="1"/>
          </p:cNvSpPr>
          <p:nvPr/>
        </p:nvSpPr>
        <p:spPr bwMode="auto">
          <a:xfrm>
            <a:off x="2907196" y="4846690"/>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Uludağ Milli Parkı </a:t>
            </a:r>
            <a:r>
              <a:rPr lang="tr-TR" sz="1600" dirty="0" smtClean="0"/>
              <a:t>:             </a:t>
            </a:r>
            <a:r>
              <a:rPr lang="tr-TR" sz="1000" dirty="0" smtClean="0"/>
              <a:t>Marmara Bölgesi’nde</a:t>
            </a:r>
            <a:r>
              <a:rPr lang="tr-TR" sz="1000" dirty="0"/>
              <a:t>, </a:t>
            </a:r>
            <a:r>
              <a:rPr lang="tr-TR" sz="1000" b="1" dirty="0"/>
              <a:t>Bursa</a:t>
            </a:r>
            <a:r>
              <a:rPr lang="tr-TR" sz="1000" dirty="0"/>
              <a:t> ili </a:t>
            </a:r>
            <a:r>
              <a:rPr lang="tr-TR" sz="1000" dirty="0" smtClean="0"/>
              <a:t>sınırları içindedir</a:t>
            </a:r>
            <a:r>
              <a:rPr lang="tr-TR" sz="1000" dirty="0"/>
              <a:t>. </a:t>
            </a:r>
            <a:r>
              <a:rPr lang="tr-TR" sz="1000" b="1" dirty="0"/>
              <a:t>1961</a:t>
            </a:r>
            <a:r>
              <a:rPr lang="tr-TR" sz="1000" dirty="0"/>
              <a:t> yılında </a:t>
            </a:r>
            <a:r>
              <a:rPr lang="tr-TR" sz="1000" dirty="0" err="1"/>
              <a:t>miili</a:t>
            </a:r>
            <a:r>
              <a:rPr lang="tr-TR" sz="1000" dirty="0"/>
              <a:t> park ilan edilmiştir. Yüz ölçümü </a:t>
            </a:r>
            <a:r>
              <a:rPr lang="tr-TR" sz="1000" b="1" dirty="0"/>
              <a:t>130.241</a:t>
            </a:r>
            <a:r>
              <a:rPr lang="tr-TR" sz="1000" dirty="0"/>
              <a:t> </a:t>
            </a:r>
            <a:r>
              <a:rPr lang="tr-TR" sz="1000" dirty="0" err="1"/>
              <a:t>dekar'dır</a:t>
            </a:r>
            <a:r>
              <a:rPr lang="tr-TR" sz="1000" dirty="0"/>
              <a:t>. Yüksekliği </a:t>
            </a:r>
            <a:r>
              <a:rPr lang="tr-TR" sz="1000" b="1" dirty="0"/>
              <a:t>2543</a:t>
            </a:r>
            <a:r>
              <a:rPr lang="tr-TR" sz="1000" dirty="0"/>
              <a:t> m. olan </a:t>
            </a:r>
            <a:r>
              <a:rPr lang="tr-TR" sz="1000" b="1" dirty="0"/>
              <a:t>Uludağ</a:t>
            </a:r>
            <a:r>
              <a:rPr lang="tr-TR" sz="1000" dirty="0"/>
              <a:t>, bölgenin en yüksek noktasını </a:t>
            </a:r>
            <a:r>
              <a:rPr lang="tr-TR" sz="1000" dirty="0" smtClean="0"/>
              <a:t>oluşturmaktadır. Bursa </a:t>
            </a:r>
            <a:r>
              <a:rPr lang="tr-TR" sz="1000" dirty="0"/>
              <a:t>ovasından yukarı doğru çıkıldığında, bitki kuşaklarının hepsinin botanik bilimindeki tanımlamalara uygun şekilde yer alması Uludağ'a uluslararası alanda ün kazandırmıştır. Senenin </a:t>
            </a:r>
            <a:r>
              <a:rPr lang="tr-TR" sz="1000" b="1" dirty="0"/>
              <a:t>4-5</a:t>
            </a:r>
            <a:r>
              <a:rPr lang="tr-TR" sz="1000" dirty="0"/>
              <a:t> ayı karla örtülü olan Uludağ, Türkiye'nin en gözde kış sporları merkezidir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5200" y="3962400"/>
            <a:ext cx="725142" cy="725142"/>
          </a:xfrm>
          <a:prstGeom prst="rect">
            <a:avLst/>
          </a:prstGeom>
        </p:spPr>
      </p:pic>
      <p:sp>
        <p:nvSpPr>
          <p:cNvPr id="11" name="Rectangle 3"/>
          <p:cNvSpPr txBox="1">
            <a:spLocks noChangeArrowheads="1"/>
          </p:cNvSpPr>
          <p:nvPr/>
        </p:nvSpPr>
        <p:spPr bwMode="auto">
          <a:xfrm>
            <a:off x="5698435" y="4855119"/>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İznik Bazilika </a:t>
            </a:r>
            <a:r>
              <a:rPr lang="tr-TR" sz="1600" dirty="0" smtClean="0"/>
              <a:t>:</a:t>
            </a:r>
            <a:r>
              <a:rPr lang="tr-TR" sz="1000" dirty="0" err="1"/>
              <a:t>BURSA’nın</a:t>
            </a:r>
            <a:r>
              <a:rPr lang="tr-TR" sz="1000" dirty="0"/>
              <a:t> İznik İlçesi’nde göl kıyısının 20 metre açığında 1.5- 2 metre derinlikte bulunan ve 1600 önce </a:t>
            </a:r>
            <a:r>
              <a:rPr lang="tr-TR" sz="1000" dirty="0" smtClean="0"/>
              <a:t>Aziz </a:t>
            </a:r>
            <a:r>
              <a:rPr lang="tr-TR" sz="1000" dirty="0" err="1" smtClean="0"/>
              <a:t>Neophytos’un</a:t>
            </a:r>
            <a:r>
              <a:rPr lang="tr-TR" sz="1000" dirty="0" smtClean="0"/>
              <a:t> </a:t>
            </a:r>
            <a:r>
              <a:rPr lang="tr-TR" sz="1000" dirty="0"/>
              <a:t>adına inşa edilen bazilika, Amerika Arkeoloji Enstitüsü’nün (</a:t>
            </a:r>
            <a:r>
              <a:rPr lang="tr-TR" sz="1000" dirty="0" err="1"/>
              <a:t>Archaeological</a:t>
            </a:r>
            <a:r>
              <a:rPr lang="tr-TR" sz="1000" dirty="0"/>
              <a:t> </a:t>
            </a:r>
            <a:r>
              <a:rPr lang="tr-TR" sz="1000" dirty="0" err="1"/>
              <a:t>Institute</a:t>
            </a:r>
            <a:r>
              <a:rPr lang="tr-TR" sz="1000" dirty="0"/>
              <a:t> of </a:t>
            </a:r>
            <a:r>
              <a:rPr lang="tr-TR" sz="1000" dirty="0" err="1"/>
              <a:t>America</a:t>
            </a:r>
            <a:r>
              <a:rPr lang="tr-TR" sz="1000" dirty="0"/>
              <a:t>) tarafından ’2014 Yılının En Önemli 10 Keşfi’ arasında gösterildi.</a:t>
            </a:r>
          </a:p>
          <a:p>
            <a:pPr marL="109537" indent="0">
              <a:buNone/>
            </a:pPr>
            <a:endParaRPr lang="tr-TR" sz="1600" dirty="0" smtClean="0"/>
          </a:p>
          <a:p>
            <a:pPr eaLnBrk="1" hangingPunct="1"/>
            <a:endParaRPr lang="tr-TR" sz="1600" dirty="0" smtClean="0"/>
          </a:p>
          <a:p>
            <a:pPr marL="109537" indent="0" eaLnBrk="1" hangingPunct="1">
              <a:buNone/>
            </a:pPr>
            <a:endParaRPr lang="tr-TR" sz="1600" dirty="0" smtClean="0"/>
          </a:p>
          <a:p>
            <a:pPr eaLnBrk="1" hangingPunct="1"/>
            <a:endParaRPr lang="tr-TR" sz="1600" dirty="0" smtClean="0"/>
          </a:p>
        </p:txBody>
      </p:sp>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6053" y="1348478"/>
            <a:ext cx="914400" cy="590056"/>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1498" y="4043487"/>
            <a:ext cx="703963" cy="680498"/>
          </a:xfrm>
          <a:prstGeom prst="rect">
            <a:avLst/>
          </a:prstGeom>
        </p:spPr>
      </p:pic>
      <p:sp>
        <p:nvSpPr>
          <p:cNvPr id="10" name="Metin kutusu 9"/>
          <p:cNvSpPr txBox="1"/>
          <p:nvPr/>
        </p:nvSpPr>
        <p:spPr>
          <a:xfrm>
            <a:off x="744771" y="452182"/>
            <a:ext cx="3112604" cy="215444"/>
          </a:xfrm>
          <a:prstGeom prst="rect">
            <a:avLst/>
          </a:prstGeom>
          <a:noFill/>
        </p:spPr>
        <p:txBody>
          <a:bodyPr wrap="square" rtlCol="0">
            <a:spAutoFit/>
          </a:bodyPr>
          <a:lstStyle/>
          <a:p>
            <a:r>
              <a:rPr lang="tr-TR" sz="800" dirty="0" smtClean="0">
                <a:solidFill>
                  <a:srgbClr val="FF0000"/>
                </a:solidFill>
              </a:rPr>
              <a:t>Karacabey </a:t>
            </a:r>
            <a:r>
              <a:rPr lang="tr-TR" sz="800" dirty="0" smtClean="0">
                <a:solidFill>
                  <a:srgbClr val="FF0000"/>
                </a:solidFill>
              </a:rPr>
              <a:t>Malkara </a:t>
            </a:r>
            <a:r>
              <a:rPr lang="tr-TR" sz="800" dirty="0" smtClean="0">
                <a:solidFill>
                  <a:srgbClr val="FF0000"/>
                </a:solidFill>
              </a:rPr>
              <a:t>Halk Plajı</a:t>
            </a:r>
            <a:endParaRPr lang="tr-TR" sz="800" dirty="0">
              <a:solidFill>
                <a:srgbClr val="FF0000"/>
              </a:solidFill>
            </a:endParaRPr>
          </a:p>
        </p:txBody>
      </p:sp>
      <p:sp>
        <p:nvSpPr>
          <p:cNvPr id="14" name="Oval 13"/>
          <p:cNvSpPr/>
          <p:nvPr/>
        </p:nvSpPr>
        <p:spPr>
          <a:xfrm flipV="1">
            <a:off x="1219200" y="790284"/>
            <a:ext cx="45719" cy="590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50"/>
                                        <p:tgtEl>
                                          <p:spTgt spid="13"/>
                                        </p:tgtEl>
                                      </p:cBhvr>
                                    </p:animEffect>
                                  </p:childTnLst>
                                </p:cTn>
                              </p:par>
                              <p:par>
                                <p:cTn id="28" presetID="26" presetClass="emph" presetSubtype="0" fill="hold" nodeType="withEffect">
                                  <p:stCondLst>
                                    <p:cond delay="350"/>
                                  </p:stCondLst>
                                  <p:childTnLst>
                                    <p:animEffect transition="out" filter="fade">
                                      <p:cBhvr>
                                        <p:cTn id="29" dur="500" tmFilter="0, 0; .2, .5; .8, .5; 1, 0"/>
                                        <p:tgtEl>
                                          <p:spTgt spid="13"/>
                                        </p:tgtEl>
                                      </p:cBhvr>
                                    </p:animEffect>
                                    <p:animScale>
                                      <p:cBhvr>
                                        <p:cTn id="30"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1"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2410</TotalTime>
  <Words>131</Words>
  <Application>Microsoft Office PowerPoint</Application>
  <PresentationFormat>Ekran Gösterisi (4:3)</PresentationFormat>
  <Paragraphs>11</Paragraphs>
  <Slides>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vt:i4>
      </vt:variant>
    </vt:vector>
  </HeadingPairs>
  <TitlesOfParts>
    <vt:vector size="7" baseType="lpstr">
      <vt:lpstr>Arial</vt:lpstr>
      <vt:lpstr>Calibri</vt:lpstr>
      <vt:lpstr>Verdana</vt:lpstr>
      <vt:lpstr>Wingdings 2</vt:lpstr>
      <vt:lpstr>Wingdings 3</vt:lpstr>
      <vt:lpstr>Kalabalık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Uğur SEVİNÇ</cp:lastModifiedBy>
  <cp:revision>280</cp:revision>
  <cp:lastPrinted>2021-11-24T11:56:25Z</cp:lastPrinted>
  <dcterms:created xsi:type="dcterms:W3CDTF">1601-01-01T00:00:00Z</dcterms:created>
  <dcterms:modified xsi:type="dcterms:W3CDTF">2023-12-13T06:28:20Z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