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16"/>
  </p:notesMasterIdLst>
  <p:handoutMasterIdLst>
    <p:handoutMasterId r:id="rId17"/>
  </p:handoutMasterIdLst>
  <p:sldIdLst>
    <p:sldId id="256" r:id="rId2"/>
    <p:sldId id="412" r:id="rId3"/>
    <p:sldId id="429" r:id="rId4"/>
    <p:sldId id="414" r:id="rId5"/>
    <p:sldId id="430" r:id="rId6"/>
    <p:sldId id="407" r:id="rId7"/>
    <p:sldId id="347" r:id="rId8"/>
    <p:sldId id="337" r:id="rId9"/>
    <p:sldId id="274" r:id="rId10"/>
    <p:sldId id="400" r:id="rId11"/>
    <p:sldId id="419" r:id="rId12"/>
    <p:sldId id="420" r:id="rId13"/>
    <p:sldId id="410" r:id="rId14"/>
    <p:sldId id="431" r:id="rId15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DA0FD8-639D-458B-91F2-24B63368C866}" v="2" dt="2023-11-13T08:13:52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392" autoAdjust="0"/>
  </p:normalViewPr>
  <p:slideViewPr>
    <p:cSldViewPr>
      <p:cViewPr varScale="1">
        <p:scale>
          <a:sx n="75" d="100"/>
          <a:sy n="75" d="100"/>
        </p:scale>
        <p:origin x="13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27.11.2025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27.11.2025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dirty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882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5400" y="2274838"/>
            <a:ext cx="69923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2025 YILI</a:t>
            </a:r>
          </a:p>
          <a:p>
            <a:pPr algn="ctr"/>
            <a:r>
              <a:rPr lang="tr-TR" sz="3600" b="1" dirty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 VE BİLİNÇLENDİRME 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9550"/>
            <a:ext cx="1371600" cy="13716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C943713-083B-825F-C697-FCE8B63C2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16160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Dikdörtgen">
            <a:extLst>
              <a:ext uri="{FF2B5EF4-FFF2-40B4-BE49-F238E27FC236}">
                <a16:creationId xmlns:a16="http://schemas.microsoft.com/office/drawing/2014/main" id="{A1C27CED-3B07-7E3C-A801-E4A9B63F5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9" y="76201"/>
            <a:ext cx="4362451" cy="505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7</a:t>
            </a:r>
            <a:endParaRPr lang="tr-TR" dirty="0">
              <a:latin typeface="Calibri" pitchFamily="34" charset="0"/>
              <a:cs typeface="Arial" charset="0"/>
            </a:endParaRP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sz="16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Önceden yapılan etkinlik duyurusu ile birlikte Kızılağaç İlköğretim Okulu öğrencilerinin katılımı ve EKAD çalışanlarının ile çevrenin önemi, sıfır atık, denizlerimizin temizliği ve nesli tehdit altında olan </a:t>
            </a:r>
            <a:r>
              <a:rPr lang="tr-TR" sz="1600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caretta</a:t>
            </a:r>
            <a:r>
              <a:rPr lang="tr-TR" sz="16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 kaplumbağaları hakkında bilgilendirme yapılarak çocuklarda çevre bilincinin oluşturulması hedeflenmiştir. </a:t>
            </a:r>
            <a:endParaRPr lang="tr-TR" sz="1600" b="1" u="sng" dirty="0">
              <a:solidFill>
                <a:prstClr val="black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Arial" charset="0"/>
            </a:endParaRP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sz="1600" dirty="0">
                <a:latin typeface="Calibri" pitchFamily="34" charset="0"/>
                <a:cs typeface="Arial" charset="0"/>
              </a:rPr>
              <a:t>03.06.2025</a:t>
            </a: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Personel, misafirler</a:t>
            </a:r>
            <a:endParaRPr lang="tr-TR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B437381-EC08-BDA2-1C22-13B8CEE111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276790"/>
            <a:ext cx="3962400" cy="3221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Dikdörtgen"/>
          <p:cNvSpPr>
            <a:spLocks noChangeArrowheads="1"/>
          </p:cNvSpPr>
          <p:nvPr/>
        </p:nvSpPr>
        <p:spPr bwMode="auto">
          <a:xfrm>
            <a:off x="76200" y="152400"/>
            <a:ext cx="4495800" cy="253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8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3465"/>
              </a:spcAft>
              <a:buClr>
                <a:srgbClr val="2DA2BF"/>
              </a:buClr>
              <a:buSzPts val="1050"/>
            </a:pPr>
            <a:r>
              <a:rPr lang="tr-TR" sz="1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Geri Dönüşüm ve Sıfır Atık Temalı Boyama Yarışması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17/07/2025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misafirler çocukları</a:t>
            </a:r>
          </a:p>
        </p:txBody>
      </p:sp>
      <p:pic>
        <p:nvPicPr>
          <p:cNvPr id="5" name="Picture 293">
            <a:extLst>
              <a:ext uri="{FF2B5EF4-FFF2-40B4-BE49-F238E27FC236}">
                <a16:creationId xmlns:a16="http://schemas.microsoft.com/office/drawing/2014/main" id="{AD76F2B9-CC8B-4C1B-5840-91F900D5D5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953000" y="157480"/>
            <a:ext cx="3657600" cy="2914650"/>
          </a:xfrm>
          <a:prstGeom prst="rect">
            <a:avLst/>
          </a:prstGeom>
        </p:spPr>
      </p:pic>
      <p:sp>
        <p:nvSpPr>
          <p:cNvPr id="7" name="1 Dikdörtgen">
            <a:extLst>
              <a:ext uri="{FF2B5EF4-FFF2-40B4-BE49-F238E27FC236}">
                <a16:creationId xmlns:a16="http://schemas.microsoft.com/office/drawing/2014/main" id="{D6D2AC00-3E82-C123-63B6-10A5818F5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092450"/>
            <a:ext cx="4495800" cy="253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9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2890"/>
              </a:spcAft>
              <a:buClr>
                <a:srgbClr val="2DA2BF"/>
              </a:buClr>
              <a:buSzPts val="1050"/>
            </a:pPr>
            <a:r>
              <a:rPr lang="tr-TR" sz="1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Fidan Dikimi ve Tohum Armağanı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28/07/2025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misafirler çocukları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1F7D8D2-767F-2D01-D36B-6D4B9FA3A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505200"/>
            <a:ext cx="3657600" cy="29235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Dikdörtgen"/>
          <p:cNvSpPr>
            <a:spLocks noChangeArrowheads="1"/>
          </p:cNvSpPr>
          <p:nvPr/>
        </p:nvSpPr>
        <p:spPr bwMode="auto">
          <a:xfrm>
            <a:off x="117984" y="313401"/>
            <a:ext cx="422541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10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Hayvanları Koruma Günü Etkinliği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13/10/2025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 çocukları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08D1558-B7A8-4737-052A-B455674A7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974" y="610235"/>
            <a:ext cx="3743325" cy="28187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1 Dikdörtgen">
            <a:extLst>
              <a:ext uri="{FF2B5EF4-FFF2-40B4-BE49-F238E27FC236}">
                <a16:creationId xmlns:a16="http://schemas.microsoft.com/office/drawing/2014/main" id="{2C5EEB8D-7FB8-46B9-5860-FBDA0F3D3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819400"/>
            <a:ext cx="422541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11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Hayvanları Koruma Günü Etkinliği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13/10/2025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 çocukları</a:t>
            </a:r>
          </a:p>
        </p:txBody>
      </p:sp>
      <p:pic>
        <p:nvPicPr>
          <p:cNvPr id="7" name="Resim 6" descr="insan yüzü, kolaj, bebek, giyi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ACE28F3-C309-6590-A903-4D824ACB5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974" y="3691781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7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39737" y="-66897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3610775" y="5767626"/>
            <a:ext cx="508825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>
                <a:solidFill>
                  <a:srgbClr val="FF0000"/>
                </a:solidFill>
              </a:rPr>
              <a:t>KIZILAĞAÇ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KİTUYAD</a:t>
            </a:r>
          </a:p>
          <a:p>
            <a:r>
              <a:rPr lang="tr-TR" sz="1000" dirty="0"/>
              <a:t>( ACTIVITIES ORGANIZED BY )</a:t>
            </a:r>
          </a:p>
        </p:txBody>
      </p:sp>
      <p:graphicFrame>
        <p:nvGraphicFramePr>
          <p:cNvPr id="2" name="9 Tablo">
            <a:extLst>
              <a:ext uri="{FF2B5EF4-FFF2-40B4-BE49-F238E27FC236}">
                <a16:creationId xmlns:a16="http://schemas.microsoft.com/office/drawing/2014/main" id="{545829AB-5DC8-1C26-325A-A080AB0B7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872684"/>
              </p:ext>
            </p:extLst>
          </p:nvPr>
        </p:nvGraphicFramePr>
        <p:xfrm>
          <a:off x="350041" y="844854"/>
          <a:ext cx="8478840" cy="4848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Sahil Temizliği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/>
                        <a:t>Yöre Halkı, Öğrenciler ve Diğer Ülke Halkları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Temiz sahil bilincinin yayılması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Coast</a:t>
                      </a:r>
                      <a:r>
                        <a:rPr lang="tr-TR" sz="1000" u="none" strike="noStrike" dirty="0"/>
                        <a:t> Cleanning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Spread of clean beach awareness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Ağaç</a:t>
                      </a:r>
                      <a:r>
                        <a:rPr lang="tr-TR" sz="1000" baseline="0" dirty="0"/>
                        <a:t> dikimi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 dirty="0"/>
                        <a:t>Yöre Halkı, Öğrenciler 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u="none" strike="noStrike" dirty="0"/>
                        <a:t>Öğr. ve velilerin çevre bitki canlılığına dikkatlilerini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 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 </a:t>
                      </a:r>
                      <a:r>
                        <a:rPr lang="tr-TR" sz="1000" dirty="0" err="1"/>
                        <a:t>Tree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planting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Students </a:t>
                      </a:r>
                      <a:r>
                        <a:rPr lang="tr-TR" sz="1000" dirty="0" err="1"/>
                        <a:t>parents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and</a:t>
                      </a:r>
                      <a:r>
                        <a:rPr lang="tr-TR" sz="1000" baseline="0" dirty="0"/>
                        <a:t> Manavgat </a:t>
                      </a:r>
                      <a:r>
                        <a:rPr lang="tr-TR" sz="1000" baseline="0" dirty="0" err="1"/>
                        <a:t>populace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To attract attention to </a:t>
                      </a:r>
                      <a:r>
                        <a:rPr lang="tr-TR" sz="1000" u="none" strike="noStrike" dirty="0" err="1"/>
                        <a:t>planting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Çevre Eğitim Günleri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Öğrenciler,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Environmental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Education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Days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Students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info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7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Caretta </a:t>
                      </a:r>
                      <a:r>
                        <a:rPr lang="tr-TR" sz="1000" dirty="0" err="1"/>
                        <a:t>Caretta</a:t>
                      </a:r>
                      <a:r>
                        <a:rPr lang="tr-TR" sz="1000" dirty="0"/>
                        <a:t> Yumurtlama Dönemi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misafirleri ve çalışanları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Yumurtlama dönemi farkındalığı ve yumurtlama bölgesi korumasının sağlanması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Caretta </a:t>
                      </a:r>
                      <a:r>
                        <a:rPr lang="tr-TR" sz="1000" dirty="0" err="1"/>
                        <a:t>Caretta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Spawning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Period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staff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Providing spawning period awareness and spawning zone protection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5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/>
                        <a:t>Mavi Bayrak Töreni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/>
                        <a:t>Yöre Halkı, Öğrenciler ve Diğer Ülke Halkları</a:t>
                      </a:r>
                      <a:r>
                        <a:rPr lang="tr-TR" sz="1000" u="none" strike="noStrike"/>
                        <a:t>ı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kumimoji="0" lang="tr-TR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avi Bayrak Programının farkındalığını arttırmak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Mayıs 2026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Blue </a:t>
                      </a:r>
                      <a:r>
                        <a:rPr lang="tr-TR" sz="1000" dirty="0" err="1"/>
                        <a:t>Flag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Ceremony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Raising awareness of the Blue Flag Program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May 2025</a:t>
                      </a: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FA43A3CE-B554-CF27-CD05-C15F11677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271559"/>
              </p:ext>
            </p:extLst>
          </p:nvPr>
        </p:nvGraphicFramePr>
        <p:xfrm>
          <a:off x="457200" y="533400"/>
          <a:ext cx="8478840" cy="2248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>
                  <a:extLst>
                    <a:ext uri="{9D8B030D-6E8A-4147-A177-3AD203B41FA5}">
                      <a16:colId xmlns:a16="http://schemas.microsoft.com/office/drawing/2014/main" val="290492817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63705629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604858131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1915362759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4007500290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219547296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3763653742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1477668856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1906680719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167605693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181938132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2443271248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Eko-okul etkinliği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Öğrenciler,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t"/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Çevre bilincini arttırmak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Mayıs 2026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Eco-school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Increasing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awareness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994340106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Organik bahçe etkinliği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Çocuklar ve personeller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u="none" strike="noStrike" dirty="0"/>
                        <a:t>çevre ,bitki canlılığına dikkatlilerini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Mayıs 2026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gardening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attract attention to the environment and plant vitality</a:t>
                      </a:r>
                    </a:p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2025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3609036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93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3400" y="228600"/>
            <a:ext cx="798830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830810"/>
              </p:ext>
            </p:extLst>
          </p:nvPr>
        </p:nvGraphicFramePr>
        <p:xfrm>
          <a:off x="152400" y="1143000"/>
          <a:ext cx="8763001" cy="5527969"/>
        </p:xfrm>
        <a:graphic>
          <a:graphicData uri="http://schemas.openxmlformats.org/drawingml/2006/table">
            <a:tbl>
              <a:tblPr/>
              <a:tblGrid>
                <a:gridCol w="325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0729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07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65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altLang="tr-TR" sz="1000" dirty="0">
                          <a:latin typeface="+mj-lt"/>
                        </a:rPr>
                        <a:t>Çevre Günü Etkinlikleri</a:t>
                      </a:r>
                    </a:p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  05.06.2025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Yerel bölge okullarına eğitim verildi, Fidan dikim etkinliği gerçekleştirildi. Çocuklara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şapka,tişört</a:t>
                      </a:r>
                      <a:endParaRPr lang="tr-TR" sz="1000" dirty="0">
                        <a:solidFill>
                          <a:srgbClr val="000000"/>
                        </a:solidFill>
                        <a:latin typeface="+mj-lt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Vs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dağıtıldı.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94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>
                          <a:latin typeface="+mj-lt"/>
                        </a:rPr>
                        <a:t>Organik Bahçe Etkinlikleri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67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prstClr val="black"/>
                          </a:solidFill>
                          <a:latin typeface="+mj-lt"/>
                        </a:rPr>
                        <a:t>Mavi Bayrak Töreni</a:t>
                      </a:r>
                      <a:endParaRPr lang="tr-TR" sz="1000" b="1" u="sng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24.05.2025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Personel, misafirler</a:t>
                      </a:r>
                      <a:endParaRPr lang="tr-TR" sz="1000" dirty="0">
                        <a:latin typeface="+mj-lt"/>
                        <a:cs typeface="Arial" charset="0"/>
                      </a:endParaRP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28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dk1"/>
                          </a:solidFill>
                          <a:latin typeface="+mj-lt"/>
                          <a:cs typeface="Calibri" pitchFamily="34" charset="0"/>
                        </a:rPr>
                        <a:t>Çevre Eğitim Günü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22.04.2025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Bölgede bulunan okullarla çevre bilinçlendirme eğitimleri düzenlendi.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Çocuklaraın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bu konuda bilinçlendirilmesi sağlandı.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170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Caretta </a:t>
                      </a:r>
                      <a:r>
                        <a:rPr kumimoji="0" lang="tr-T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Caretta</a:t>
                      </a: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Yumurtlama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Dönemi Başlangıcı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 06.06.2025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Bölgemizde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caretta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caretta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tesisler tarafından korunma altına alınıyor. Yumurtlama dönemleri takip ediliyor ve yuvalar korunma altına alınıyor.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49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Sorgun Orman Temizliği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 07.05.2025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Bölgede bulunan otellerde orman temizliği etkinlikleri gerçekleştirildi.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49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Çevre Bilinci ve Sıfır Atık Eğitimi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Çevre bilici ve sıfır atık eğitimi okullarda verildi.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556825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29AF7CAF-6689-1FD2-6CCA-47B979B2BCB2}"/>
              </a:ext>
            </a:extLst>
          </p:cNvPr>
          <p:cNvSpPr txBox="1"/>
          <p:nvPr/>
        </p:nvSpPr>
        <p:spPr>
          <a:xfrm>
            <a:off x="3886200" y="2514600"/>
            <a:ext cx="4724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tr-TR" sz="10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Bölgede bulunan yerel ürünlerin tanıtılması için otellerde bulunan organik bahçelerde tesis misafirleriyle etkinlikler gerçekleştirildi.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>
            <a:extLst>
              <a:ext uri="{FF2B5EF4-FFF2-40B4-BE49-F238E27FC236}">
                <a16:creationId xmlns:a16="http://schemas.microsoft.com/office/drawing/2014/main" id="{7E5BEC64-89F1-AD42-F250-812B284E67EF}"/>
              </a:ext>
            </a:extLst>
          </p:cNvPr>
          <p:cNvSpPr txBox="1"/>
          <p:nvPr/>
        </p:nvSpPr>
        <p:spPr>
          <a:xfrm>
            <a:off x="880717" y="228600"/>
            <a:ext cx="7293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3" name="Group 50">
            <a:extLst>
              <a:ext uri="{FF2B5EF4-FFF2-40B4-BE49-F238E27FC236}">
                <a16:creationId xmlns:a16="http://schemas.microsoft.com/office/drawing/2014/main" id="{C6987648-BCA5-D1A9-DE1F-0340656F6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071921"/>
              </p:ext>
            </p:extLst>
          </p:nvPr>
        </p:nvGraphicFramePr>
        <p:xfrm>
          <a:off x="476705" y="1524000"/>
          <a:ext cx="8101688" cy="4175722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6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661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4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65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TEMA Vakfı 10.000 adet fidan bağışı</a:t>
                      </a:r>
                    </a:p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1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Fidan dikimi etkinliği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09.06.2025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Bölgede fidan dikme etkinlikleri gerçekleştirildi.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Sahil Temizliği Etkinliği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20.06.2025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Sezonda sahillerimizin temizlenmesi için sahil temizliği etkinlikleri düzenlendi.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594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Atık malzemelerle etkinlik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12.06.2025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Otellerimizde çocuklar için atık malzemelerden etkinlikler düzenlendi ve çocuklarla bu tarz eğitici aktiviteler yapıldı.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Çeltikçi ilkokulu ve TEMA  işbirliğinde kutlamalar ve etkinlik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Çeltikçi ilkokulu ile TEMA işbirliğinde uçurtma etkinlikleri </a:t>
                      </a:r>
                      <a:r>
                        <a:rPr lang="tr-TR" sz="1000" u="none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vs</a:t>
                      </a: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düzenlendi.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1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Tohum topu çevre aktivitesi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Otellerde çocuklar için tohum topu etkinlikleri düzenlendi.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8022A7E-F6DE-8F77-C391-8B7A4EFA0A48}"/>
              </a:ext>
            </a:extLst>
          </p:cNvPr>
          <p:cNvSpPr txBox="1"/>
          <p:nvPr/>
        </p:nvSpPr>
        <p:spPr>
          <a:xfrm>
            <a:off x="3962400" y="22098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u="none" dirty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Bölgede bulunan bazı oteller TEMA vakfına bağışta bulundular ve TEMA işbirliği ile bazı etkinliklere katılım sağladılar.</a:t>
            </a:r>
          </a:p>
        </p:txBody>
      </p:sp>
    </p:spTree>
    <p:extLst>
      <p:ext uri="{BB962C8B-B14F-4D97-AF65-F5344CB8AC3E}">
        <p14:creationId xmlns:p14="http://schemas.microsoft.com/office/powerpoint/2010/main" val="2463521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38200" y="381000"/>
            <a:ext cx="7350919" cy="83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ENVIRONMENTAL EDUCATION ACTIVITIES PERFORMED 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IN THE YEAR 2025</a:t>
            </a:r>
            <a:endParaRPr lang="tr-TR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528372"/>
              </p:ext>
            </p:extLst>
          </p:nvPr>
        </p:nvGraphicFramePr>
        <p:xfrm>
          <a:off x="130176" y="1295400"/>
          <a:ext cx="8709024" cy="5105399"/>
        </p:xfrm>
        <a:graphic>
          <a:graphicData uri="http://schemas.openxmlformats.org/drawingml/2006/table">
            <a:tbl>
              <a:tblPr/>
              <a:tblGrid>
                <a:gridCol w="323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1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0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>
                          <a:latin typeface="+mj-lt"/>
                        </a:rPr>
                        <a:t>Name of </a:t>
                      </a:r>
                      <a:r>
                        <a:rPr lang="tr-TR" sz="1000" b="1" dirty="0" err="1">
                          <a:latin typeface="+mj-lt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</a:rPr>
                        <a:t>activity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</a:rPr>
                        <a:t>Date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Short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Assesment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of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activity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(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did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many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people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participate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what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was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outcome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etc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4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Events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Training was provided to local schools, sapling planting activities were held. Hats, t-shirts etc. were distributed to children.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Gardening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Activitie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order to promote local products in the region, events were held with facility guests in the organic gardens located in the hotels.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Blue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Flag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Ceremony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24.05.2025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Staff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guests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Education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22.04.2025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Environmental awareness training was organized with schools in the region. Children were made aware of this issue.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Beginning of Caretta </a:t>
                      </a:r>
                      <a:r>
                        <a:rPr kumimoji="0" lang="en-US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Caretta</a:t>
                      </a: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Spawning Period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06.06.2025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In our region, the caretta </a:t>
                      </a:r>
                      <a:r>
                        <a:rPr lang="en-US" sz="1000" dirty="0" err="1"/>
                        <a:t>caretta</a:t>
                      </a:r>
                      <a:r>
                        <a:rPr lang="en-US" sz="1000" dirty="0"/>
                        <a:t> is protected by facilities. Their egg-laying periods are monitored and nests are protected.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Sorgun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Forest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Cleaning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07.05.2025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Forest cleaning activities were held in hotels in the region.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 Awareness and Zero Waste Training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Environmental awareness and zero waste education was given in schools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76993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0">
            <a:extLst>
              <a:ext uri="{FF2B5EF4-FFF2-40B4-BE49-F238E27FC236}">
                <a16:creationId xmlns:a16="http://schemas.microsoft.com/office/drawing/2014/main" id="{FBBDCA23-0111-9089-0BA9-87B95CB7A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2164"/>
              </p:ext>
            </p:extLst>
          </p:nvPr>
        </p:nvGraphicFramePr>
        <p:xfrm>
          <a:off x="304800" y="685800"/>
          <a:ext cx="8794559" cy="4331609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1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0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>
                          <a:latin typeface="+mj-lt"/>
                        </a:rPr>
                        <a:t>Name of </a:t>
                      </a:r>
                      <a:r>
                        <a:rPr lang="tr-TR" sz="1000" b="1" dirty="0" err="1">
                          <a:latin typeface="+mj-lt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</a:rPr>
                        <a:t>activity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</a:rPr>
                        <a:t>Date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Short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Assesment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of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activity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(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did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many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people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participate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what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was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outcome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etc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4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TEMA Foundation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donates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10,000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saplings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Some hotels in the region made donations to the TEMA foundation and participated in some events in cooperation with TEMA.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Fidan dikimi etkinliği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09.06.2025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Sapling planting activities were held in the region.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Beach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Clean-up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Event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20.06.2025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Beach cleaning events were organized to clean our beaches during the season.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Effectiveness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with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waste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materials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12.06.2025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our hotels, activities were organized using waste materials for children and such educational activities were carried out with children.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Celebrations and event in cooperation with </a:t>
                      </a:r>
                      <a:r>
                        <a:rPr kumimoji="0" lang="en-US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Çeltikçi</a:t>
                      </a: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primary school and TEMA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Kite flying events etc. were </a:t>
                      </a:r>
                      <a:r>
                        <a:rPr lang="en-US" sz="1000" dirty="0" err="1"/>
                        <a:t>organised</a:t>
                      </a:r>
                      <a:r>
                        <a:rPr lang="en-US" sz="1000" dirty="0"/>
                        <a:t> in cooperation with </a:t>
                      </a:r>
                      <a:r>
                        <a:rPr lang="en-US" sz="1000" dirty="0" err="1"/>
                        <a:t>Çeltikçi</a:t>
                      </a:r>
                      <a:r>
                        <a:rPr lang="en-US" sz="1000" dirty="0"/>
                        <a:t> Primary School and TEMA.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Seed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ball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Seed ball events were organized for children in hotels.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082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3400" y="1981200"/>
            <a:ext cx="82296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2025 YILI</a:t>
            </a:r>
            <a:br>
              <a:rPr lang="tr-TR" sz="3600" b="1" dirty="0">
                <a:latin typeface="+mn-lt"/>
              </a:rPr>
            </a:br>
            <a:r>
              <a:rPr lang="tr-TR" sz="3600" b="1" dirty="0">
                <a:latin typeface="+mn-lt"/>
              </a:rPr>
              <a:t> </a:t>
            </a:r>
            <a:r>
              <a:rPr lang="tr-TR" sz="3600" b="1" dirty="0">
                <a:solidFill>
                  <a:srgbClr val="002060"/>
                </a:solidFill>
                <a:latin typeface="+mn-lt"/>
              </a:rPr>
              <a:t>MAVİ BAYRAK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 ve BİLİNÇLENDİRME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ETKİNLİKLERİNİN AÇIKLAMASI</a:t>
            </a:r>
          </a:p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-BELGELER-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5 Dikdörtgen"/>
          <p:cNvSpPr>
            <a:spLocks noChangeArrowheads="1"/>
          </p:cNvSpPr>
          <p:nvPr/>
        </p:nvSpPr>
        <p:spPr bwMode="auto">
          <a:xfrm>
            <a:off x="0" y="140417"/>
            <a:ext cx="3496733" cy="249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1</a:t>
            </a:r>
            <a:endParaRPr lang="tr-TR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4 Ekim Dünya Hayvanları Koruma Günü etkinliği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 04/11/2025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Misafir çocukları</a:t>
            </a:r>
          </a:p>
        </p:txBody>
      </p:sp>
      <p:pic>
        <p:nvPicPr>
          <p:cNvPr id="4" name="Resim 3" descr="giyim, çocukların yaptığı resimler, oğlan, kişi, şahıs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1A993CB6-C448-38EB-C312-498929667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38789" y="-860107"/>
            <a:ext cx="2486025" cy="4419600"/>
          </a:xfrm>
          <a:prstGeom prst="rect">
            <a:avLst/>
          </a:prstGeom>
        </p:spPr>
      </p:pic>
      <p:sp>
        <p:nvSpPr>
          <p:cNvPr id="10" name="5 Dikdörtgen">
            <a:extLst>
              <a:ext uri="{FF2B5EF4-FFF2-40B4-BE49-F238E27FC236}">
                <a16:creationId xmlns:a16="http://schemas.microsoft.com/office/drawing/2014/main" id="{60B7A0D2-1003-C30A-9BD2-B1E8F1287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" y="2971800"/>
            <a:ext cx="3496733" cy="26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2</a:t>
            </a:r>
            <a:endParaRPr lang="tr-TR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16 Haziran Dünya Deniz Kaplumbağaları gününde, deniz kaplumbağalarına çip takılma etkinliğine katılım sağlandı.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 16/06/2025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</a:t>
            </a:r>
            <a:r>
              <a:rPr lang="tr-TR" sz="1600" dirty="0" err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Misafirler,personel,yerel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halk</a:t>
            </a:r>
          </a:p>
        </p:txBody>
      </p:sp>
      <p:pic>
        <p:nvPicPr>
          <p:cNvPr id="12" name="Resim 11" descr="ağaç, dış mekan, bayrak, resim içeren bir resim">
            <a:extLst>
              <a:ext uri="{FF2B5EF4-FFF2-40B4-BE49-F238E27FC236}">
                <a16:creationId xmlns:a16="http://schemas.microsoft.com/office/drawing/2014/main" id="{1DA1CD23-1C30-34FC-0AAE-9917A05F4A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080" y="2971800"/>
            <a:ext cx="3496733" cy="3327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7 Dikdörtgen"/>
          <p:cNvSpPr>
            <a:spLocks noChangeArrowheads="1"/>
          </p:cNvSpPr>
          <p:nvPr/>
        </p:nvSpPr>
        <p:spPr bwMode="auto">
          <a:xfrm>
            <a:off x="0" y="95547"/>
            <a:ext cx="4191000" cy="26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3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5 Haziran Dünya Çevre Gününde misafir çocuklarıyla fidan dikim etkinliği gerçekleştirildi.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b="1" i="1" dirty="0">
                <a:latin typeface="Calibri" pitchFamily="34" charset="0"/>
              </a:rPr>
              <a:t>       </a:t>
            </a:r>
            <a:endParaRPr lang="tr-TR" sz="1600" dirty="0">
              <a:latin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r>
              <a:rPr lang="tr-TR" sz="1600" dirty="0">
                <a:latin typeface="Calibri" pitchFamily="34" charset="0"/>
              </a:rPr>
              <a:t>       05/06/2024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Tesis misafirleri, misafir çocukları, personel</a:t>
            </a:r>
          </a:p>
        </p:txBody>
      </p:sp>
      <p:pic>
        <p:nvPicPr>
          <p:cNvPr id="4" name="Resim 3" descr="dış mekan, giyim, kişi, şahıs, bitk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204B94E7-CA53-3552-D86B-305C57A53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124200"/>
          </a:xfrm>
          <a:prstGeom prst="rect">
            <a:avLst/>
          </a:prstGeom>
        </p:spPr>
      </p:pic>
      <p:sp>
        <p:nvSpPr>
          <p:cNvPr id="6" name="5 Dikdörtgen">
            <a:extLst>
              <a:ext uri="{FF2B5EF4-FFF2-40B4-BE49-F238E27FC236}">
                <a16:creationId xmlns:a16="http://schemas.microsoft.com/office/drawing/2014/main" id="{92B7A658-35E1-06D8-F973-8F44E8749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71800"/>
            <a:ext cx="3344333" cy="220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4</a:t>
            </a:r>
            <a:endParaRPr lang="tr-TR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Personel ile otel içerisinde mıntıka temizliği yapıldı.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 27/03/2025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Personel</a:t>
            </a:r>
          </a:p>
        </p:txBody>
      </p:sp>
      <p:pic>
        <p:nvPicPr>
          <p:cNvPr id="14" name="Resim 13" descr="dış mekan, giyim, çim, bitk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BD7EA1A6-FFFF-DA98-299A-A77C546A23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9 Dikdörtgen"/>
          <p:cNvSpPr>
            <a:spLocks noChangeArrowheads="1"/>
          </p:cNvSpPr>
          <p:nvPr/>
        </p:nvSpPr>
        <p:spPr bwMode="auto">
          <a:xfrm>
            <a:off x="76200" y="76200"/>
            <a:ext cx="3962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5</a:t>
            </a:r>
            <a:endParaRPr lang="tr-TR" dirty="0">
              <a:latin typeface="Calibri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sz="1600" dirty="0">
                <a:solidFill>
                  <a:prstClr val="black"/>
                </a:solidFill>
                <a:latin typeface="Calibri" panose="020F0502020204030204" pitchFamily="34" charset="0"/>
              </a:rPr>
              <a:t>Tesis içerisindeki plastik mavi kapaklar toplanarak Bir Kapak Bir Umut projesine destek verildi.</a:t>
            </a:r>
          </a:p>
          <a:p>
            <a:pPr marL="0" indent="0">
              <a:buNone/>
            </a:pPr>
            <a:endParaRPr lang="tr-TR" sz="1600" b="1" u="sng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Sürekli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Personel, misafirler</a:t>
            </a:r>
            <a:endParaRPr lang="tr-TR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4" name="Resim 3" descr="metin, dış mekan, bina, Reklamcılık içeren bir resim">
            <a:extLst>
              <a:ext uri="{FF2B5EF4-FFF2-40B4-BE49-F238E27FC236}">
                <a16:creationId xmlns:a16="http://schemas.microsoft.com/office/drawing/2014/main" id="{EACDAC0B-74B7-1866-D15C-CF4B862E3E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680" y="139243"/>
            <a:ext cx="4648200" cy="2614613"/>
          </a:xfrm>
          <a:prstGeom prst="rect">
            <a:avLst/>
          </a:prstGeom>
        </p:spPr>
      </p:pic>
      <p:sp>
        <p:nvSpPr>
          <p:cNvPr id="5" name="9 Dikdörtgen">
            <a:extLst>
              <a:ext uri="{FF2B5EF4-FFF2-40B4-BE49-F238E27FC236}">
                <a16:creationId xmlns:a16="http://schemas.microsoft.com/office/drawing/2014/main" id="{595B3490-DF34-7B2E-4457-A89540384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895600"/>
            <a:ext cx="39624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6</a:t>
            </a:r>
            <a:endParaRPr lang="tr-TR" dirty="0">
              <a:latin typeface="Calibri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sz="1600" dirty="0">
                <a:solidFill>
                  <a:prstClr val="black"/>
                </a:solidFill>
                <a:latin typeface="Calibri" panose="020F0502020204030204" pitchFamily="34" charset="0"/>
              </a:rPr>
              <a:t>5 Haziran Dünya Çevre gününde </a:t>
            </a:r>
            <a:r>
              <a:rPr lang="tr-TR" sz="1600" dirty="0" err="1">
                <a:solidFill>
                  <a:prstClr val="black"/>
                </a:solidFill>
                <a:latin typeface="Calibri" panose="020F0502020204030204" pitchFamily="34" charset="0"/>
              </a:rPr>
              <a:t>Ulualan</a:t>
            </a:r>
            <a:r>
              <a:rPr lang="tr-TR" sz="1600" dirty="0">
                <a:solidFill>
                  <a:prstClr val="black"/>
                </a:solidFill>
                <a:latin typeface="Calibri" panose="020F0502020204030204" pitchFamily="34" charset="0"/>
              </a:rPr>
              <a:t> mevkiinde orman temizliği yapıldı.</a:t>
            </a:r>
          </a:p>
          <a:p>
            <a:pPr marL="0" indent="0">
              <a:buNone/>
            </a:pPr>
            <a:endParaRPr lang="tr-TR" sz="1600" b="1" u="sng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05.06.2025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Personel</a:t>
            </a:r>
            <a:endParaRPr lang="tr-TR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7" name="Resim 6" descr="dış mekan, çanta, ağaç, aksesuar, yardakçı, suç ortağı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3FE18314-9B57-80A5-8782-B3552F811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3177558"/>
            <a:ext cx="4648201" cy="261461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4365</TotalTime>
  <Words>1295</Words>
  <Application>Microsoft Office PowerPoint</Application>
  <PresentationFormat>Ekran Gösterisi (4:3)</PresentationFormat>
  <Paragraphs>314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Verdana</vt:lpstr>
      <vt:lpstr>Wingdings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Dilan Eda Turan</cp:lastModifiedBy>
  <cp:revision>291</cp:revision>
  <cp:lastPrinted>1601-01-01T00:00:00Z</cp:lastPrinted>
  <dcterms:created xsi:type="dcterms:W3CDTF">1601-01-01T00:00:00Z</dcterms:created>
  <dcterms:modified xsi:type="dcterms:W3CDTF">2025-11-27T07:44:33Z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