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7" r:id="rId1"/>
  </p:sldMasterIdLst>
  <p:notesMasterIdLst>
    <p:notesMasterId r:id="rId16"/>
  </p:notesMasterIdLst>
  <p:handoutMasterIdLst>
    <p:handoutMasterId r:id="rId17"/>
  </p:handoutMasterIdLst>
  <p:sldIdLst>
    <p:sldId id="256" r:id="rId2"/>
    <p:sldId id="412" r:id="rId3"/>
    <p:sldId id="429" r:id="rId4"/>
    <p:sldId id="414" r:id="rId5"/>
    <p:sldId id="430" r:id="rId6"/>
    <p:sldId id="407" r:id="rId7"/>
    <p:sldId id="347" r:id="rId8"/>
    <p:sldId id="337" r:id="rId9"/>
    <p:sldId id="274" r:id="rId10"/>
    <p:sldId id="400" r:id="rId11"/>
    <p:sldId id="419" r:id="rId12"/>
    <p:sldId id="420" r:id="rId13"/>
    <p:sldId id="410" r:id="rId14"/>
    <p:sldId id="431" r:id="rId15"/>
  </p:sldIdLst>
  <p:sldSz cx="9144000" cy="6858000" type="screen4x3"/>
  <p:notesSz cx="6761163" cy="9942513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DA0FD8-639D-458B-91F2-24B63368C866}" v="2" dt="2023-11-13T08:13:52.0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Koyu Stil 1 - Vurgu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5392" autoAdjust="0"/>
  </p:normalViewPr>
  <p:slideViewPr>
    <p:cSldViewPr>
      <p:cViewPr varScale="1">
        <p:scale>
          <a:sx n="109" d="100"/>
          <a:sy n="109" d="100"/>
        </p:scale>
        <p:origin x="14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3132"/>
        <p:guide pos="213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F44D1F3-05DD-4821-AD56-39C7A8B947F2}" type="datetimeFigureOut">
              <a:rPr lang="tr-TR"/>
              <a:pPr>
                <a:defRPr/>
              </a:pPr>
              <a:t>27.11.2025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5752ECAD-A54A-4EB0-9CFF-69A7FBF4000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3496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r">
              <a:defRPr sz="1200"/>
            </a:lvl1pPr>
          </a:lstStyle>
          <a:p>
            <a:pPr>
              <a:defRPr/>
            </a:pPr>
            <a:fld id="{60451BD8-E481-4123-AB1B-A3EA166D2298}" type="datetimeFigureOut">
              <a:rPr lang="tr-TR"/>
              <a:pPr>
                <a:defRPr/>
              </a:pPr>
              <a:t>27.11.2025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12" tIns="44056" rIns="88112" bIns="44056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88112" tIns="44056" rIns="88112" bIns="44056" rtlCol="0">
            <a:normAutofit/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r">
              <a:defRPr sz="1200"/>
            </a:lvl1pPr>
          </a:lstStyle>
          <a:p>
            <a:pPr>
              <a:defRPr/>
            </a:pPr>
            <a:fld id="{9312652C-EDC1-4F62-B3DC-A8B5ECA8D7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297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dirty="0"/>
          </a:p>
        </p:txBody>
      </p:sp>
      <p:sp>
        <p:nvSpPr>
          <p:cNvPr id="358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F5B573-242C-46DB-8571-150CC54EBA6C}" type="slidenum">
              <a:rPr lang="tr-TR" smtClean="0"/>
              <a:pPr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8821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19 Serbest Form"/>
            <p:cNvGrpSpPr>
              <a:grpSpLocks/>
            </p:cNvGrpSpPr>
            <p:nvPr/>
          </p:nvGrpSpPr>
          <p:grpSpPr bwMode="auto">
            <a:xfrm>
              <a:off x="-6686" y="4875025"/>
              <a:ext cx="9156783" cy="1996274"/>
              <a:chOff x="-6096" y="4992624"/>
              <a:chExt cx="9156192" cy="1877568"/>
            </a:xfrm>
          </p:grpSpPr>
          <p:pic>
            <p:nvPicPr>
              <p:cNvPr id="11" name="19 Serbest Form"/>
              <p:cNvPicPr>
                <a:picLocks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-6096" y="4992624"/>
                <a:ext cx="9156192" cy="1877568"/>
              </a:xfrm>
              <a:prstGeom prst="rect">
                <a:avLst/>
              </a:prstGeom>
              <a:noFill/>
            </p:spPr>
          </p:pic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590" y="5000960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pic>
          <p:nvPicPr>
            <p:cNvPr id="10" name="20 Düz Bağlayıcı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2783" y="4868544"/>
              <a:ext cx="9162879" cy="868509"/>
            </a:xfrm>
            <a:prstGeom prst="rect">
              <a:avLst/>
            </a:prstGeom>
            <a:noFill/>
          </p:spPr>
        </p:pic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13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7CFEFE1-9497-40D6-B64E-127F5C5F5052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14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EEB9AD7-D432-4B19-B9C0-B3F108136A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6CAB7-DD96-4C46-8A5C-CB05DF013225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D74EC-4864-4C22-B468-FFF81EFA8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494DC-6467-4219-8D86-3E15D82F85E6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FBAA-A2A0-4D96-AA43-22AEEE418E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88" y="6132513"/>
            <a:ext cx="1725612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sim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DF3A6DD-D8DB-46AD-9D17-2E6703E46540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Konyaaltı Belediyesi 2011 Çevre Etkinlikleri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15 Köşeli Çift Ayraç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6" name="Resim 20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188" y="6183313"/>
            <a:ext cx="180340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sim 2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D18B2C-E7BB-4F7E-ABD3-6DA98AB72B75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9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323A7D-B0FD-4E8C-9C88-9DFB8E2BF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D5094C4-A297-49D7-96F0-33CEAB06CFF1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7F1A69-DFD2-49C0-ABB3-B8B749E5A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8CCF50-17B2-44C7-90DE-D9278420B168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6EFF64-E401-4C2D-B0F8-8FB7EB1D3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EDFC48-5CB6-4B63-BCB4-775D0153B25F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F9290F-EE52-472D-A8CF-065512166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812FB-9D78-4C4F-98D9-859B2D2047B2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5E8E5-0BFF-4152-9F88-90974256D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24582F-155F-4A2A-8631-58A2B563B4C6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BDF720-9785-42AD-8BAF-63B55038A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7" name="16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8" name="16 Dik Üçgen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0" name="18 Düz Bağlayıcı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11" name="19 Köşeli Çift Ayraç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20 Köşeli Çift Ayraç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3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0187142-E5F4-4F39-9BDF-DFE8E9AD46B6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14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9458CA-6EAF-4C8D-9BF6-4CE6F47B3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4" name="13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1028" name="13 Dik Üçgen"/>
            <p:cNvPicPr>
              <a:picLocks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5" name="14 Düz Bağlayıcı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1BF6FE3-3E44-4B55-92E6-C9654512C626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26E338-2473-4A60-9C96-6537E7AB8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44" r:id="rId7"/>
    <p:sldLayoutId id="2147484053" r:id="rId8"/>
    <p:sldLayoutId id="2147484054" r:id="rId9"/>
    <p:sldLayoutId id="2147484045" r:id="rId10"/>
    <p:sldLayoutId id="214748404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95400" y="2274838"/>
            <a:ext cx="699230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600" b="1" dirty="0">
                <a:solidFill>
                  <a:srgbClr val="002060"/>
                </a:solidFill>
                <a:latin typeface="+mn-lt"/>
              </a:rPr>
              <a:t>2025 YILI</a:t>
            </a:r>
          </a:p>
          <a:p>
            <a:pPr algn="ctr"/>
            <a:r>
              <a:rPr lang="tr-TR" sz="3600" b="1" dirty="0">
                <a:solidFill>
                  <a:srgbClr val="0070C0"/>
                </a:solidFill>
                <a:latin typeface="+mn-lt"/>
              </a:rPr>
              <a:t>MAVİ BAYRAK</a:t>
            </a:r>
          </a:p>
          <a:p>
            <a:pPr algn="ctr"/>
            <a:r>
              <a:rPr lang="tr-TR" sz="3600" b="1" dirty="0">
                <a:solidFill>
                  <a:srgbClr val="002060"/>
                </a:solidFill>
                <a:latin typeface="+mn-lt"/>
              </a:rPr>
              <a:t>ÇEVRE EĞİTİM VE BİLİNÇLENDİRME </a:t>
            </a:r>
          </a:p>
          <a:p>
            <a:pPr algn="ctr"/>
            <a:r>
              <a:rPr lang="tr-TR" sz="3600" b="1" dirty="0">
                <a:solidFill>
                  <a:srgbClr val="002060"/>
                </a:solidFill>
                <a:latin typeface="+mn-lt"/>
              </a:rPr>
              <a:t>ETKİNLİKLERİ DOSYASI</a:t>
            </a:r>
            <a:endParaRPr lang="tr-TR" sz="32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09550"/>
            <a:ext cx="1371600" cy="13716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C943713-083B-825F-C697-FCE8B63C2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52400"/>
            <a:ext cx="161607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Dikdörtgen">
            <a:extLst>
              <a:ext uri="{FF2B5EF4-FFF2-40B4-BE49-F238E27FC236}">
                <a16:creationId xmlns:a16="http://schemas.microsoft.com/office/drawing/2014/main" id="{A1C27CED-3B07-7E3C-A801-E4A9B63F5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99" y="76201"/>
            <a:ext cx="4362451" cy="5055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u="sng" dirty="0">
                <a:latin typeface="Calibri" pitchFamily="34" charset="0"/>
                <a:cs typeface="Arial" charset="0"/>
              </a:rPr>
              <a:t>ETKİNLİK 7</a:t>
            </a:r>
            <a:endParaRPr lang="tr-TR" dirty="0">
              <a:latin typeface="Calibri" pitchFamily="34" charset="0"/>
              <a:cs typeface="Arial" charset="0"/>
            </a:endParaRPr>
          </a:p>
          <a:p>
            <a:pPr marR="100330" algn="just">
              <a:lnSpc>
                <a:spcPct val="119000"/>
              </a:lnSpc>
              <a:spcAft>
                <a:spcPts val="2815"/>
              </a:spcAft>
            </a:pPr>
            <a:r>
              <a:rPr lang="tr-TR" sz="1600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Önceden yapılan etkinlik duyurusu ile birlikte Kızılağaç İlköğretim Okulu öğrencilerinin katılımı ve EKAD çalışanlarının ile çevrenin önemi, sıfır atık, denizlerimizin temizliği ve nesli tehdit altında olan </a:t>
            </a:r>
            <a:r>
              <a:rPr lang="tr-TR" sz="1600" dirty="0" err="1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caretta</a:t>
            </a:r>
            <a:r>
              <a:rPr lang="tr-TR" sz="1600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 kaplumbağaları hakkında bilgilendirme yapılarak çocuklarda çevre bilincinin oluşturulması hedeflenmiştir. </a:t>
            </a:r>
            <a:endParaRPr lang="tr-TR" sz="1600" b="1" u="sng" dirty="0">
              <a:solidFill>
                <a:prstClr val="black"/>
              </a:solidFill>
              <a:effectLst/>
              <a:latin typeface="Calibri" panose="020F0502020204030204" pitchFamily="34" charset="0"/>
              <a:ea typeface="Arial" panose="020B0604020202020204" pitchFamily="34" charset="0"/>
              <a:cs typeface="Arial" charset="0"/>
            </a:endParaRPr>
          </a:p>
          <a:p>
            <a:pPr marR="100330" algn="just">
              <a:lnSpc>
                <a:spcPct val="119000"/>
              </a:lnSpc>
              <a:spcAft>
                <a:spcPts val="2815"/>
              </a:spcAft>
            </a:pPr>
            <a:r>
              <a:rPr lang="tr-TR" b="1" u="sng" dirty="0">
                <a:latin typeface="Calibri" pitchFamily="34" charset="0"/>
                <a:cs typeface="Arial" charset="0"/>
              </a:rPr>
              <a:t>ETKİNLİK TARİHİ</a:t>
            </a:r>
          </a:p>
          <a:p>
            <a:pPr marR="100330" algn="just">
              <a:lnSpc>
                <a:spcPct val="119000"/>
              </a:lnSpc>
              <a:spcAft>
                <a:spcPts val="2815"/>
              </a:spcAft>
            </a:pPr>
            <a:r>
              <a:rPr lang="tr-TR" sz="1600" dirty="0">
                <a:latin typeface="Calibri" pitchFamily="34" charset="0"/>
                <a:cs typeface="Arial" charset="0"/>
              </a:rPr>
              <a:t>03.06.2025</a:t>
            </a:r>
          </a:p>
          <a:p>
            <a:pPr marR="100330" algn="just">
              <a:lnSpc>
                <a:spcPct val="119000"/>
              </a:lnSpc>
              <a:spcAft>
                <a:spcPts val="2815"/>
              </a:spcAft>
            </a:pPr>
            <a:r>
              <a:rPr lang="tr-TR" b="1" u="sng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Personel, misafirler</a:t>
            </a:r>
            <a:endParaRPr lang="tr-TR" sz="1600" dirty="0">
              <a:latin typeface="Calibri" pitchFamily="34" charset="0"/>
              <a:cs typeface="Arial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B437381-EC08-BDA2-1C22-13B8CEE111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0" y="276790"/>
            <a:ext cx="3962400" cy="32211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Dikdörtgen"/>
          <p:cNvSpPr>
            <a:spLocks noChangeArrowheads="1"/>
          </p:cNvSpPr>
          <p:nvPr/>
        </p:nvSpPr>
        <p:spPr bwMode="auto">
          <a:xfrm>
            <a:off x="76200" y="152400"/>
            <a:ext cx="4495800" cy="2535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ETKİNLİK 8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lnSpc>
                <a:spcPct val="110000"/>
              </a:lnSpc>
              <a:spcAft>
                <a:spcPts val="3465"/>
              </a:spcAft>
              <a:buClr>
                <a:srgbClr val="2DA2BF"/>
              </a:buClr>
              <a:buSzPts val="1050"/>
            </a:pPr>
            <a:r>
              <a:rPr lang="tr-TR" sz="16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Geri Dönüşüm ve Sıfır Atık Temalı Boyama Yarışması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17/07/2025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b="1" u="sng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Personel, misafirler çocukları</a:t>
            </a:r>
          </a:p>
        </p:txBody>
      </p:sp>
      <p:pic>
        <p:nvPicPr>
          <p:cNvPr id="5" name="Picture 293">
            <a:extLst>
              <a:ext uri="{FF2B5EF4-FFF2-40B4-BE49-F238E27FC236}">
                <a16:creationId xmlns:a16="http://schemas.microsoft.com/office/drawing/2014/main" id="{AD76F2B9-CC8B-4C1B-5840-91F900D5D5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953000" y="157480"/>
            <a:ext cx="3657600" cy="2914650"/>
          </a:xfrm>
          <a:prstGeom prst="rect">
            <a:avLst/>
          </a:prstGeom>
        </p:spPr>
      </p:pic>
      <p:sp>
        <p:nvSpPr>
          <p:cNvPr id="7" name="1 Dikdörtgen">
            <a:extLst>
              <a:ext uri="{FF2B5EF4-FFF2-40B4-BE49-F238E27FC236}">
                <a16:creationId xmlns:a16="http://schemas.microsoft.com/office/drawing/2014/main" id="{D6D2AC00-3E82-C123-63B6-10A5818F5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3092450"/>
            <a:ext cx="4495800" cy="2535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ETKİNLİK 9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lnSpc>
                <a:spcPct val="110000"/>
              </a:lnSpc>
              <a:spcAft>
                <a:spcPts val="2890"/>
              </a:spcAft>
              <a:buClr>
                <a:srgbClr val="2DA2BF"/>
              </a:buClr>
              <a:buSzPts val="1050"/>
            </a:pPr>
            <a:r>
              <a:rPr lang="tr-TR" sz="16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Fidan Dikimi ve Tohum Armağanı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28/07/2025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b="1" u="sng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Personel, misafirler çocukları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01F7D8D2-767F-2D01-D36B-6D4B9FA3AC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505200"/>
            <a:ext cx="3657600" cy="292354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Dikdörtgen"/>
          <p:cNvSpPr>
            <a:spLocks noChangeArrowheads="1"/>
          </p:cNvSpPr>
          <p:nvPr/>
        </p:nvSpPr>
        <p:spPr bwMode="auto">
          <a:xfrm>
            <a:off x="117984" y="313401"/>
            <a:ext cx="422541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ETKİNLİK 10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Hayvanları Koruma Günü Etkinliği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13/10/2025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b="1" u="sng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Personel, misafir çocukları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D08D1558-B7A8-4737-052A-B455674A7E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974" y="610235"/>
            <a:ext cx="3743325" cy="28187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1 Dikdörtgen">
            <a:extLst>
              <a:ext uri="{FF2B5EF4-FFF2-40B4-BE49-F238E27FC236}">
                <a16:creationId xmlns:a16="http://schemas.microsoft.com/office/drawing/2014/main" id="{2C5EEB8D-7FB8-46B9-5860-FBDA0F3D3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819400"/>
            <a:ext cx="422541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ETKİNLİK 11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Hayvanları Koruma Günü Etkinliği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13/10/2025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b="1" u="sng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Personel, misafir çocukları</a:t>
            </a:r>
          </a:p>
        </p:txBody>
      </p:sp>
      <p:pic>
        <p:nvPicPr>
          <p:cNvPr id="7" name="Resim 6" descr="insan yüzü, kolaj, bebek, giyim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CACE28F3-C309-6590-A903-4D824ACB5A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974" y="3691781"/>
            <a:ext cx="28194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79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439737" y="-66897"/>
            <a:ext cx="8264525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EK-2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2026 YILINDA GERÇEKLEŞTİRİLECEK ÇEVRE EĞİTİM ETKİNLİKLERİ</a:t>
            </a:r>
          </a:p>
        </p:txBody>
      </p:sp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3610775" y="5767626"/>
            <a:ext cx="508825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000" b="1" dirty="0"/>
              <a:t>ETKİNLİKLERİN HİTAP ETTİĞİ BÖLGE:</a:t>
            </a:r>
            <a:r>
              <a:rPr lang="tr-TR" sz="1000" dirty="0"/>
              <a:t>  </a:t>
            </a:r>
            <a:r>
              <a:rPr lang="tr-TR" sz="1000" b="1" dirty="0">
                <a:solidFill>
                  <a:srgbClr val="FF0000"/>
                </a:solidFill>
              </a:rPr>
              <a:t>KIZILAĞAÇ</a:t>
            </a:r>
          </a:p>
          <a:p>
            <a:r>
              <a:rPr lang="tr-TR" sz="1000" dirty="0"/>
              <a:t>( REGION OF ACTIVITES )</a:t>
            </a:r>
            <a:r>
              <a:rPr lang="tr-TR" sz="1000" i="1" dirty="0"/>
              <a:t> </a:t>
            </a:r>
            <a:r>
              <a:rPr lang="tr-TR" sz="1000" dirty="0"/>
              <a:t> </a:t>
            </a:r>
          </a:p>
          <a:p>
            <a:r>
              <a:rPr lang="tr-TR" sz="1000" b="1" dirty="0"/>
              <a:t> </a:t>
            </a:r>
            <a:endParaRPr lang="tr-TR" sz="1000" dirty="0"/>
          </a:p>
          <a:p>
            <a:r>
              <a:rPr lang="tr-TR" sz="1000" b="1" dirty="0"/>
              <a:t>ETKİNLİKLERİ ORGANİZE EDEN BELEDİYE-DERNEK VEYA İŞLETME</a:t>
            </a:r>
            <a:r>
              <a:rPr lang="tr-TR" sz="1000" dirty="0"/>
              <a:t> </a:t>
            </a:r>
            <a:r>
              <a:rPr lang="tr-TR" sz="1000" b="1" dirty="0"/>
              <a:t>: </a:t>
            </a:r>
            <a:r>
              <a:rPr lang="tr-TR" sz="1000" b="1" dirty="0">
                <a:solidFill>
                  <a:srgbClr val="FF0000"/>
                </a:solidFill>
              </a:rPr>
              <a:t>KİTUYAD</a:t>
            </a:r>
          </a:p>
          <a:p>
            <a:r>
              <a:rPr lang="tr-TR" sz="1000" dirty="0"/>
              <a:t>( ACTIVITIES ORGANIZED BY )</a:t>
            </a:r>
          </a:p>
        </p:txBody>
      </p:sp>
      <p:graphicFrame>
        <p:nvGraphicFramePr>
          <p:cNvPr id="2" name="9 Tablo">
            <a:extLst>
              <a:ext uri="{FF2B5EF4-FFF2-40B4-BE49-F238E27FC236}">
                <a16:creationId xmlns:a16="http://schemas.microsoft.com/office/drawing/2014/main" id="{545829AB-5DC8-1C26-325A-A080AB0B72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606110"/>
              </p:ext>
            </p:extLst>
          </p:nvPr>
        </p:nvGraphicFramePr>
        <p:xfrm>
          <a:off x="350041" y="844854"/>
          <a:ext cx="8478840" cy="4848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3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4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48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5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6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62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97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37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8645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7316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72143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Hedef grup ve yeri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/>
                        <a:t>Name and category of the activity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/>
                        <a:t>Date</a:t>
                      </a:r>
                      <a:r>
                        <a:rPr kumimoji="0" lang="tr-TR" sz="1000" kern="1200" dirty="0"/>
                        <a:t> of </a:t>
                      </a:r>
                      <a:r>
                        <a:rPr kumimoji="0" lang="tr-TR" sz="1000" kern="1200" dirty="0" err="1"/>
                        <a:t>the</a:t>
                      </a:r>
                      <a:r>
                        <a:rPr kumimoji="0" lang="tr-TR" sz="1000" kern="1200" dirty="0"/>
                        <a:t> </a:t>
                      </a:r>
                      <a:r>
                        <a:rPr kumimoji="0" lang="tr-TR" sz="1000" kern="1200" dirty="0" err="1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58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/>
                        <a:t>Sahil Temizliği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a-DK" sz="1000" u="none" strike="noStrike"/>
                        <a:t>Yöre Halkı, Öğrenciler ve Diğer Ülke Halkları 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/>
                        <a:t>Temiz sahil bilincinin yayılması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Haziran</a:t>
                      </a:r>
                      <a:r>
                        <a:rPr lang="tr-TR" sz="1000" baseline="0" dirty="0"/>
                        <a:t> </a:t>
                      </a:r>
                      <a:r>
                        <a:rPr lang="tr-TR" sz="1000" dirty="0"/>
                        <a:t>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/>
                        <a:t>Coast</a:t>
                      </a:r>
                      <a:r>
                        <a:rPr lang="tr-TR" sz="1000" u="none" strike="noStrike" dirty="0"/>
                        <a:t> Cleanning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Kızılağaç</a:t>
                      </a:r>
                      <a:r>
                        <a:rPr lang="en-US" sz="1000" u="none" strike="noStrike" dirty="0"/>
                        <a:t> populace, students and turkey populace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 Spread of clean beach awareness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June</a:t>
                      </a:r>
                      <a:r>
                        <a:rPr lang="tr-TR" sz="1000" dirty="0"/>
                        <a:t> 2026</a:t>
                      </a: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32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/>
                        <a:t>Ağaç</a:t>
                      </a:r>
                      <a:r>
                        <a:rPr lang="tr-TR" sz="1000" baseline="0" dirty="0"/>
                        <a:t> dikimi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u="none" strike="noStrike" dirty="0"/>
                        <a:t>Yöre Halkı, Öğrenciler  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u="none" strike="noStrike" dirty="0"/>
                        <a:t>Öğr. ve velilerin çevre bitki canlılığına dikkatlilerini çekmek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/>
                        <a:t>Haziran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   2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   </a:t>
                      </a:r>
                      <a:r>
                        <a:rPr lang="tr-TR" sz="1000" dirty="0" err="1"/>
                        <a:t>Tree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planting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Students </a:t>
                      </a:r>
                      <a:r>
                        <a:rPr lang="tr-TR" sz="1000" dirty="0" err="1"/>
                        <a:t>parents</a:t>
                      </a:r>
                      <a:r>
                        <a:rPr lang="tr-TR" sz="1000" baseline="0" dirty="0"/>
                        <a:t> </a:t>
                      </a:r>
                      <a:r>
                        <a:rPr lang="tr-TR" sz="1000" baseline="0" dirty="0" err="1"/>
                        <a:t>and</a:t>
                      </a:r>
                      <a:r>
                        <a:rPr lang="tr-TR" sz="1000" baseline="0" dirty="0"/>
                        <a:t> Manavgat </a:t>
                      </a:r>
                      <a:r>
                        <a:rPr lang="tr-TR" sz="1000" baseline="0" dirty="0" err="1"/>
                        <a:t>populace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/>
                        <a:t>To attract attention to </a:t>
                      </a:r>
                      <a:r>
                        <a:rPr lang="tr-TR" sz="1000" u="none" strike="noStrike" dirty="0" err="1"/>
                        <a:t>planting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err="1"/>
                        <a:t>June</a:t>
                      </a:r>
                      <a:r>
                        <a:rPr lang="tr-TR" sz="1000" dirty="0"/>
                        <a:t>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151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Çevre Eğitim Günleri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Öğrenciler, Personel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Çevre bilincinin artması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Temmuz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Environmental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Education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Days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Students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Increased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awareness</a:t>
                      </a:r>
                      <a:r>
                        <a:rPr lang="tr-TR" sz="1000" dirty="0"/>
                        <a:t> of </a:t>
                      </a:r>
                      <a:r>
                        <a:rPr lang="tr-TR" sz="1000" dirty="0" err="1"/>
                        <a:t>the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environment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info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June</a:t>
                      </a:r>
                      <a:r>
                        <a:rPr lang="tr-TR" sz="1000" dirty="0"/>
                        <a:t>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76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Caretta </a:t>
                      </a:r>
                      <a:r>
                        <a:rPr lang="tr-TR" sz="1000" dirty="0" err="1"/>
                        <a:t>Caretta</a:t>
                      </a:r>
                      <a:r>
                        <a:rPr lang="tr-TR" sz="1000" dirty="0"/>
                        <a:t> Yumurtlama Dönemi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Otel misafirleri ve çalışanları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Yumurtlama dönemi farkındalığı ve yumurtlama bölgesi korumasının sağlanması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Temmuz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chemeClr val="dk1"/>
                          </a:solidFill>
                          <a:latin typeface="+mn-lt"/>
                          <a:cs typeface="+mn-cs"/>
                        </a:rPr>
                        <a:t>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Caretta </a:t>
                      </a:r>
                      <a:r>
                        <a:rPr lang="tr-TR" sz="1000" dirty="0" err="1"/>
                        <a:t>Caretta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Spawning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Period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Hotel </a:t>
                      </a:r>
                      <a:r>
                        <a:rPr lang="tr-TR" sz="1000" dirty="0" err="1"/>
                        <a:t>staff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and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guests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/>
                        <a:t>Providing spawning period awareness and spawning zone protection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July</a:t>
                      </a:r>
                      <a:r>
                        <a:rPr lang="tr-TR" sz="1000" dirty="0"/>
                        <a:t>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959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/>
                        <a:t>Mavi Bayrak Töreni</a:t>
                      </a: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u="none" strike="noStrike"/>
                        <a:t>Yöre Halkı, Öğrenciler ve Diğer Ülke Halkları</a:t>
                      </a:r>
                      <a:r>
                        <a:rPr lang="tr-TR" sz="1000" u="none" strike="noStrike"/>
                        <a:t>ı</a:t>
                      </a: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</a:t>
                      </a:r>
                      <a:r>
                        <a:rPr kumimoji="0" lang="tr-TR" sz="10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avi Bayrak Programının farkındalığını arttırmak</a:t>
                      </a: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/>
                        <a:t>Mayıs 2026</a:t>
                      </a: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  5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Blue </a:t>
                      </a:r>
                      <a:r>
                        <a:rPr lang="tr-TR" sz="1000" dirty="0" err="1"/>
                        <a:t>Flag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Ceremony</a:t>
                      </a: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u="none" strike="noStrike" dirty="0"/>
                        <a:t>Kızılağaç</a:t>
                      </a:r>
                      <a:r>
                        <a:rPr lang="en-US" sz="1000" u="none" strike="noStrike" dirty="0"/>
                        <a:t> populace, students and turkey populace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 Raising awareness of the Blue Flag Program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/>
                        <a:t>May 2026</a:t>
                      </a: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FA43A3CE-B554-CF27-CD05-C15F11677A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48690"/>
              </p:ext>
            </p:extLst>
          </p:nvPr>
        </p:nvGraphicFramePr>
        <p:xfrm>
          <a:off x="457200" y="533400"/>
          <a:ext cx="8478840" cy="2248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>
                  <a:extLst>
                    <a:ext uri="{9D8B030D-6E8A-4147-A177-3AD203B41FA5}">
                      <a16:colId xmlns:a16="http://schemas.microsoft.com/office/drawing/2014/main" val="290492817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263705629"/>
                    </a:ext>
                  </a:extLst>
                </a:gridCol>
                <a:gridCol w="704335">
                  <a:extLst>
                    <a:ext uri="{9D8B030D-6E8A-4147-A177-3AD203B41FA5}">
                      <a16:colId xmlns:a16="http://schemas.microsoft.com/office/drawing/2014/main" val="604858131"/>
                    </a:ext>
                  </a:extLst>
                </a:gridCol>
                <a:gridCol w="1054899">
                  <a:extLst>
                    <a:ext uri="{9D8B030D-6E8A-4147-A177-3AD203B41FA5}">
                      <a16:colId xmlns:a16="http://schemas.microsoft.com/office/drawing/2014/main" val="1915362759"/>
                    </a:ext>
                  </a:extLst>
                </a:gridCol>
                <a:gridCol w="735527">
                  <a:extLst>
                    <a:ext uri="{9D8B030D-6E8A-4147-A177-3AD203B41FA5}">
                      <a16:colId xmlns:a16="http://schemas.microsoft.com/office/drawing/2014/main" val="4007500290"/>
                    </a:ext>
                  </a:extLst>
                </a:gridCol>
                <a:gridCol w="220659">
                  <a:extLst>
                    <a:ext uri="{9D8B030D-6E8A-4147-A177-3AD203B41FA5}">
                      <a16:colId xmlns:a16="http://schemas.microsoft.com/office/drawing/2014/main" val="219547296"/>
                    </a:ext>
                  </a:extLst>
                </a:gridCol>
                <a:gridCol w="306259">
                  <a:extLst>
                    <a:ext uri="{9D8B030D-6E8A-4147-A177-3AD203B41FA5}">
                      <a16:colId xmlns:a16="http://schemas.microsoft.com/office/drawing/2014/main" val="3763653742"/>
                    </a:ext>
                  </a:extLst>
                </a:gridCol>
                <a:gridCol w="1099760">
                  <a:extLst>
                    <a:ext uri="{9D8B030D-6E8A-4147-A177-3AD203B41FA5}">
                      <a16:colId xmlns:a16="http://schemas.microsoft.com/office/drawing/2014/main" val="1477668856"/>
                    </a:ext>
                  </a:extLst>
                </a:gridCol>
                <a:gridCol w="1073782">
                  <a:extLst>
                    <a:ext uri="{9D8B030D-6E8A-4147-A177-3AD203B41FA5}">
                      <a16:colId xmlns:a16="http://schemas.microsoft.com/office/drawing/2014/main" val="1906680719"/>
                    </a:ext>
                  </a:extLst>
                </a:gridCol>
                <a:gridCol w="986455">
                  <a:extLst>
                    <a:ext uri="{9D8B030D-6E8A-4147-A177-3AD203B41FA5}">
                      <a16:colId xmlns:a16="http://schemas.microsoft.com/office/drawing/2014/main" val="1676056939"/>
                    </a:ext>
                  </a:extLst>
                </a:gridCol>
                <a:gridCol w="773164">
                  <a:extLst>
                    <a:ext uri="{9D8B030D-6E8A-4147-A177-3AD203B41FA5}">
                      <a16:colId xmlns:a16="http://schemas.microsoft.com/office/drawing/2014/main" val="181938132"/>
                    </a:ext>
                  </a:extLst>
                </a:gridCol>
              </a:tblGrid>
              <a:tr h="72143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Hedef grup ve yeri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/>
                        <a:t>Name and category of the activity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/>
                        <a:t>Date</a:t>
                      </a:r>
                      <a:r>
                        <a:rPr kumimoji="0" lang="tr-TR" sz="1000" kern="1200" dirty="0"/>
                        <a:t> of </a:t>
                      </a:r>
                      <a:r>
                        <a:rPr kumimoji="0" lang="tr-TR" sz="1000" kern="1200" dirty="0" err="1"/>
                        <a:t>the</a:t>
                      </a:r>
                      <a:r>
                        <a:rPr kumimoji="0" lang="tr-TR" sz="1000" kern="1200" dirty="0"/>
                        <a:t> </a:t>
                      </a:r>
                      <a:r>
                        <a:rPr kumimoji="0" lang="tr-TR" sz="1000" kern="1200" dirty="0" err="1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2443271248"/>
                  </a:ext>
                </a:extLst>
              </a:tr>
              <a:tr h="73558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>
                          <a:latin typeface="Arial" pitchFamily="34" charset="0"/>
                          <a:cs typeface="Arial" pitchFamily="34" charset="0"/>
                        </a:rPr>
                        <a:t>Eko-okul etkinliği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/>
                        <a:t>Öğrenciler, Personel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 fontAlgn="t"/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>
                          <a:latin typeface="Arial" pitchFamily="34" charset="0"/>
                          <a:cs typeface="Arial" pitchFamily="34" charset="0"/>
                        </a:rPr>
                        <a:t>Çevre bilincini arttırmak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Mayıs 2026</a:t>
                      </a: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Eco-school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activity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t"/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Students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Staff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t"/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Increasing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environmental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awareness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t"/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 2026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994340106"/>
                  </a:ext>
                </a:extLst>
              </a:tr>
              <a:tr h="79132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/>
                        <a:t>Organik bahçe etkinliği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latin typeface="Arial" pitchFamily="34" charset="0"/>
                          <a:cs typeface="Arial" pitchFamily="34" charset="0"/>
                        </a:rPr>
                        <a:t>Çocuklar ve personeller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u="none" strike="noStrike" dirty="0"/>
                        <a:t>çevre ,bitki canlılığına dikkatlilerini çekmek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Mayıs 2026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Organic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gardening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activity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staff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attract attention to the environment and plant vitality</a:t>
                      </a:r>
                    </a:p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 2026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3609036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2937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3400" y="228600"/>
            <a:ext cx="7988300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EK-1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2025 YILINDA GERÇEKLEŞTİRİLEN ÇEVRE EĞİTİM ETKİNLİKLERİ</a:t>
            </a:r>
          </a:p>
        </p:txBody>
      </p:sp>
      <p:graphicFrame>
        <p:nvGraphicFramePr>
          <p:cNvPr id="6" name="Group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830810"/>
              </p:ext>
            </p:extLst>
          </p:nvPr>
        </p:nvGraphicFramePr>
        <p:xfrm>
          <a:off x="152400" y="1143000"/>
          <a:ext cx="8763001" cy="5527969"/>
        </p:xfrm>
        <a:graphic>
          <a:graphicData uri="http://schemas.openxmlformats.org/drawingml/2006/table">
            <a:tbl>
              <a:tblPr/>
              <a:tblGrid>
                <a:gridCol w="325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16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3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3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0729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Etkinliğin adı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Tarih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Yapılan eğitim etkinliği ile ilgili kısa öz değerlendirme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(etkinliğe katılım nasıldı, katılımcıların görüşleri neler oldu,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Etkinlik faydalı oldu diyebilir misiniz gibi)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072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65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altLang="tr-TR" sz="1000" dirty="0">
                          <a:latin typeface="+mj-lt"/>
                        </a:rPr>
                        <a:t>Çevre Günü Etkinlikleri</a:t>
                      </a:r>
                    </a:p>
                    <a:p>
                      <a:pPr marL="342900" indent="-342900">
                        <a:buSzPct val="65000"/>
                        <a:buFont typeface="Wingdings 3" pitchFamily="18" charset="2"/>
                        <a:buNone/>
                      </a:pP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  05.06.2025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Yerel bölge okullarına eğitim verildi, Fidan dikim etkinliği gerçekleştirildi. Çocuklara </a:t>
                      </a:r>
                      <a:r>
                        <a:rPr lang="tr-TR" sz="1000" dirty="0" err="1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şapka,tişört</a:t>
                      </a:r>
                      <a:endParaRPr lang="tr-TR" sz="1000" dirty="0">
                        <a:solidFill>
                          <a:srgbClr val="000000"/>
                        </a:solidFill>
                        <a:latin typeface="+mj-lt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err="1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Vs</a:t>
                      </a: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 dağıtıldı.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1949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>
                          <a:latin typeface="+mj-lt"/>
                        </a:rPr>
                        <a:t>Organik Bahçe Etkinlikleri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05.06.2025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9679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prstClr val="black"/>
                          </a:solidFill>
                          <a:latin typeface="+mj-lt"/>
                        </a:rPr>
                        <a:t>Mavi Bayrak Töreni</a:t>
                      </a:r>
                      <a:endParaRPr lang="tr-TR" sz="1000" b="1" u="sng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alt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24.05.2025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Personel, misafirler</a:t>
                      </a:r>
                      <a:endParaRPr lang="tr-TR" sz="1000" dirty="0">
                        <a:latin typeface="+mj-lt"/>
                        <a:cs typeface="Arial" charset="0"/>
                      </a:endParaRPr>
                    </a:p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285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dk1"/>
                          </a:solidFill>
                          <a:latin typeface="+mj-lt"/>
                          <a:cs typeface="Calibri" pitchFamily="34" charset="0"/>
                        </a:rPr>
                        <a:t>Çevre Eğitim Günü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22.04.2025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Bölgede bulunan okullarla çevre bilinçlendirme eğitimleri düzenlendi. </a:t>
                      </a:r>
                      <a:r>
                        <a:rPr lang="tr-TR" sz="1000" dirty="0" err="1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Çocuklaraın</a:t>
                      </a: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 bu konuda bilinçlendirilmesi sağlandı.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1705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Caretta </a:t>
                      </a:r>
                      <a:r>
                        <a:rPr kumimoji="0" lang="tr-TR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Caretta</a:t>
                      </a: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Yumurtlama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Dönemi Başlangıcı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 06.06.2025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Bölgemizde </a:t>
                      </a:r>
                      <a:r>
                        <a:rPr lang="tr-TR" sz="1000" dirty="0" err="1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caretta</a:t>
                      </a: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000" dirty="0" err="1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caretta</a:t>
                      </a: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 tesisler tarafından korunma altına alınıyor. Yumurtlama dönemleri takip ediliyor ve yuvalar korunma altına alınıyor.</a:t>
                      </a:r>
                    </a:p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7491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Sorgun Orman Temizliği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  07.05.2025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Bölgede bulunan otellerde orman temizliği etkinlikleri gerçekleştirildi.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7491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Çevre Bilinci ve Sıfır Atık Eğitimi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04.06.2025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Çevre bilici ve sıfır atık eğitimi okullarda verildi.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556825"/>
                  </a:ext>
                </a:extLst>
              </a:tr>
            </a:tbl>
          </a:graphicData>
        </a:graphic>
      </p:graphicFrame>
      <p:sp>
        <p:nvSpPr>
          <p:cNvPr id="3" name="Metin kutusu 2">
            <a:extLst>
              <a:ext uri="{FF2B5EF4-FFF2-40B4-BE49-F238E27FC236}">
                <a16:creationId xmlns:a16="http://schemas.microsoft.com/office/drawing/2014/main" id="{29AF7CAF-6689-1FD2-6CCA-47B979B2BCB2}"/>
              </a:ext>
            </a:extLst>
          </p:cNvPr>
          <p:cNvSpPr txBox="1"/>
          <p:nvPr/>
        </p:nvSpPr>
        <p:spPr>
          <a:xfrm>
            <a:off x="3886200" y="2514600"/>
            <a:ext cx="4724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tr-TR" sz="10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Bölgede bulunan yerel ürünlerin tanıtılması için otellerde bulunan organik bahçelerde tesis misafirleriyle etkinlikler gerçekleştirildi.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>
            <a:extLst>
              <a:ext uri="{FF2B5EF4-FFF2-40B4-BE49-F238E27FC236}">
                <a16:creationId xmlns:a16="http://schemas.microsoft.com/office/drawing/2014/main" id="{7E5BEC64-89F1-AD42-F250-812B284E67EF}"/>
              </a:ext>
            </a:extLst>
          </p:cNvPr>
          <p:cNvSpPr txBox="1"/>
          <p:nvPr/>
        </p:nvSpPr>
        <p:spPr>
          <a:xfrm>
            <a:off x="880717" y="228600"/>
            <a:ext cx="72936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EK-1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2025 YILINDA GERÇEKLEŞTİRİLEN ÇEVRE EĞİTİM ETKİNLİKLERİ</a:t>
            </a:r>
          </a:p>
        </p:txBody>
      </p:sp>
      <p:graphicFrame>
        <p:nvGraphicFramePr>
          <p:cNvPr id="3" name="Group 50">
            <a:extLst>
              <a:ext uri="{FF2B5EF4-FFF2-40B4-BE49-F238E27FC236}">
                <a16:creationId xmlns:a16="http://schemas.microsoft.com/office/drawing/2014/main" id="{C6987648-BCA5-D1A9-DE1F-0340656F62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071921"/>
              </p:ext>
            </p:extLst>
          </p:nvPr>
        </p:nvGraphicFramePr>
        <p:xfrm>
          <a:off x="476705" y="1524000"/>
          <a:ext cx="8101688" cy="4175722"/>
        </p:xfrm>
        <a:graphic>
          <a:graphicData uri="http://schemas.openxmlformats.org/drawingml/2006/table">
            <a:tbl>
              <a:tblPr/>
              <a:tblGrid>
                <a:gridCol w="49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3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867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9661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Etkinliğin adı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Tarih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Yapılan eğitim etkinliği ile ilgili kısa öz değerlendirme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(etkinliğe katılım nasıldı, katılımcıların görüşleri neler oldu,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Etkinlik faydalı oldu diyebilir misiniz gibi)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451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65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TEMA Vakfı 10.000 adet fidan bağışı</a:t>
                      </a:r>
                    </a:p>
                    <a:p>
                      <a:pPr marL="342900" indent="-342900">
                        <a:buSzPct val="65000"/>
                        <a:buFont typeface="Wingdings 3" pitchFamily="18" charset="2"/>
                        <a:buNone/>
                      </a:pP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27.06.2025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151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Fidan dikimi etkinliği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09.06.2025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Bölgede fidan dikme etkinlikleri gerçekleştirildi.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29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Sahil Temizliği Etkinliği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alt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20.06.2025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u="none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Sezonda sahillerimizin temizlenmesi için sahil temizliği etkinlikleri düzenlendi.</a:t>
                      </a:r>
                    </a:p>
                    <a:p>
                      <a:pPr marL="109538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4594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Atık malzemelerle etkinlik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12.06.2025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u="none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Otellerimizde çocuklar için atık malzemelerden etkinlikler düzenlendi ve çocuklarla bu tarz eğitici aktiviteler yapıldı.</a:t>
                      </a:r>
                    </a:p>
                    <a:p>
                      <a:pPr marL="109538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1551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Çeltikçi ilkokulu ve TEMA  işbirliğinde kutlamalar ve etkinlik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07.06.2025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u="none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Çeltikçi ilkokulu ile TEMA işbirliğinde uçurtma etkinlikleri </a:t>
                      </a:r>
                      <a:r>
                        <a:rPr lang="tr-TR" sz="1000" u="none" dirty="0" err="1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vs</a:t>
                      </a:r>
                      <a:r>
                        <a:rPr lang="tr-TR" sz="1000" u="none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 düzenlendi.</a:t>
                      </a:r>
                    </a:p>
                    <a:p>
                      <a:pPr marL="109538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41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Tohum topu çevre aktivitesi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04.06.2025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u="none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Otellerde çocuklar için tohum topu etkinlikleri düzenlendi.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Metin kutusu 3">
            <a:extLst>
              <a:ext uri="{FF2B5EF4-FFF2-40B4-BE49-F238E27FC236}">
                <a16:creationId xmlns:a16="http://schemas.microsoft.com/office/drawing/2014/main" id="{28022A7E-F6DE-8F77-C391-8B7A4EFA0A48}"/>
              </a:ext>
            </a:extLst>
          </p:cNvPr>
          <p:cNvSpPr txBox="1"/>
          <p:nvPr/>
        </p:nvSpPr>
        <p:spPr>
          <a:xfrm>
            <a:off x="3962400" y="2209800"/>
            <a:ext cx="38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u="none" dirty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Bölgede bulunan bazı oteller TEMA vakfına bağışta bulundular ve TEMA işbirliği ile bazı etkinliklere katılım sağladılar.</a:t>
            </a:r>
          </a:p>
        </p:txBody>
      </p:sp>
    </p:spTree>
    <p:extLst>
      <p:ext uri="{BB962C8B-B14F-4D97-AF65-F5344CB8AC3E}">
        <p14:creationId xmlns:p14="http://schemas.microsoft.com/office/powerpoint/2010/main" val="2463521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838200" y="381000"/>
            <a:ext cx="7350919" cy="83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ENVIRONMENTAL EDUCATION ACTIVITIES PERFORMED 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IN THE YEAR 2025</a:t>
            </a:r>
            <a:endParaRPr lang="tr-TR" sz="2400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6" name="Group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528372"/>
              </p:ext>
            </p:extLst>
          </p:nvPr>
        </p:nvGraphicFramePr>
        <p:xfrm>
          <a:off x="130176" y="1295400"/>
          <a:ext cx="8709024" cy="5105399"/>
        </p:xfrm>
        <a:graphic>
          <a:graphicData uri="http://schemas.openxmlformats.org/drawingml/2006/table">
            <a:tbl>
              <a:tblPr/>
              <a:tblGrid>
                <a:gridCol w="323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37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014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5102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="1" dirty="0">
                          <a:latin typeface="+mj-lt"/>
                        </a:rPr>
                        <a:t>Name of </a:t>
                      </a:r>
                      <a:r>
                        <a:rPr lang="tr-TR" sz="1000" b="1" dirty="0" err="1">
                          <a:latin typeface="+mj-lt"/>
                        </a:rPr>
                        <a:t>the</a:t>
                      </a:r>
                      <a:r>
                        <a:rPr lang="tr-TR" sz="1000" b="1" dirty="0">
                          <a:latin typeface="+mj-lt"/>
                        </a:rPr>
                        <a:t> </a:t>
                      </a:r>
                      <a:r>
                        <a:rPr lang="tr-TR" sz="1000" b="1" dirty="0" err="1">
                          <a:latin typeface="+mj-lt"/>
                        </a:rPr>
                        <a:t>activity</a:t>
                      </a:r>
                      <a:endParaRPr lang="tr-TR" sz="1000" b="1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="1" dirty="0" err="1">
                          <a:latin typeface="+mj-lt"/>
                        </a:rPr>
                        <a:t>Date</a:t>
                      </a:r>
                      <a:endParaRPr lang="tr-TR" sz="1000" b="1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Short</a:t>
                      </a:r>
                      <a:r>
                        <a:rPr lang="tr-TR" sz="1000" b="1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Assesment</a:t>
                      </a:r>
                      <a:r>
                        <a:rPr lang="tr-TR" sz="1000" b="1" dirty="0">
                          <a:latin typeface="+mj-lt"/>
                          <a:ea typeface="Times New Roman"/>
                        </a:rPr>
                        <a:t> of </a:t>
                      </a: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the</a:t>
                      </a:r>
                      <a:r>
                        <a:rPr lang="tr-TR" sz="1000" b="1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activity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(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did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many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people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participate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what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was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the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outcome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,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etc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).</a:t>
                      </a:r>
                    </a:p>
                  </a:txBody>
                  <a:tcPr marL="89535" marR="895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646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Environment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Day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Events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05.06.2025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Training was provided to local schools, sapling planting activities were held. Hats, t-shirts etc. were distributed to children.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669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Organic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Gardening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Activitie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05.06.2025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sz="1000" dirty="0"/>
                      </a:br>
                      <a:r>
                        <a:rPr kumimoji="0"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order to promote local products in the region, events were held with facility guests in the organic gardens located in the hotels.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806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Blue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Flag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Ceremony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24.05.2025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Staff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guests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806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Environmental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Education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Day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22.04.2025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Environmental awareness training was organized with schools in the region. Children were made aware of this issue.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379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Beginning of Caretta </a:t>
                      </a:r>
                      <a:r>
                        <a:rPr kumimoji="0" lang="en-US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Caretta</a:t>
                      </a: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Spawning Period</a:t>
                      </a: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06.06.2025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In our region, the caretta </a:t>
                      </a:r>
                      <a:r>
                        <a:rPr lang="en-US" sz="1000" dirty="0" err="1"/>
                        <a:t>caretta</a:t>
                      </a:r>
                      <a:r>
                        <a:rPr lang="en-US" sz="1000" dirty="0"/>
                        <a:t> is protected by facilities. Their egg-laying periods are monitored and nests are protected.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379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Sorgun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Forest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Cleaning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07.05.2025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Forest cleaning activities were held in hotels in the region.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379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Environmental Awareness and Zero Waste Training</a:t>
                      </a: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04.06.2025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Environmental awareness and zero waste education was given in schools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76993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50">
            <a:extLst>
              <a:ext uri="{FF2B5EF4-FFF2-40B4-BE49-F238E27FC236}">
                <a16:creationId xmlns:a16="http://schemas.microsoft.com/office/drawing/2014/main" id="{FBBDCA23-0111-9089-0BA9-87B95CB7A3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22164"/>
              </p:ext>
            </p:extLst>
          </p:nvPr>
        </p:nvGraphicFramePr>
        <p:xfrm>
          <a:off x="304800" y="685800"/>
          <a:ext cx="8794559" cy="4331609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97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37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014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5102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="1" dirty="0">
                          <a:latin typeface="+mj-lt"/>
                        </a:rPr>
                        <a:t>Name of </a:t>
                      </a:r>
                      <a:r>
                        <a:rPr lang="tr-TR" sz="1000" b="1" dirty="0" err="1">
                          <a:latin typeface="+mj-lt"/>
                        </a:rPr>
                        <a:t>the</a:t>
                      </a:r>
                      <a:r>
                        <a:rPr lang="tr-TR" sz="1000" b="1" dirty="0">
                          <a:latin typeface="+mj-lt"/>
                        </a:rPr>
                        <a:t> </a:t>
                      </a:r>
                      <a:r>
                        <a:rPr lang="tr-TR" sz="1000" b="1" dirty="0" err="1">
                          <a:latin typeface="+mj-lt"/>
                        </a:rPr>
                        <a:t>activity</a:t>
                      </a:r>
                      <a:endParaRPr lang="tr-TR" sz="1000" b="1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="1" dirty="0" err="1">
                          <a:latin typeface="+mj-lt"/>
                        </a:rPr>
                        <a:t>Date</a:t>
                      </a:r>
                      <a:endParaRPr lang="tr-TR" sz="1000" b="1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Short</a:t>
                      </a:r>
                      <a:r>
                        <a:rPr lang="tr-TR" sz="1000" b="1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Assesment</a:t>
                      </a:r>
                      <a:r>
                        <a:rPr lang="tr-TR" sz="1000" b="1" dirty="0">
                          <a:latin typeface="+mj-lt"/>
                          <a:ea typeface="Times New Roman"/>
                        </a:rPr>
                        <a:t> of </a:t>
                      </a: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the</a:t>
                      </a:r>
                      <a:r>
                        <a:rPr lang="tr-TR" sz="1000" b="1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activity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(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did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many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people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participate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what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was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the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outcome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,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etc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).</a:t>
                      </a:r>
                    </a:p>
                  </a:txBody>
                  <a:tcPr marL="89535" marR="895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646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TEMA Foundation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donates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10,000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saplings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27.06.2025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Some hotels in the region made donations to the TEMA foundation and participated in some events in cooperation with TEMA.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669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Fidan dikimi etkinliği</a:t>
                      </a: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09.06.2025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Sapling planting activities were held in the region.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806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Beach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Clean-up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Event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20.06.2025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br>
                        <a:rPr lang="en-US" sz="1000" dirty="0"/>
                      </a:br>
                      <a:r>
                        <a:rPr kumimoji="0"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Beach cleaning events were organized to clean our beaches during the season.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806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Effectiveness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with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waste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materials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12.06.2025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sz="1000" dirty="0"/>
                      </a:br>
                      <a:r>
                        <a:rPr kumimoji="0"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our hotels, activities were organized using waste materials for children and such educational activities were carried out with children.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379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Celebrations and event in cooperation with </a:t>
                      </a:r>
                      <a:r>
                        <a:rPr kumimoji="0" lang="en-US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Çeltikçi</a:t>
                      </a: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primary school and TEMA</a:t>
                      </a: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07.06.2025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Kite flying events etc. were </a:t>
                      </a:r>
                      <a:r>
                        <a:rPr lang="en-US" sz="1000" dirty="0" err="1"/>
                        <a:t>organised</a:t>
                      </a:r>
                      <a:r>
                        <a:rPr lang="en-US" sz="1000" dirty="0"/>
                        <a:t> in cooperation with </a:t>
                      </a:r>
                      <a:r>
                        <a:rPr lang="en-US" sz="1000" dirty="0" err="1"/>
                        <a:t>Çeltikçi</a:t>
                      </a:r>
                      <a:r>
                        <a:rPr lang="en-US" sz="1000" dirty="0"/>
                        <a:t> Primary School and TEMA.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379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Seed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ball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environmental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activity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04.06.2025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Seed ball events were organized for children in hotels.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7082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33400" y="1981200"/>
            <a:ext cx="8229600" cy="2862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2025 YILI</a:t>
            </a:r>
            <a:br>
              <a:rPr lang="tr-TR" sz="3600" b="1" dirty="0">
                <a:latin typeface="+mn-lt"/>
              </a:rPr>
            </a:br>
            <a:r>
              <a:rPr lang="tr-TR" sz="3600" b="1" dirty="0">
                <a:latin typeface="+mn-lt"/>
              </a:rPr>
              <a:t> </a:t>
            </a:r>
            <a:r>
              <a:rPr lang="tr-TR" sz="3600" b="1" dirty="0">
                <a:solidFill>
                  <a:srgbClr val="002060"/>
                </a:solidFill>
                <a:latin typeface="+mn-lt"/>
              </a:rPr>
              <a:t>MAVİ BAYRAK</a:t>
            </a:r>
            <a:br>
              <a:rPr lang="tr-TR" sz="3600" b="1" dirty="0">
                <a:solidFill>
                  <a:srgbClr val="002060"/>
                </a:solidFill>
                <a:latin typeface="+mn-lt"/>
              </a:rPr>
            </a:br>
            <a:r>
              <a:rPr lang="tr-TR" sz="3600" b="1" dirty="0">
                <a:solidFill>
                  <a:srgbClr val="002060"/>
                </a:solidFill>
                <a:latin typeface="+mn-lt"/>
              </a:rPr>
              <a:t>ÇEVRE EĞİTİM ve BİLİNÇLENDİRME</a:t>
            </a:r>
            <a:br>
              <a:rPr lang="tr-TR" sz="3600" b="1" dirty="0">
                <a:solidFill>
                  <a:srgbClr val="002060"/>
                </a:solidFill>
                <a:latin typeface="+mn-lt"/>
              </a:rPr>
            </a:br>
            <a:r>
              <a:rPr lang="tr-TR" sz="3600" b="1" dirty="0">
                <a:solidFill>
                  <a:srgbClr val="002060"/>
                </a:solidFill>
                <a:latin typeface="+mn-lt"/>
              </a:rPr>
              <a:t>ETKİNLİKLERİNİN AÇIKLAMASI</a:t>
            </a:r>
          </a:p>
          <a:p>
            <a:pPr algn="ctr">
              <a:defRPr/>
            </a:pP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-BELGELER-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5 Dikdörtgen"/>
          <p:cNvSpPr>
            <a:spLocks noChangeArrowheads="1"/>
          </p:cNvSpPr>
          <p:nvPr/>
        </p:nvSpPr>
        <p:spPr bwMode="auto">
          <a:xfrm>
            <a:off x="0" y="140417"/>
            <a:ext cx="3496733" cy="2499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dirty="0">
                <a:latin typeface="Calibri" pitchFamily="34" charset="0"/>
                <a:cs typeface="Arial" charset="0"/>
              </a:rPr>
              <a:t>       </a:t>
            </a:r>
            <a:r>
              <a:rPr lang="tr-TR" b="1" u="sng" dirty="0">
                <a:latin typeface="Calibri" pitchFamily="34" charset="0"/>
                <a:cs typeface="Arial" charset="0"/>
              </a:rPr>
              <a:t>ETKİNLİK 1</a:t>
            </a:r>
            <a:endParaRPr lang="tr-TR" u="sng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1600" dirty="0">
                <a:latin typeface="Calibri" pitchFamily="34" charset="0"/>
              </a:rPr>
              <a:t>        4 Ekim Dünya Hayvanları Koruma Günü etkinliği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1600" dirty="0">
                <a:latin typeface="Calibri" pitchFamily="34" charset="0"/>
              </a:rPr>
              <a:t>        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b="1" dirty="0">
                <a:latin typeface="Calibri" pitchFamily="34" charset="0"/>
                <a:cs typeface="Arial" charset="0"/>
              </a:rPr>
              <a:t>       </a:t>
            </a:r>
            <a:r>
              <a:rPr lang="tr-TR" b="1" u="sng" dirty="0">
                <a:latin typeface="Calibri" pitchFamily="34" charset="0"/>
                <a:cs typeface="Arial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dirty="0">
                <a:latin typeface="Calibri" pitchFamily="34" charset="0"/>
                <a:cs typeface="Arial" charset="0"/>
              </a:rPr>
              <a:t>        04/11/2025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16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  </a:t>
            </a:r>
            <a:r>
              <a:rPr lang="tr-TR" b="1" u="sng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ETKİNLİĞE AKTİF OLARAK 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   Misafir çocukları</a:t>
            </a:r>
          </a:p>
        </p:txBody>
      </p:sp>
      <p:pic>
        <p:nvPicPr>
          <p:cNvPr id="4" name="Resim 3" descr="giyim, çocukların yaptığı resimler, oğlan, kişi, şahıs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1A993CB6-C448-38EB-C312-4989296679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38789" y="-860107"/>
            <a:ext cx="2486025" cy="4419600"/>
          </a:xfrm>
          <a:prstGeom prst="rect">
            <a:avLst/>
          </a:prstGeom>
        </p:spPr>
      </p:pic>
      <p:sp>
        <p:nvSpPr>
          <p:cNvPr id="10" name="5 Dikdörtgen">
            <a:extLst>
              <a:ext uri="{FF2B5EF4-FFF2-40B4-BE49-F238E27FC236}">
                <a16:creationId xmlns:a16="http://schemas.microsoft.com/office/drawing/2014/main" id="{60B7A0D2-1003-C30A-9BD2-B1E8F1287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" y="2971800"/>
            <a:ext cx="3496733" cy="2696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dirty="0">
                <a:latin typeface="Calibri" pitchFamily="34" charset="0"/>
                <a:cs typeface="Arial" charset="0"/>
              </a:rPr>
              <a:t>       </a:t>
            </a:r>
            <a:r>
              <a:rPr lang="tr-TR" b="1" u="sng" dirty="0">
                <a:latin typeface="Calibri" pitchFamily="34" charset="0"/>
                <a:cs typeface="Arial" charset="0"/>
              </a:rPr>
              <a:t>ETKİNLİK 2</a:t>
            </a:r>
            <a:endParaRPr lang="tr-TR" u="sng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1600" dirty="0">
                <a:latin typeface="Calibri" pitchFamily="34" charset="0"/>
              </a:rPr>
              <a:t>        16 Haziran Dünya Deniz Kaplumbağaları gününde, deniz kaplumbağalarına çip takılma etkinliğine katılım sağlandı.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b="1" dirty="0">
                <a:latin typeface="Calibri" pitchFamily="34" charset="0"/>
                <a:cs typeface="Arial" charset="0"/>
              </a:rPr>
              <a:t>       </a:t>
            </a:r>
            <a:r>
              <a:rPr lang="tr-TR" b="1" u="sng" dirty="0">
                <a:latin typeface="Calibri" pitchFamily="34" charset="0"/>
                <a:cs typeface="Arial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dirty="0">
                <a:latin typeface="Calibri" pitchFamily="34" charset="0"/>
                <a:cs typeface="Arial" charset="0"/>
              </a:rPr>
              <a:t>        16/06/2025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16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  </a:t>
            </a:r>
            <a:r>
              <a:rPr lang="tr-TR" b="1" u="sng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ETKİNLİĞE AKTİF OLARAK 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   </a:t>
            </a:r>
            <a:r>
              <a:rPr lang="tr-TR" sz="1600" dirty="0" err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Misafirler,personel,yerel</a:t>
            </a:r>
            <a:r>
              <a:rPr lang="tr-TR" sz="16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halk</a:t>
            </a:r>
          </a:p>
        </p:txBody>
      </p:sp>
      <p:pic>
        <p:nvPicPr>
          <p:cNvPr id="12" name="Resim 11" descr="ağaç, dış mekan, bayrak, resim içeren bir resim">
            <a:extLst>
              <a:ext uri="{FF2B5EF4-FFF2-40B4-BE49-F238E27FC236}">
                <a16:creationId xmlns:a16="http://schemas.microsoft.com/office/drawing/2014/main" id="{1DA1CD23-1C30-34FC-0AAE-9917A05F4A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080" y="2971800"/>
            <a:ext cx="3496733" cy="3327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7 Dikdörtgen"/>
          <p:cNvSpPr>
            <a:spLocks noChangeArrowheads="1"/>
          </p:cNvSpPr>
          <p:nvPr/>
        </p:nvSpPr>
        <p:spPr bwMode="auto">
          <a:xfrm>
            <a:off x="0" y="95547"/>
            <a:ext cx="4191000" cy="2696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dirty="0">
                <a:latin typeface="Calibri" pitchFamily="34" charset="0"/>
                <a:cs typeface="Arial" charset="0"/>
              </a:rPr>
              <a:t>      </a:t>
            </a:r>
            <a:r>
              <a:rPr lang="tr-TR" b="1" u="sng" dirty="0">
                <a:latin typeface="Calibri" pitchFamily="34" charset="0"/>
                <a:cs typeface="Arial" charset="0"/>
              </a:rPr>
              <a:t>ETKİNLİK 3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latin typeface="Calibri" pitchFamily="34" charset="0"/>
                <a:cs typeface="Arial" charset="0"/>
              </a:rPr>
              <a:t>       5 Haziran Dünya Çevre Gününde misafir çocuklarıyla fidan dikim etkinliği gerçekleştirildi.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1600" b="1" i="1" dirty="0">
                <a:latin typeface="Calibri" pitchFamily="34" charset="0"/>
              </a:rPr>
              <a:t>       </a:t>
            </a:r>
            <a:endParaRPr lang="tr-TR" sz="1600" dirty="0">
              <a:latin typeface="Calibri" pitchFamily="34" charset="0"/>
            </a:endParaRP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b="1" dirty="0">
                <a:latin typeface="Calibri" pitchFamily="34" charset="0"/>
                <a:cs typeface="Arial" charset="0"/>
              </a:rPr>
              <a:t>      </a:t>
            </a:r>
            <a:r>
              <a:rPr lang="tr-TR" b="1" u="sng" dirty="0">
                <a:latin typeface="Calibri" pitchFamily="34" charset="0"/>
                <a:cs typeface="Arial" charset="0"/>
              </a:rPr>
              <a:t>ETKİNLİK TARİHİ</a:t>
            </a:r>
          </a:p>
          <a:p>
            <a:r>
              <a:rPr lang="tr-TR" sz="1600" dirty="0">
                <a:latin typeface="Calibri" pitchFamily="34" charset="0"/>
              </a:rPr>
              <a:t>       05/06/2025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16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</a:t>
            </a:r>
            <a:r>
              <a:rPr lang="tr-TR" b="1" u="sng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 Tesis misafirleri, misafir çocukları, personel</a:t>
            </a:r>
          </a:p>
        </p:txBody>
      </p:sp>
      <p:pic>
        <p:nvPicPr>
          <p:cNvPr id="4" name="Resim 3" descr="dış mekan, giyim, kişi, şahıs, bitki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204B94E7-CA53-3552-D86B-305C57A53B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4572000" cy="3124200"/>
          </a:xfrm>
          <a:prstGeom prst="rect">
            <a:avLst/>
          </a:prstGeom>
        </p:spPr>
      </p:pic>
      <p:sp>
        <p:nvSpPr>
          <p:cNvPr id="6" name="5 Dikdörtgen">
            <a:extLst>
              <a:ext uri="{FF2B5EF4-FFF2-40B4-BE49-F238E27FC236}">
                <a16:creationId xmlns:a16="http://schemas.microsoft.com/office/drawing/2014/main" id="{92B7A658-35E1-06D8-F973-8F44E8749D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71800"/>
            <a:ext cx="3344333" cy="2203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dirty="0">
                <a:latin typeface="Calibri" pitchFamily="34" charset="0"/>
                <a:cs typeface="Arial" charset="0"/>
              </a:rPr>
              <a:t>       </a:t>
            </a:r>
            <a:r>
              <a:rPr lang="tr-TR" b="1" u="sng" dirty="0">
                <a:latin typeface="Calibri" pitchFamily="34" charset="0"/>
                <a:cs typeface="Arial" charset="0"/>
              </a:rPr>
              <a:t>ETKİNLİK 4</a:t>
            </a:r>
            <a:endParaRPr lang="tr-TR" u="sng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sz="1600" dirty="0">
                <a:latin typeface="Calibri" pitchFamily="34" charset="0"/>
              </a:rPr>
              <a:t>        Personel ile otel içerisinde mıntıka temizliği yapıldı.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b="1" dirty="0">
                <a:latin typeface="Calibri" pitchFamily="34" charset="0"/>
                <a:cs typeface="Arial" charset="0"/>
              </a:rPr>
              <a:t>       </a:t>
            </a:r>
            <a:r>
              <a:rPr lang="tr-TR" b="1" u="sng" dirty="0">
                <a:latin typeface="Calibri" pitchFamily="34" charset="0"/>
                <a:cs typeface="Arial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dirty="0">
                <a:latin typeface="Calibri" pitchFamily="34" charset="0"/>
                <a:cs typeface="Arial" charset="0"/>
              </a:rPr>
              <a:t>        27/03/2025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sz="1600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  </a:t>
            </a:r>
            <a:r>
              <a:rPr lang="tr-TR" b="1" u="sng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ETKİNLİĞE AKTİF OLARAK 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   Personel</a:t>
            </a:r>
          </a:p>
        </p:txBody>
      </p:sp>
      <p:pic>
        <p:nvPicPr>
          <p:cNvPr id="14" name="Resim 13" descr="dış mekan, giyim, çim, bitki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BD7EA1A6-FFFF-DA98-299A-A77C546A23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25717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9 Dikdörtgen"/>
          <p:cNvSpPr>
            <a:spLocks noChangeArrowheads="1"/>
          </p:cNvSpPr>
          <p:nvPr/>
        </p:nvSpPr>
        <p:spPr bwMode="auto">
          <a:xfrm>
            <a:off x="76200" y="76200"/>
            <a:ext cx="39624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u="sng" dirty="0">
                <a:latin typeface="Calibri" pitchFamily="34" charset="0"/>
                <a:cs typeface="Arial" charset="0"/>
              </a:rPr>
              <a:t>ETKİNLİK 5</a:t>
            </a:r>
            <a:endParaRPr lang="tr-TR" dirty="0">
              <a:latin typeface="Calibri" pitchFamily="34" charset="0"/>
              <a:cs typeface="Arial" charset="0"/>
            </a:endParaRPr>
          </a:p>
          <a:p>
            <a:pPr marL="0" indent="0">
              <a:buNone/>
            </a:pPr>
            <a:r>
              <a:rPr lang="tr-TR" sz="1600" dirty="0">
                <a:solidFill>
                  <a:prstClr val="black"/>
                </a:solidFill>
                <a:latin typeface="Calibri" panose="020F0502020204030204" pitchFamily="34" charset="0"/>
              </a:rPr>
              <a:t>Tesis içerisindeki plastik mavi kapaklar toplanarak Bir Kapak Bir Umut projesine destek verildi.</a:t>
            </a:r>
          </a:p>
          <a:p>
            <a:pPr marL="0" indent="0">
              <a:buNone/>
            </a:pPr>
            <a:endParaRPr lang="tr-TR" sz="1600" b="1" u="sng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marL="0" indent="0">
              <a:buNone/>
            </a:pPr>
            <a:r>
              <a:rPr lang="tr-TR" b="1" u="sng" dirty="0">
                <a:latin typeface="Calibri" pitchFamily="34" charset="0"/>
                <a:cs typeface="Arial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dirty="0">
                <a:latin typeface="Calibri" pitchFamily="34" charset="0"/>
                <a:cs typeface="Arial" charset="0"/>
              </a:rPr>
              <a:t>Sürekli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u="sng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Personel, misafirler</a:t>
            </a:r>
            <a:endParaRPr lang="tr-TR" sz="1600" dirty="0">
              <a:latin typeface="Calibri" pitchFamily="34" charset="0"/>
              <a:cs typeface="Arial" charset="0"/>
            </a:endParaRPr>
          </a:p>
        </p:txBody>
      </p:sp>
      <p:pic>
        <p:nvPicPr>
          <p:cNvPr id="4" name="Resim 3" descr="metin, dış mekan, bina, Reklamcılık içeren bir resim">
            <a:extLst>
              <a:ext uri="{FF2B5EF4-FFF2-40B4-BE49-F238E27FC236}">
                <a16:creationId xmlns:a16="http://schemas.microsoft.com/office/drawing/2014/main" id="{EACDAC0B-74B7-1866-D15C-CF4B862E3E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680" y="139243"/>
            <a:ext cx="4648200" cy="2614613"/>
          </a:xfrm>
          <a:prstGeom prst="rect">
            <a:avLst/>
          </a:prstGeom>
        </p:spPr>
      </p:pic>
      <p:sp>
        <p:nvSpPr>
          <p:cNvPr id="5" name="9 Dikdörtgen">
            <a:extLst>
              <a:ext uri="{FF2B5EF4-FFF2-40B4-BE49-F238E27FC236}">
                <a16:creationId xmlns:a16="http://schemas.microsoft.com/office/drawing/2014/main" id="{595B3490-DF34-7B2E-4457-A89540384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2895600"/>
            <a:ext cx="396240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u="sng" dirty="0">
                <a:latin typeface="Calibri" pitchFamily="34" charset="0"/>
                <a:cs typeface="Arial" charset="0"/>
              </a:rPr>
              <a:t>ETKİNLİK 6</a:t>
            </a:r>
            <a:endParaRPr lang="tr-TR" dirty="0">
              <a:latin typeface="Calibri" pitchFamily="34" charset="0"/>
              <a:cs typeface="Arial" charset="0"/>
            </a:endParaRPr>
          </a:p>
          <a:p>
            <a:pPr marL="0" indent="0">
              <a:buNone/>
            </a:pPr>
            <a:r>
              <a:rPr lang="tr-TR" sz="1600" dirty="0">
                <a:solidFill>
                  <a:prstClr val="black"/>
                </a:solidFill>
                <a:latin typeface="Calibri" panose="020F0502020204030204" pitchFamily="34" charset="0"/>
              </a:rPr>
              <a:t>5 Haziran Dünya Çevre gününde </a:t>
            </a:r>
            <a:r>
              <a:rPr lang="tr-TR" sz="1600" dirty="0" err="1">
                <a:solidFill>
                  <a:prstClr val="black"/>
                </a:solidFill>
                <a:latin typeface="Calibri" panose="020F0502020204030204" pitchFamily="34" charset="0"/>
              </a:rPr>
              <a:t>Ulualan</a:t>
            </a:r>
            <a:r>
              <a:rPr lang="tr-TR" sz="1600" dirty="0">
                <a:solidFill>
                  <a:prstClr val="black"/>
                </a:solidFill>
                <a:latin typeface="Calibri" panose="020F0502020204030204" pitchFamily="34" charset="0"/>
              </a:rPr>
              <a:t> mevkiinde orman temizliği yapıldı.</a:t>
            </a:r>
          </a:p>
          <a:p>
            <a:pPr marL="0" indent="0">
              <a:buNone/>
            </a:pPr>
            <a:endParaRPr lang="tr-TR" sz="1600" b="1" u="sng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marL="0" indent="0">
              <a:buNone/>
            </a:pPr>
            <a:r>
              <a:rPr lang="tr-TR" b="1" u="sng" dirty="0">
                <a:latin typeface="Calibri" pitchFamily="34" charset="0"/>
                <a:cs typeface="Arial" charset="0"/>
              </a:rPr>
              <a:t>ETKİNLİK TARİHİ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r>
              <a:rPr lang="tr-TR" sz="1600" dirty="0">
                <a:latin typeface="Calibri" pitchFamily="34" charset="0"/>
                <a:cs typeface="Arial" charset="0"/>
              </a:rPr>
              <a:t>05.06.2025</a:t>
            </a:r>
          </a:p>
          <a:p>
            <a:pPr marL="342900" indent="-342900" eaLnBrk="0" hangingPunct="0">
              <a:buClr>
                <a:schemeClr val="tx1"/>
              </a:buClr>
              <a:buSzPct val="65000"/>
            </a:pPr>
            <a:endParaRPr lang="tr-TR" dirty="0">
              <a:latin typeface="Calibri" pitchFamily="34" charset="0"/>
              <a:cs typeface="Arial" charset="0"/>
            </a:endParaRP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b="1" u="sng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ETKİNLİĞE AKTİF OLARAK KATILANLAR</a:t>
            </a:r>
          </a:p>
          <a:p>
            <a:pPr marL="342900" indent="-342900" eaLnBrk="0" hangingPunct="0">
              <a:buClr>
                <a:schemeClr val="accent1"/>
              </a:buClr>
              <a:buSzPct val="65000"/>
            </a:pPr>
            <a:r>
              <a:rPr lang="tr-TR" sz="16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Personel</a:t>
            </a:r>
            <a:endParaRPr lang="tr-TR" sz="1600" dirty="0">
              <a:latin typeface="Calibri" pitchFamily="34" charset="0"/>
              <a:cs typeface="Arial" charset="0"/>
            </a:endParaRPr>
          </a:p>
        </p:txBody>
      </p:sp>
      <p:pic>
        <p:nvPicPr>
          <p:cNvPr id="7" name="Resim 6" descr="dış mekan, çanta, ağaç, aksesuar, yardakçı, suç ortağı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3FE18314-9B57-80A5-8782-B3552F8110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599" y="3177558"/>
            <a:ext cx="4648201" cy="2614613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4367</TotalTime>
  <Words>1295</Words>
  <Application>Microsoft Office PowerPoint</Application>
  <PresentationFormat>Ekran Gösterisi (4:3)</PresentationFormat>
  <Paragraphs>314</Paragraphs>
  <Slides>14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1" baseType="lpstr">
      <vt:lpstr>Arial</vt:lpstr>
      <vt:lpstr>Calibri</vt:lpstr>
      <vt:lpstr>Verdana</vt:lpstr>
      <vt:lpstr>Wingdings</vt:lpstr>
      <vt:lpstr>Wingdings 2</vt:lpstr>
      <vt:lpstr>Wingdings 3</vt:lpstr>
      <vt:lpstr>Kalabalık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oby</dc:creator>
  <cp:lastModifiedBy>Mehmet Ergin</cp:lastModifiedBy>
  <cp:revision>293</cp:revision>
  <cp:lastPrinted>1601-01-01T00:00:00Z</cp:lastPrinted>
  <dcterms:created xsi:type="dcterms:W3CDTF">1601-01-01T00:00:00Z</dcterms:created>
  <dcterms:modified xsi:type="dcterms:W3CDTF">2025-11-27T08:05:27Z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