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4"/>
  </p:sldMasterIdLst>
  <p:notesMasterIdLst>
    <p:notesMasterId r:id="rId6"/>
  </p:notesMasterIdLst>
  <p:handoutMasterIdLst>
    <p:handoutMasterId r:id="rId7"/>
  </p:handoutMasterIdLst>
  <p:sldIdLst>
    <p:sldId id="410" r:id="rId5"/>
  </p:sldIdLst>
  <p:sldSz cx="9144000" cy="6858000" type="screen4x3"/>
  <p:notesSz cx="6761163" cy="9942513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0A141D-D3B4-4FD2-89EE-6EB859EB4B01}" v="1" dt="2025-12-01T07:14:12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Koyu Stil 1 - Vurgu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5370" autoAdjust="0"/>
  </p:normalViewPr>
  <p:slideViewPr>
    <p:cSldViewPr>
      <p:cViewPr varScale="1">
        <p:scale>
          <a:sx n="105" d="100"/>
          <a:sy n="105" d="100"/>
        </p:scale>
        <p:origin x="154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3132"/>
        <p:guide pos="213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Ümit Çubuk" userId="d821f903-57d3-4708-bedc-b5525b732ade" providerId="ADAL" clId="{9AD48F46-5E4D-43E7-8C3B-3E3C0BD99FCE}"/>
    <pc:docChg chg="modSld">
      <pc:chgData name="Ümit Çubuk" userId="d821f903-57d3-4708-bedc-b5525b732ade" providerId="ADAL" clId="{9AD48F46-5E4D-43E7-8C3B-3E3C0BD99FCE}" dt="2025-12-01T07:14:25.866" v="125" actId="20577"/>
      <pc:docMkLst>
        <pc:docMk/>
      </pc:docMkLst>
      <pc:sldChg chg="modSp mod">
        <pc:chgData name="Ümit Çubuk" userId="d821f903-57d3-4708-bedc-b5525b732ade" providerId="ADAL" clId="{9AD48F46-5E4D-43E7-8C3B-3E3C0BD99FCE}" dt="2025-12-01T07:14:25.866" v="125" actId="20577"/>
        <pc:sldMkLst>
          <pc:docMk/>
          <pc:sldMk cId="0" sldId="410"/>
        </pc:sldMkLst>
        <pc:spChg chg="mod">
          <ac:chgData name="Ümit Çubuk" userId="d821f903-57d3-4708-bedc-b5525b732ade" providerId="ADAL" clId="{9AD48F46-5E4D-43E7-8C3B-3E3C0BD99FCE}" dt="2025-12-01T07:11:56.952" v="1" actId="20577"/>
          <ac:spMkLst>
            <pc:docMk/>
            <pc:sldMk cId="0" sldId="410"/>
            <ac:spMk id="9" creationId="{00000000-0000-0000-0000-000000000000}"/>
          </ac:spMkLst>
        </pc:spChg>
        <pc:graphicFrameChg chg="mod modGraphic">
          <ac:chgData name="Ümit Çubuk" userId="d821f903-57d3-4708-bedc-b5525b732ade" providerId="ADAL" clId="{9AD48F46-5E4D-43E7-8C3B-3E3C0BD99FCE}" dt="2025-12-01T07:14:25.866" v="125" actId="20577"/>
          <ac:graphicFrameMkLst>
            <pc:docMk/>
            <pc:sldMk cId="0" sldId="410"/>
            <ac:graphicFrameMk id="10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5443" tIns="47721" rIns="95443" bIns="4772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F44D1F3-05DD-4821-AD56-39C7A8B947F2}" type="datetimeFigureOut">
              <a:rPr lang="tr-TR"/>
              <a:pPr>
                <a:defRPr/>
              </a:pPr>
              <a:t>1.12.2025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5443" tIns="47721" rIns="95443" bIns="4772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5752ECAD-A54A-4EB0-9CFF-69A7FBF400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998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88112" tIns="44056" rIns="88112" bIns="44056" rtlCol="0"/>
          <a:lstStyle>
            <a:lvl1pPr algn="r">
              <a:defRPr sz="1200"/>
            </a:lvl1pPr>
          </a:lstStyle>
          <a:p>
            <a:pPr>
              <a:defRPr/>
            </a:pPr>
            <a:fld id="{60451BD8-E481-4123-AB1B-A3EA166D2298}" type="datetimeFigureOut">
              <a:rPr lang="tr-TR"/>
              <a:pPr>
                <a:defRPr/>
              </a:pPr>
              <a:t>1.12.2025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88112" tIns="44056" rIns="88112" bIns="44056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88112" tIns="44056" rIns="88112" bIns="44056" rtlCol="0" anchor="b"/>
          <a:lstStyle>
            <a:lvl1pPr algn="r">
              <a:defRPr sz="1200"/>
            </a:lvl1pPr>
          </a:lstStyle>
          <a:p>
            <a:pPr>
              <a:defRPr/>
            </a:pPr>
            <a:fld id="{9312652C-EDC1-4F62-B3DC-A8B5ECA8D7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996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19 Serbest Form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19 Serbest Form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pic>
          <p:nvPicPr>
            <p:cNvPr id="10" name="20 Düz Bağlayıcı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783" y="4868544"/>
              <a:ext cx="9162879" cy="868509"/>
            </a:xfrm>
            <a:prstGeom prst="rect">
              <a:avLst/>
            </a:prstGeom>
            <a:noFill/>
          </p:spPr>
        </p:pic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13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CFEFE1-9497-40D6-B64E-127F5C5F5052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14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EEB9AD7-D432-4B19-B9C0-B3F108136A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6CAB7-DD96-4C46-8A5C-CB05DF013225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74EC-4864-4C22-B468-FFF81EFA8D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94DC-6467-4219-8D86-3E15D82F85E6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BAA-A2A0-4D96-AA43-22AEEE418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6132513"/>
            <a:ext cx="1725612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F3A6DD-D8DB-46AD-9D17-2E6703E46540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Konyaaltı Belediyesi 2011 Çevre Etkinlikleri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15 Köşeli Çift Ayraç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6" name="Resim 2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6183313"/>
            <a:ext cx="18034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2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53400" y="6086475"/>
            <a:ext cx="8382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D18B2C-E7BB-4F7E-ABD3-6DA98AB72B75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9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23A7D-B0FD-4E8C-9C88-9DFB8E2BF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5094C4-A297-49D7-96F0-33CEAB06CFF1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7F1A69-DFD2-49C0-ABB3-B8B749E5A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8CCF50-17B2-44C7-90DE-D9278420B168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6EFF64-E401-4C2D-B0F8-8FB7EB1D3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EDFC48-5CB6-4B63-BCB4-775D0153B25F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F9290F-EE52-472D-A8CF-065512166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812FB-9D78-4C4F-98D9-859B2D2047B2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5E8E5-0BFF-4152-9F88-90974256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24582F-155F-4A2A-8631-58A2B563B4C6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DF720-9785-42AD-8BAF-63B55038A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7" name="16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8" name="16 Dik Üçgen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0" name="18 Düz Bağlayıcı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11" name="19 Köşeli Çift Ayraç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20 Köşeli Çift Ayraç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3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0187142-E5F4-4F39-9BDF-DFE8E9AD46B6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14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79458CA-6EAF-4C8D-9BF6-4CE6F47B3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" name="13 Dik Üçgen"/>
          <p:cNvGrpSpPr>
            <a:grpSpLocks/>
          </p:cNvGrpSpPr>
          <p:nvPr/>
        </p:nvGrpSpPr>
        <p:grpSpPr bwMode="auto">
          <a:xfrm>
            <a:off x="-12700" y="5784850"/>
            <a:ext cx="3414713" cy="1092200"/>
            <a:chOff x="-8" y="3644"/>
            <a:chExt cx="2151" cy="688"/>
          </a:xfrm>
        </p:grpSpPr>
        <p:pic>
          <p:nvPicPr>
            <p:cNvPr id="1028" name="13 Dik Üçgen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8" y="3644"/>
              <a:ext cx="2151" cy="688"/>
            </a:xfrm>
            <a:prstGeom prst="rect">
              <a:avLst/>
            </a:prstGeom>
            <a:noFill/>
          </p:spPr>
        </p:pic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75" y="4045"/>
              <a:ext cx="107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" name="14 Düz Bağlayıcı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19050" y="5772150"/>
            <a:ext cx="3421063" cy="1109663"/>
          </a:xfrm>
          <a:prstGeom prst="rect">
            <a:avLst/>
          </a:prstGeom>
          <a:noFill/>
        </p:spPr>
      </p:pic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1BF6FE3-3E44-4B55-92E6-C9654512C626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26E338-2473-4A60-9C96-6537E7AB8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44" r:id="rId7"/>
    <p:sldLayoutId id="2147484053" r:id="rId8"/>
    <p:sldLayoutId id="2147484054" r:id="rId9"/>
    <p:sldLayoutId id="2147484045" r:id="rId10"/>
    <p:sldLayoutId id="214748404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57200" y="228600"/>
            <a:ext cx="826452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EK-2</a:t>
            </a:r>
          </a:p>
          <a:p>
            <a:pPr algn="ctr">
              <a:defRPr/>
            </a:pPr>
            <a:r>
              <a:rPr lang="tr-TR" sz="2400" b="1" dirty="0">
                <a:solidFill>
                  <a:srgbClr val="002060"/>
                </a:solidFill>
                <a:latin typeface="+mn-lt"/>
              </a:rPr>
              <a:t>2026 YILINDA GERÇEKLEŞTİRİLECEK ÇEVRE EĞİTİM ETKİNLİKLERİ</a:t>
            </a:r>
          </a:p>
        </p:txBody>
      </p:sp>
      <p:graphicFrame>
        <p:nvGraphicFramePr>
          <p:cNvPr id="10" name="9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10026"/>
              </p:ext>
            </p:extLst>
          </p:nvPr>
        </p:nvGraphicFramePr>
        <p:xfrm>
          <a:off x="381000" y="1219200"/>
          <a:ext cx="8479202" cy="4206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9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3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06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98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8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64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731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215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/>
                        <a:t>Date</a:t>
                      </a:r>
                      <a:r>
                        <a:rPr kumimoji="0" lang="tr-TR" sz="1000" kern="1200" dirty="0"/>
                        <a:t> of </a:t>
                      </a:r>
                      <a:r>
                        <a:rPr kumimoji="0" lang="tr-TR" sz="1000" kern="1200" dirty="0" err="1"/>
                        <a:t>the</a:t>
                      </a:r>
                      <a:r>
                        <a:rPr kumimoji="0" lang="tr-TR" sz="1000" kern="1200" dirty="0"/>
                        <a:t> </a:t>
                      </a:r>
                      <a:r>
                        <a:rPr kumimoji="0" lang="tr-TR" sz="1000" kern="1200" dirty="0" err="1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71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Lykia Yolu Yürüyüşü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Misafirler ve </a:t>
                      </a:r>
                      <a:r>
                        <a:rPr lang="tr-TR" sz="1000" u="none" strike="noStrike" baseline="0" dirty="0"/>
                        <a:t> Personel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 kültür ve doğa örtüsü ile ilgili bilgilendirme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Nisan-Mayıs-Eylül-Ekim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Lycian</a:t>
                      </a:r>
                      <a:r>
                        <a:rPr lang="tr-TR" sz="1000" u="none" strike="noStrike" baseline="0" dirty="0"/>
                        <a:t> </a:t>
                      </a:r>
                      <a:r>
                        <a:rPr lang="tr-TR" sz="1000" u="none" strike="noStrike" baseline="0" dirty="0" err="1"/>
                        <a:t>way</a:t>
                      </a:r>
                      <a:r>
                        <a:rPr lang="tr-TR" sz="1000" u="none" strike="noStrike" baseline="0" dirty="0"/>
                        <a:t> </a:t>
                      </a:r>
                      <a:r>
                        <a:rPr lang="tr-TR" sz="1000" u="none" strike="noStrike" baseline="0" dirty="0" err="1"/>
                        <a:t>walk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Guests</a:t>
                      </a:r>
                      <a:r>
                        <a:rPr lang="tr-TR" sz="1000" u="none" strike="noStrike" dirty="0"/>
                        <a:t> and </a:t>
                      </a:r>
                      <a:r>
                        <a:rPr lang="tr-TR" sz="1000" u="none" strike="noStrike" dirty="0" err="1"/>
                        <a:t>staff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</a:t>
                      </a:r>
                      <a:r>
                        <a:rPr lang="tr-TR" sz="1000" u="none" strike="noStrike" dirty="0" err="1"/>
                        <a:t>I</a:t>
                      </a:r>
                      <a:r>
                        <a:rPr lang="tr-TR" sz="1000" dirty="0" err="1"/>
                        <a:t>nformation</a:t>
                      </a:r>
                      <a:r>
                        <a:rPr lang="tr-TR" sz="1000" dirty="0"/>
                        <a:t> on </a:t>
                      </a:r>
                      <a:r>
                        <a:rPr lang="tr-TR" sz="1000" dirty="0" err="1"/>
                        <a:t>environment</a:t>
                      </a:r>
                      <a:r>
                        <a:rPr lang="tr-TR" sz="1000" dirty="0"/>
                        <a:t>, </a:t>
                      </a:r>
                      <a:r>
                        <a:rPr lang="tr-TR" sz="1000" dirty="0" err="1"/>
                        <a:t>culture</a:t>
                      </a:r>
                      <a:r>
                        <a:rPr lang="tr-TR" sz="1000" dirty="0"/>
                        <a:t> and </a:t>
                      </a:r>
                      <a:r>
                        <a:rPr lang="tr-TR" sz="1000" dirty="0" err="1"/>
                        <a:t>nature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cover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/>
                        <a:t>April-May-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September</a:t>
                      </a:r>
                      <a:endParaRPr kumimoji="0" lang="tr-TR" sz="1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tr-TR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October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45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 Eğitimi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Personel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</a:t>
                      </a:r>
                      <a:r>
                        <a:rPr lang="tr-TR" sz="1000" u="none" strike="noStrike" baseline="0" dirty="0"/>
                        <a:t> bilinci oluşturmak.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Nisan-Mayıs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dirty="0" err="1"/>
                        <a:t>Environmental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Education</a:t>
                      </a:r>
                      <a:r>
                        <a:rPr lang="tr-TR" sz="1000" u="none" strike="noStrike" dirty="0"/>
                        <a:t>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Staff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create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environmental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April-May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Enerji ve Su Tasarrufu eğitimi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Personel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Doğal Kaynakların Doğru Kullanımı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Nisan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dirty="0"/>
                        <a:t>Energy and Water Saving training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Staff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dirty="0"/>
                        <a:t>Correct Use of Natural Resources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April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86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Kıdrak</a:t>
                      </a:r>
                      <a:r>
                        <a:rPr lang="tr-TR" sz="1000" baseline="0" dirty="0"/>
                        <a:t> Yolu Çevre Temizliği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Personel ve Misafir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Çevre</a:t>
                      </a:r>
                      <a:r>
                        <a:rPr lang="tr-TR" sz="1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Temizliği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Her ay 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tr-TR" sz="1000" dirty="0"/>
                      </a:b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Kıdrak</a:t>
                      </a:r>
                      <a:r>
                        <a:rPr kumimoji="0" lang="tr-TR" sz="10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</a:t>
                      </a:r>
                      <a:r>
                        <a:rPr kumimoji="0" lang="tr-TR" sz="10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Guests</a:t>
                      </a:r>
                      <a:r>
                        <a:rPr lang="tr-TR" sz="1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and </a:t>
                      </a:r>
                      <a:r>
                        <a:rPr lang="tr-TR" sz="1000" baseline="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Staff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tr-TR" sz="1000" dirty="0"/>
                      </a:b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Once</a:t>
                      </a:r>
                      <a:r>
                        <a:rPr lang="tr-TR" sz="1000" baseline="0" dirty="0"/>
                        <a:t> a </a:t>
                      </a:r>
                      <a:r>
                        <a:rPr lang="tr-TR" sz="1000" baseline="0" dirty="0" err="1"/>
                        <a:t>mounth</a:t>
                      </a:r>
                      <a:r>
                        <a:rPr lang="tr-TR" sz="1000" dirty="0"/>
                        <a:t> 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347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Koy</a:t>
                      </a:r>
                      <a:r>
                        <a:rPr lang="tr-TR" sz="1000" baseline="0" dirty="0"/>
                        <a:t> ve Deniz Temizliği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Misafir ve Personel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Temizliği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Temmuz- Eylül 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Environment Bay and Sea Cleaning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Guests</a:t>
                      </a:r>
                      <a:r>
                        <a:rPr lang="tr-TR" sz="1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and </a:t>
                      </a:r>
                      <a:r>
                        <a:rPr lang="tr-TR" sz="1000" baseline="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Staff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kumimoji="0" lang="tr-TR" sz="10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0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Cleaning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July-September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81" name="10 Metin kutusu"/>
          <p:cNvSpPr txBox="1">
            <a:spLocks noChangeArrowheads="1"/>
          </p:cNvSpPr>
          <p:nvPr/>
        </p:nvSpPr>
        <p:spPr bwMode="auto">
          <a:xfrm>
            <a:off x="533400" y="5715000"/>
            <a:ext cx="573105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000" b="1" dirty="0"/>
              <a:t>ETKİNLİKLERİN HİTAP ETTİĞİ BÖLGE:</a:t>
            </a:r>
            <a:r>
              <a:rPr lang="tr-TR" sz="1000" dirty="0"/>
              <a:t> ÖLÜDENİZ/ </a:t>
            </a:r>
            <a:r>
              <a:rPr lang="tr-TR" sz="1000" b="1" dirty="0">
                <a:solidFill>
                  <a:srgbClr val="FF0000"/>
                </a:solidFill>
              </a:rPr>
              <a:t>FETHİYE / MUĞLA</a:t>
            </a:r>
          </a:p>
          <a:p>
            <a:r>
              <a:rPr lang="tr-TR" sz="1000" dirty="0"/>
              <a:t>( REGION OF ACTIVITES )</a:t>
            </a:r>
            <a:r>
              <a:rPr lang="tr-TR" sz="1000" i="1" dirty="0"/>
              <a:t> </a:t>
            </a:r>
            <a:r>
              <a:rPr lang="tr-TR" sz="1000" dirty="0"/>
              <a:t> </a:t>
            </a:r>
          </a:p>
          <a:p>
            <a:r>
              <a:rPr lang="tr-TR" sz="1000" b="1" dirty="0"/>
              <a:t> </a:t>
            </a:r>
            <a:endParaRPr lang="tr-TR" sz="1000" dirty="0"/>
          </a:p>
          <a:p>
            <a:r>
              <a:rPr lang="tr-TR" sz="1000" b="1" dirty="0"/>
              <a:t>ETKİNLİKLERİ ORGANİZE EDEN BELEDİYE-DERNEK VEYA İŞLETME</a:t>
            </a:r>
            <a:r>
              <a:rPr lang="tr-TR" sz="1000" dirty="0"/>
              <a:t> </a:t>
            </a:r>
            <a:r>
              <a:rPr lang="tr-TR" sz="1000" b="1" dirty="0"/>
              <a:t>: </a:t>
            </a:r>
            <a:r>
              <a:rPr lang="tr-TR" sz="1000" b="1" dirty="0">
                <a:solidFill>
                  <a:srgbClr val="FF0000"/>
                </a:solidFill>
              </a:rPr>
              <a:t>Liberty </a:t>
            </a:r>
            <a:r>
              <a:rPr lang="tr-TR" sz="1000" b="1">
                <a:solidFill>
                  <a:srgbClr val="FF0000"/>
                </a:solidFill>
              </a:rPr>
              <a:t>Hotels Lykia</a:t>
            </a:r>
            <a:endParaRPr lang="tr-TR" sz="1000" b="1" dirty="0">
              <a:solidFill>
                <a:srgbClr val="FF0000"/>
              </a:solidFill>
            </a:endParaRPr>
          </a:p>
          <a:p>
            <a:r>
              <a:rPr lang="tr-TR" sz="1000" dirty="0"/>
              <a:t>( ACTIVITIES ORGANIZED BY 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A7D9E5446005114F9F64FE929C63A71A" ma:contentTypeVersion="16" ma:contentTypeDescription="Yeni belge oluşturun." ma:contentTypeScope="" ma:versionID="10dc3647305d458ff690f4da1b6fb58a">
  <xsd:schema xmlns:xsd="http://www.w3.org/2001/XMLSchema" xmlns:xs="http://www.w3.org/2001/XMLSchema" xmlns:p="http://schemas.microsoft.com/office/2006/metadata/properties" xmlns:ns2="17dc3d84-83fe-4271-ab34-01ba6b404555" xmlns:ns3="cc2a7320-e423-4270-989e-8fa8478d900d" targetNamespace="http://schemas.microsoft.com/office/2006/metadata/properties" ma:root="true" ma:fieldsID="7fdafb6ac608d4a862044037038380a3" ns2:_="" ns3:_="">
    <xsd:import namespace="17dc3d84-83fe-4271-ab34-01ba6b404555"/>
    <xsd:import namespace="cc2a7320-e423-4270-989e-8fa8478d90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c3d84-83fe-4271-ab34-01ba6b4045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Resim Etiketleri" ma:readOnly="false" ma:fieldId="{5cf76f15-5ced-4ddc-b409-7134ff3c332f}" ma:taxonomyMulti="true" ma:sspId="0a82cc29-c9f9-46e4-bd7e-b1f9bb5996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a7320-e423-4270-989e-8fa8478d90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ylaşılanl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Ayrıntıları ile Paylaşıld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92cec84-fb60-4672-a336-e29228d2e82f}" ma:internalName="TaxCatchAll" ma:showField="CatchAllData" ma:web="cc2a7320-e423-4270-989e-8fa8478d90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dc3d84-83fe-4271-ab34-01ba6b404555">
      <Terms xmlns="http://schemas.microsoft.com/office/infopath/2007/PartnerControls"/>
    </lcf76f155ced4ddcb4097134ff3c332f>
    <TaxCatchAll xmlns="cc2a7320-e423-4270-989e-8fa8478d900d" xsi:nil="true"/>
  </documentManagement>
</p:properties>
</file>

<file path=customXml/itemProps1.xml><?xml version="1.0" encoding="utf-8"?>
<ds:datastoreItem xmlns:ds="http://schemas.openxmlformats.org/officeDocument/2006/customXml" ds:itemID="{A1683A2A-570A-4ECE-8060-0A35AE8A74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dc3d84-83fe-4271-ab34-01ba6b404555"/>
    <ds:schemaRef ds:uri="cc2a7320-e423-4270-989e-8fa8478d90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5861D2-B9F6-45E3-BB5B-C20ECB5343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3A2D45-2502-47D5-8AF3-590B5FA411EF}">
  <ds:schemaRefs>
    <ds:schemaRef ds:uri="http://schemas.microsoft.com/office/2006/metadata/properties"/>
    <ds:schemaRef ds:uri="http://schemas.microsoft.com/office/infopath/2007/PartnerControls"/>
    <ds:schemaRef ds:uri="17dc3d84-83fe-4271-ab34-01ba6b404555"/>
    <ds:schemaRef ds:uri="cc2a7320-e423-4270-989e-8fa8478d900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5065</TotalTime>
  <Words>205</Words>
  <Application>Microsoft Office PowerPoint</Application>
  <PresentationFormat>Ekran Gösterisi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Verdana</vt:lpstr>
      <vt:lpstr>Wingdings 2</vt:lpstr>
      <vt:lpstr>Wingdings 3</vt:lpstr>
      <vt:lpstr>Kalabalık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oby</dc:creator>
  <cp:lastModifiedBy>Ümit Çubuk</cp:lastModifiedBy>
  <cp:revision>425</cp:revision>
  <cp:lastPrinted>1601-01-01T00:00:00Z</cp:lastPrinted>
  <dcterms:created xsi:type="dcterms:W3CDTF">1601-01-01T00:00:00Z</dcterms:created>
  <dcterms:modified xsi:type="dcterms:W3CDTF">2025-12-01T07:14:29Z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Id">
    <vt:lpwstr>0x010100A7D9E5446005114F9F64FE929C63A71A</vt:lpwstr>
  </property>
  <property fmtid="{D5CDD505-2E9C-101B-9397-08002B2CF9AE}" pid="4" name="MediaServiceImageTags">
    <vt:lpwstr/>
  </property>
</Properties>
</file>