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17"/>
  </p:notesMasterIdLst>
  <p:handoutMasterIdLst>
    <p:handoutMasterId r:id="rId18"/>
  </p:handoutMasterIdLst>
  <p:sldIdLst>
    <p:sldId id="256" r:id="rId2"/>
    <p:sldId id="403" r:id="rId3"/>
    <p:sldId id="412" r:id="rId4"/>
    <p:sldId id="432" r:id="rId5"/>
    <p:sldId id="407" r:id="rId6"/>
    <p:sldId id="395" r:id="rId7"/>
    <p:sldId id="258" r:id="rId8"/>
    <p:sldId id="337" r:id="rId9"/>
    <p:sldId id="428" r:id="rId10"/>
    <p:sldId id="347" r:id="rId11"/>
    <p:sldId id="425" r:id="rId12"/>
    <p:sldId id="274" r:id="rId13"/>
    <p:sldId id="423" r:id="rId14"/>
    <p:sldId id="400" r:id="rId15"/>
    <p:sldId id="433" r:id="rId16"/>
  </p:sldIdLst>
  <p:sldSz cx="9144000" cy="6858000" type="screen4x3"/>
  <p:notesSz cx="6761163" cy="99425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95392" autoAdjust="0"/>
  </p:normalViewPr>
  <p:slideViewPr>
    <p:cSldViewPr>
      <p:cViewPr>
        <p:scale>
          <a:sx n="91" d="100"/>
          <a:sy n="91" d="100"/>
        </p:scale>
        <p:origin x="-1133" y="19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32"/>
        <p:guide pos="213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6888"/>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29050" y="0"/>
            <a:ext cx="2930525" cy="496888"/>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21.11.2025</a:t>
            </a:fld>
            <a:endParaRPr lang="tr-TR"/>
          </a:p>
        </p:txBody>
      </p:sp>
      <p:sp>
        <p:nvSpPr>
          <p:cNvPr id="4" name="Altbilgi Yer Tutucusu 3"/>
          <p:cNvSpPr>
            <a:spLocks noGrp="1"/>
          </p:cNvSpPr>
          <p:nvPr>
            <p:ph type="ftr" sz="quarter" idx="2"/>
          </p:nvPr>
        </p:nvSpPr>
        <p:spPr>
          <a:xfrm>
            <a:off x="0" y="9444038"/>
            <a:ext cx="2930525" cy="496887"/>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29050" y="9444038"/>
            <a:ext cx="2930525" cy="496887"/>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2506665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29050" y="0"/>
            <a:ext cx="2930525" cy="496888"/>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21.11.2025</a:t>
            </a:fld>
            <a:endParaRPr lang="tr-TR"/>
          </a:p>
        </p:txBody>
      </p:sp>
      <p:sp>
        <p:nvSpPr>
          <p:cNvPr id="4" name="3 Slayt Görüntüsü Yer Tutucusu"/>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6275" y="4722813"/>
            <a:ext cx="5408613" cy="4473575"/>
          </a:xfrm>
          <a:prstGeom prst="rect">
            <a:avLst/>
          </a:prstGeom>
        </p:spPr>
        <p:txBody>
          <a:bodyPr vert="horz" lIns="88112" tIns="44056" rIns="88112" bIns="44056"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9444038"/>
            <a:ext cx="2930525" cy="496887"/>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29050" y="9444038"/>
            <a:ext cx="2930525" cy="496887"/>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95310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5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358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5B573-242C-46DB-8571-150CC54EBA6C}" type="slidenum">
              <a:rPr lang="tr-TR" smtClean="0"/>
              <a:pPr/>
              <a:t>1</a:t>
            </a:fld>
            <a:endParaRPr lang="tr-TR" smtClean="0"/>
          </a:p>
        </p:txBody>
      </p:sp>
    </p:spTree>
    <p:extLst>
      <p:ext uri="{BB962C8B-B14F-4D97-AF65-F5344CB8AC3E}">
        <p14:creationId xmlns:p14="http://schemas.microsoft.com/office/powerpoint/2010/main" val="2845513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9312652C-EDC1-4F62-B3DC-A8B5ECA8D7AC}" type="slidenum">
              <a:rPr lang="tr-TR" smtClean="0"/>
              <a:pPr>
                <a:defRPr/>
              </a:pPr>
              <a:t>9</a:t>
            </a:fld>
            <a:endParaRPr lang="tr-TR"/>
          </a:p>
        </p:txBody>
      </p:sp>
    </p:spTree>
    <p:extLst>
      <p:ext uri="{BB962C8B-B14F-4D97-AF65-F5344CB8AC3E}">
        <p14:creationId xmlns:p14="http://schemas.microsoft.com/office/powerpoint/2010/main" val="3526016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11/21/2025</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11/21/2025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11/21/2025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email"/>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extLst/>
          </a:lstStyle>
          <a:p>
            <a:r>
              <a:rPr lang="tr-TR" smtClean="0"/>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11/21/2025</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11/21/2025</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extLst/>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11/21/2025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11/21/2025</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extLst/>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11/21/2025</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11/21/2025</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11/21/2025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11/21/2025</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3"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4"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tr-TR" smtClean="0"/>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11/21/2025</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worldenvironmentday.globa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09600" y="533400"/>
            <a:ext cx="2819400" cy="923330"/>
          </a:xfrm>
          <a:prstGeom prst="rect">
            <a:avLst/>
          </a:prstGeom>
          <a:noFill/>
          <a:ln>
            <a:solidFill>
              <a:schemeClr val="tx1"/>
            </a:solidFill>
          </a:ln>
        </p:spPr>
        <p:txBody>
          <a:bodyPr wrap="square">
            <a:spAutoFit/>
          </a:bodyPr>
          <a:lstStyle/>
          <a:p>
            <a:pPr algn="ctr">
              <a:defRPr/>
            </a:pPr>
            <a:r>
              <a:rPr lang="tr-TR" dirty="0">
                <a:solidFill>
                  <a:srgbClr val="FF0000"/>
                </a:solidFill>
                <a:latin typeface="+mn-lt"/>
              </a:rPr>
              <a:t>Etkinliği Organize Eden Belediye, Dernek veya Tesis Logosu ve adı</a:t>
            </a:r>
          </a:p>
        </p:txBody>
      </p:sp>
      <p:pic>
        <p:nvPicPr>
          <p:cNvPr id="11268" name="9 Resim" descr="mavibayrakyazılı.jpg"/>
          <p:cNvPicPr>
            <a:picLocks noChangeAspect="1"/>
          </p:cNvPicPr>
          <p:nvPr/>
        </p:nvPicPr>
        <p:blipFill>
          <a:blip r:embed="rId3" cstate="print"/>
          <a:srcRect/>
          <a:stretch>
            <a:fillRect/>
          </a:stretch>
        </p:blipFill>
        <p:spPr bwMode="auto">
          <a:xfrm>
            <a:off x="6781800" y="281457"/>
            <a:ext cx="1568450" cy="1427215"/>
          </a:xfrm>
          <a:prstGeom prst="rect">
            <a:avLst/>
          </a:prstGeom>
          <a:noFill/>
          <a:ln w="9525">
            <a:noFill/>
            <a:miter lim="800000"/>
            <a:headEnd/>
            <a:tailEnd/>
          </a:ln>
        </p:spPr>
      </p:pic>
      <p:sp>
        <p:nvSpPr>
          <p:cNvPr id="5" name="TextBox 4"/>
          <p:cNvSpPr txBox="1"/>
          <p:nvPr/>
        </p:nvSpPr>
        <p:spPr>
          <a:xfrm>
            <a:off x="1066800" y="2514600"/>
            <a:ext cx="6992300" cy="2308324"/>
          </a:xfrm>
          <a:prstGeom prst="rect">
            <a:avLst/>
          </a:prstGeom>
          <a:noFill/>
        </p:spPr>
        <p:txBody>
          <a:bodyPr wrap="none" rtlCol="0">
            <a:spAutoFit/>
          </a:bodyPr>
          <a:lstStyle/>
          <a:p>
            <a:pPr algn="ctr"/>
            <a:r>
              <a:rPr lang="tr-TR" sz="3600" b="1" smtClean="0">
                <a:solidFill>
                  <a:srgbClr val="002060"/>
                </a:solidFill>
                <a:latin typeface="+mn-lt"/>
              </a:rPr>
              <a:t>2025 </a:t>
            </a:r>
            <a:r>
              <a:rPr lang="tr-TR" sz="3600" b="1" dirty="0" smtClean="0">
                <a:solidFill>
                  <a:srgbClr val="002060"/>
                </a:solidFill>
                <a:latin typeface="+mn-lt"/>
              </a:rPr>
              <a:t>YILI</a:t>
            </a:r>
          </a:p>
          <a:p>
            <a:pPr algn="ctr"/>
            <a:r>
              <a:rPr lang="tr-TR" sz="3600" b="1" dirty="0" smtClean="0">
                <a:solidFill>
                  <a:srgbClr val="0070C0"/>
                </a:solidFill>
                <a:latin typeface="+mn-lt"/>
              </a:rPr>
              <a:t>MAVİ BAYRAK</a:t>
            </a:r>
          </a:p>
          <a:p>
            <a:pPr algn="ctr"/>
            <a:r>
              <a:rPr lang="tr-TR" sz="3600" b="1" dirty="0" smtClean="0">
                <a:solidFill>
                  <a:srgbClr val="002060"/>
                </a:solidFill>
                <a:latin typeface="+mn-lt"/>
              </a:rPr>
              <a:t>ÇEVRE EĞİTİM VE BİLİNÇLENDİRME </a:t>
            </a:r>
          </a:p>
          <a:p>
            <a:pPr algn="ctr"/>
            <a:r>
              <a:rPr lang="tr-TR" sz="3600" b="1" dirty="0" smtClean="0">
                <a:solidFill>
                  <a:srgbClr val="002060"/>
                </a:solidFill>
                <a:latin typeface="+mn-lt"/>
              </a:rPr>
              <a:t>ETKİNLİKLERİ DOSYASI</a:t>
            </a:r>
            <a:endParaRPr lang="tr-TR" sz="3200" b="1" dirty="0">
              <a:solidFill>
                <a:srgbClr val="002060"/>
              </a:solidFill>
              <a:latin typeface="+mn-lt"/>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342" y="404253"/>
            <a:ext cx="2930858" cy="1195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Dikdörtgen"/>
          <p:cNvSpPr>
            <a:spLocks noChangeArrowheads="1"/>
          </p:cNvSpPr>
          <p:nvPr/>
        </p:nvSpPr>
        <p:spPr bwMode="auto">
          <a:xfrm>
            <a:off x="609600" y="990600"/>
            <a:ext cx="7620000" cy="4462760"/>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3</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sz="2000" dirty="0"/>
              <a:t>Çevre Konulu Resim </a:t>
            </a:r>
            <a:r>
              <a:rPr lang="tr-TR" sz="2000" dirty="0" smtClean="0"/>
              <a:t>sergi ziyareti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smtClean="0">
                <a:latin typeface="Calibri" pitchFamily="34" charset="0"/>
                <a:cs typeface="Arial" charset="0"/>
              </a:rPr>
              <a:t>Online </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smtClean="0">
                <a:latin typeface="Calibri" pitchFamily="34" charset="0"/>
                <a:cs typeface="Arial" charset="0"/>
              </a:rPr>
              <a:t>Otel Personeli</a:t>
            </a:r>
            <a:endParaRPr lang="tr-TR" sz="2000" b="1" u="sng" dirty="0" smtClean="0">
              <a:latin typeface="Calibri" pitchFamily="34" charset="0"/>
              <a:cs typeface="Arial" charset="0"/>
            </a:endParaRP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smtClean="0">
                <a:latin typeface="Calibri" pitchFamily="34" charset="0"/>
                <a:cs typeface="Arial" charset="0"/>
              </a:rPr>
              <a:t>Fotoğraf</a:t>
            </a: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oğadaki Çevre Kirliliği Yarışmada Sergilenen Fotoğraf Karelerine De Yansıd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1772816"/>
            <a:ext cx="2904257" cy="193617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11560" y="2344857"/>
            <a:ext cx="374441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Çevre kirliliği konulu Resim sergisi ziyareti</a:t>
            </a:r>
            <a:endParaRPr lang="tr-TR" dirty="0"/>
          </a:p>
        </p:txBody>
      </p:sp>
      <p:pic>
        <p:nvPicPr>
          <p:cNvPr id="1028" name="Picture 4" descr="RESİM SERGİSİ | Kültür Portal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72816"/>
            <a:ext cx="4248472"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2758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9 Dikdörtgen"/>
          <p:cNvSpPr>
            <a:spLocks noChangeArrowheads="1"/>
          </p:cNvSpPr>
          <p:nvPr/>
        </p:nvSpPr>
        <p:spPr bwMode="auto">
          <a:xfrm>
            <a:off x="564107" y="838200"/>
            <a:ext cx="7772400" cy="4955203"/>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a:t>
            </a:r>
            <a:r>
              <a:rPr lang="tr-TR" sz="2400" b="1" u="sng" dirty="0" smtClean="0">
                <a:latin typeface="Calibri" pitchFamily="34" charset="0"/>
                <a:cs typeface="Arial" charset="0"/>
              </a:rPr>
              <a:t>4</a:t>
            </a:r>
          </a:p>
          <a:p>
            <a:pPr marL="342900" indent="-342900" eaLnBrk="0" hangingPunct="0">
              <a:buClr>
                <a:schemeClr val="tx1"/>
              </a:buClr>
              <a:buSzPct val="65000"/>
            </a:pPr>
            <a:r>
              <a:rPr lang="tr-TR" sz="2400" dirty="0" smtClean="0">
                <a:latin typeface="Calibri" pitchFamily="34" charset="0"/>
                <a:cs typeface="Arial" charset="0"/>
              </a:rPr>
              <a:t>Küresel Isınma ve Etkileri Semineri</a:t>
            </a:r>
          </a:p>
          <a:p>
            <a:pPr marL="342900" indent="-342900" eaLnBrk="0" hangingPunct="0">
              <a:buClr>
                <a:schemeClr val="tx1"/>
              </a:buClr>
              <a:buSzPct val="65000"/>
            </a:pPr>
            <a:endParaRPr lang="tr-TR" sz="2400" b="1" u="sng" dirty="0" smtClean="0">
              <a:latin typeface="Calibri" pitchFamily="34" charset="0"/>
              <a:cs typeface="Arial" charset="0"/>
            </a:endParaRPr>
          </a:p>
          <a:p>
            <a:pPr marL="342900" indent="-342900" eaLnBrk="0" hangingPunct="0">
              <a:buClr>
                <a:schemeClr val="tx1"/>
              </a:buClr>
              <a:buSzPct val="65000"/>
            </a:pPr>
            <a:r>
              <a:rPr lang="tr-TR" sz="2400" b="1" u="sng" dirty="0" smtClean="0">
                <a:latin typeface="Calibri" pitchFamily="34" charset="0"/>
                <a:cs typeface="Arial" charset="0"/>
              </a:rPr>
              <a:t>ETKİNLİK </a:t>
            </a:r>
            <a:r>
              <a:rPr lang="tr-TR" sz="2400" b="1" u="sng" dirty="0">
                <a:latin typeface="Calibri" pitchFamily="34" charset="0"/>
                <a:cs typeface="Arial" charset="0"/>
              </a:rPr>
              <a:t>TARİHİ</a:t>
            </a:r>
          </a:p>
          <a:p>
            <a:pPr marL="342900" indent="-342900" eaLnBrk="0" hangingPunct="0">
              <a:buClr>
                <a:schemeClr val="tx1"/>
              </a:buClr>
              <a:buSzPct val="65000"/>
            </a:pPr>
            <a:r>
              <a:rPr lang="tr-TR" sz="2000" dirty="0" smtClean="0">
                <a:latin typeface="Calibri" pitchFamily="34" charset="0"/>
                <a:cs typeface="Arial" charset="0"/>
              </a:rPr>
              <a:t>10.07.2025</a:t>
            </a:r>
            <a:endParaRPr lang="tr-TR" sz="2000" dirty="0">
              <a:latin typeface="Calibri" pitchFamily="34" charset="0"/>
              <a:cs typeface="Arial" charset="0"/>
            </a:endParaRP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400" dirty="0" smtClean="0">
                <a:latin typeface="Calibri" pitchFamily="34" charset="0"/>
                <a:cs typeface="Arial" charset="0"/>
              </a:rPr>
              <a:t>Otel personeli ve Departman Müdürleri</a:t>
            </a:r>
            <a:endParaRPr lang="tr-TR" sz="2400" dirty="0">
              <a:latin typeface="Calibri" pitchFamily="34" charset="0"/>
              <a:cs typeface="Arial" charset="0"/>
            </a:endParaRPr>
          </a:p>
          <a:p>
            <a:pPr marL="342900" indent="-342900" eaLnBrk="0" hangingPunct="0">
              <a:buClr>
                <a:schemeClr val="accent1"/>
              </a:buClr>
              <a:buSzPct val="65000"/>
            </a:pPr>
            <a:endParaRPr lang="tr-TR" sz="2400" b="1" u="sng" dirty="0" smtClean="0">
              <a:latin typeface="Calibri" pitchFamily="34" charset="0"/>
              <a:cs typeface="Arial" charset="0"/>
            </a:endParaRPr>
          </a:p>
          <a:p>
            <a:pPr marL="342900" indent="-342900" eaLnBrk="0" hangingPunct="0">
              <a:buClr>
                <a:schemeClr val="accent1"/>
              </a:buClr>
              <a:buSzPct val="65000"/>
            </a:pPr>
            <a:r>
              <a:rPr lang="tr-TR" sz="2400" b="1" u="sng" dirty="0" smtClean="0">
                <a:latin typeface="Calibri" pitchFamily="34" charset="0"/>
                <a:cs typeface="Arial" charset="0"/>
              </a:rPr>
              <a:t>BELGELER</a:t>
            </a:r>
            <a:endParaRPr lang="tr-TR" sz="2400" b="1" u="sng" dirty="0">
              <a:latin typeface="Calibri" pitchFamily="34" charset="0"/>
              <a:cs typeface="Arial" charset="0"/>
            </a:endParaRPr>
          </a:p>
          <a:p>
            <a:pPr marL="342900" indent="-342900" eaLnBrk="0" hangingPunct="0">
              <a:buClr>
                <a:schemeClr val="tx1"/>
              </a:buClr>
              <a:buSzPct val="65000"/>
            </a:pPr>
            <a:r>
              <a:rPr lang="tr-TR" sz="2000" dirty="0" smtClean="0">
                <a:latin typeface="Calibri" pitchFamily="34" charset="0"/>
                <a:cs typeface="Arial" charset="0"/>
              </a:rPr>
              <a:t>Fotoğraf</a:t>
            </a: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31059" y="292855"/>
            <a:ext cx="7010399" cy="485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hangingPunct="0">
              <a:buClr>
                <a:schemeClr val="tx1"/>
              </a:buClr>
              <a:buSzPct val="65000"/>
            </a:pPr>
            <a:r>
              <a:rPr lang="tr-TR" sz="3200" dirty="0">
                <a:latin typeface="Calibri" pitchFamily="34" charset="0"/>
                <a:cs typeface="Arial" charset="0"/>
              </a:rPr>
              <a:t>Küresel Isınma ve Etkileri Semineri</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076328"/>
            <a:ext cx="4032448" cy="2691221"/>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063509"/>
            <a:ext cx="3744416" cy="2681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Resim 4"/>
          <p:cNvPicPr/>
          <p:nvPr/>
        </p:nvPicPr>
        <p:blipFill>
          <a:blip r:embed="rId4"/>
          <a:stretch>
            <a:fillRect/>
          </a:stretch>
        </p:blipFill>
        <p:spPr>
          <a:xfrm>
            <a:off x="2508218" y="3745133"/>
            <a:ext cx="3384376" cy="2615421"/>
          </a:xfrm>
          <a:prstGeom prst="rect">
            <a:avLst/>
          </a:prstGeom>
        </p:spPr>
      </p:pic>
    </p:spTree>
    <p:extLst>
      <p:ext uri="{BB962C8B-B14F-4D97-AF65-F5344CB8AC3E}">
        <p14:creationId xmlns:p14="http://schemas.microsoft.com/office/powerpoint/2010/main" val="1528902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4708981"/>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marL="342900" lvl="0" indent="-342900">
              <a:defRPr/>
            </a:pPr>
            <a:r>
              <a:rPr lang="tr-TR" sz="2000" dirty="0"/>
              <a:t>Mavi Bayrak tanıtıcı broşür </a:t>
            </a:r>
            <a:r>
              <a:rPr lang="tr-TR" sz="2000" dirty="0" smtClean="0"/>
              <a:t>hazırlanması</a:t>
            </a:r>
          </a:p>
          <a:p>
            <a:pPr marL="342900" lvl="0" indent="-342900">
              <a:defRPr/>
            </a:pPr>
            <a:endParaRPr lang="tr-TR" sz="2000" dirty="0">
              <a:latin typeface="Calibri" pitchFamily="34" charset="0"/>
            </a:endParaRPr>
          </a:p>
          <a:p>
            <a:pPr marL="342900" lvl="0" indent="-342900">
              <a:defRPr/>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a:t>
            </a:r>
            <a:r>
              <a:rPr lang="tr-TR" sz="2400" b="1" u="sng" dirty="0" smtClean="0">
                <a:latin typeface="Calibri" pitchFamily="34" charset="0"/>
                <a:cs typeface="Arial" charset="0"/>
              </a:rPr>
              <a:t>TARİHİ</a:t>
            </a:r>
          </a:p>
          <a:p>
            <a:pPr marL="342900" indent="-342900" eaLnBrk="0" hangingPunct="0">
              <a:buClr>
                <a:schemeClr val="tx1"/>
              </a:buClr>
              <a:buSzPct val="65000"/>
            </a:pPr>
            <a:r>
              <a:rPr lang="tr-TR" sz="2000" dirty="0" smtClean="0">
                <a:solidFill>
                  <a:schemeClr val="dk1"/>
                </a:solidFill>
                <a:cs typeface="Calibri" pitchFamily="34" charset="0"/>
              </a:rPr>
              <a:t>30.08.2025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smtClean="0">
                <a:solidFill>
                  <a:srgbClr val="000000"/>
                </a:solidFill>
                <a:latin typeface="Calibri" pitchFamily="34" charset="0"/>
                <a:ea typeface="Calibri" pitchFamily="34" charset="0"/>
                <a:cs typeface="Calibri" pitchFamily="34" charset="0"/>
              </a:rPr>
              <a:t>Departman müdürleri, personel</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457200" y="228600"/>
            <a:ext cx="8264525" cy="830263"/>
          </a:xfrm>
          <a:prstGeom prst="rect">
            <a:avLst/>
          </a:prstGeom>
          <a:noFill/>
        </p:spPr>
        <p:txBody>
          <a:bodyPr wrap="none">
            <a:spAutoFit/>
          </a:bodyPr>
          <a:lstStyle/>
          <a:p>
            <a:pPr algn="ctr">
              <a:defRPr/>
            </a:pPr>
            <a:r>
              <a:rPr lang="tr-TR" sz="2400" b="1" dirty="0">
                <a:solidFill>
                  <a:srgbClr val="002060"/>
                </a:solidFill>
                <a:latin typeface="+mn-lt"/>
              </a:rPr>
              <a:t>EK-2</a:t>
            </a:r>
          </a:p>
          <a:p>
            <a:pPr algn="ctr">
              <a:defRPr/>
            </a:pPr>
            <a:r>
              <a:rPr lang="tr-TR" sz="2400" b="1" dirty="0" smtClean="0">
                <a:solidFill>
                  <a:srgbClr val="002060"/>
                </a:solidFill>
                <a:latin typeface="+mn-lt"/>
              </a:rPr>
              <a:t>2026 </a:t>
            </a:r>
            <a:r>
              <a:rPr lang="tr-TR" sz="2400" b="1" dirty="0">
                <a:solidFill>
                  <a:srgbClr val="002060"/>
                </a:solidFill>
                <a:latin typeface="+mn-lt"/>
              </a:rPr>
              <a:t>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1416106922"/>
              </p:ext>
            </p:extLst>
          </p:nvPr>
        </p:nvGraphicFramePr>
        <p:xfrm>
          <a:off x="381000" y="1219201"/>
          <a:ext cx="8479202" cy="4476019"/>
        </p:xfrm>
        <a:graphic>
          <a:graphicData uri="http://schemas.openxmlformats.org/drawingml/2006/table">
            <a:tbl>
              <a:tblPr firstRow="1" bandRow="1">
                <a:tableStyleId>{5C22544A-7EE6-4342-B048-85BDC9FD1C3A}</a:tableStyleId>
              </a:tblPr>
              <a:tblGrid>
                <a:gridCol w="288312"/>
                <a:gridCol w="1082608"/>
                <a:gridCol w="809115"/>
                <a:gridCol w="1103339"/>
                <a:gridCol w="735559"/>
                <a:gridCol w="220668"/>
                <a:gridCol w="306272"/>
                <a:gridCol w="1099807"/>
                <a:gridCol w="1073828"/>
                <a:gridCol w="986497"/>
                <a:gridCol w="773197"/>
              </a:tblGrid>
              <a:tr h="695558">
                <a:tc>
                  <a:txBody>
                    <a:bodyPr/>
                    <a:lstStyle/>
                    <a:p>
                      <a:pPr algn="ctr" fontAlgn="ct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 adı ve kategorisi</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Hedef grup ve yeri</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Aktivitenin amacı ve içeriği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smtClean="0"/>
                        <a:t>Planlanan tarih</a:t>
                      </a:r>
                      <a:endParaRPr lang="tr-TR" sz="1000" b="1" i="0" u="none" strike="noStrike" dirty="0">
                        <a:solidFill>
                          <a:schemeClr val="tx1"/>
                        </a:solidFill>
                        <a:latin typeface="Arial" pitchFamily="34" charset="0"/>
                        <a:cs typeface="Arial" pitchFamily="34" charset="0"/>
                      </a:endParaRPr>
                    </a:p>
                  </a:txBody>
                  <a:tcPr marL="9525" marR="9525" marT="9525" marB="0" anchor="ctr"/>
                </a:tc>
                <a:tc>
                  <a:txBody>
                    <a:bodyPr/>
                    <a:lstStyle/>
                    <a:p>
                      <a:pPr algn="ctr" fontAlgn="ct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 </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Name and category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Target</a:t>
                      </a:r>
                      <a:r>
                        <a:rPr lang="tr-TR" sz="1000" u="none" strike="noStrike" dirty="0"/>
                        <a:t> </a:t>
                      </a:r>
                      <a:r>
                        <a:rPr lang="tr-TR" sz="1000" u="none" strike="noStrike" dirty="0" err="1"/>
                        <a:t>Group</a:t>
                      </a:r>
                      <a:r>
                        <a:rPr lang="tr-TR" sz="1000" u="none" strike="noStrike" dirty="0"/>
                        <a:t> </a:t>
                      </a:r>
                      <a:r>
                        <a:rPr lang="tr-TR" sz="1000" u="none" strike="noStrike" dirty="0" err="1"/>
                        <a:t>and</a:t>
                      </a:r>
                      <a:r>
                        <a:rPr lang="tr-TR" sz="1000" u="none" strike="noStrike" dirty="0"/>
                        <a:t> </a:t>
                      </a:r>
                      <a:r>
                        <a:rPr lang="tr-TR" sz="1000" u="none" strike="noStrike" dirty="0" err="1"/>
                        <a:t>place</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Aim and content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err="1" smtClean="0"/>
                        <a:t>Date</a:t>
                      </a:r>
                      <a:r>
                        <a:rPr kumimoji="0" lang="tr-TR" sz="1000" kern="1200" dirty="0" smtClean="0"/>
                        <a:t> of </a:t>
                      </a:r>
                      <a:r>
                        <a:rPr kumimoji="0" lang="tr-TR" sz="1000" kern="1200" dirty="0" err="1" smtClean="0"/>
                        <a:t>the</a:t>
                      </a:r>
                      <a:r>
                        <a:rPr kumimoji="0" lang="tr-TR" sz="1000" kern="1200" dirty="0" smtClean="0"/>
                        <a:t> </a:t>
                      </a:r>
                      <a:r>
                        <a:rPr kumimoji="0" lang="tr-TR" sz="1000" kern="1200" dirty="0" err="1" smtClean="0"/>
                        <a:t>activity</a:t>
                      </a:r>
                      <a:endParaRPr lang="tr-TR" sz="1000" b="1" i="0" u="none" strike="noStrike" dirty="0">
                        <a:solidFill>
                          <a:schemeClr val="tx1"/>
                        </a:solidFill>
                        <a:latin typeface="Arial" pitchFamily="34" charset="0"/>
                        <a:cs typeface="Arial" pitchFamily="34" charset="0"/>
                      </a:endParaRPr>
                    </a:p>
                  </a:txBody>
                  <a:tcPr marL="9525" marR="9525" marT="9525" marB="0" anchor="ctr"/>
                </a:tc>
              </a:tr>
              <a:tr h="734544">
                <a:tc>
                  <a:txBody>
                    <a:bodyPr/>
                    <a:lstStyle/>
                    <a:p>
                      <a:pPr algn="ctr" fontAlgn="ctr"/>
                      <a:r>
                        <a:rPr lang="tr-TR" sz="1000" u="none" strike="noStrike"/>
                        <a:t>1</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spcAft>
                          <a:spcPts val="0"/>
                        </a:spcAft>
                      </a:pPr>
                      <a:r>
                        <a:rPr lang="tr-TR" sz="1000" kern="12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Mavi Bayrak</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t">
                        <a:spcAft>
                          <a:spcPts val="0"/>
                        </a:spcAft>
                      </a:pPr>
                      <a:r>
                        <a:rPr lang="tr-TR" sz="1000" kern="12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Otel misafirleri, Otel Çalışanları</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Mavi </a:t>
                      </a: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Bayrak Hakkında personelin bilgilendirilmesi</a:t>
                      </a:r>
                      <a:endParaRPr lang="tr-TR" sz="1200" dirty="0">
                        <a:effectLst/>
                        <a:latin typeface="Times New Roman" panose="02020603050405020304" pitchFamily="18" charset="0"/>
                        <a:ea typeface="Times New Roman" panose="02020603050405020304" pitchFamily="18" charset="0"/>
                      </a:endParaRPr>
                    </a:p>
                    <a:p>
                      <a:pPr algn="ctr" fontAlgn="t">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Mayıs </a:t>
                      </a: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1</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b="0" i="0" u="none" strike="noStrike" dirty="0" smtClean="0">
                          <a:latin typeface="Arial" pitchFamily="34" charset="0"/>
                          <a:cs typeface="Arial" pitchFamily="34" charset="0"/>
                        </a:rPr>
                        <a:t>Blue</a:t>
                      </a:r>
                      <a:r>
                        <a:rPr lang="tr-TR" sz="1000" b="0" i="0" u="none" strike="noStrike" baseline="0" dirty="0" smtClean="0">
                          <a:latin typeface="Arial" pitchFamily="34" charset="0"/>
                          <a:cs typeface="Arial" pitchFamily="34" charset="0"/>
                        </a:rPr>
                        <a:t> </a:t>
                      </a:r>
                      <a:r>
                        <a:rPr lang="tr-TR" sz="1000" b="0" i="0" u="none" strike="noStrike" baseline="0" dirty="0" err="1" smtClean="0">
                          <a:latin typeface="Arial" pitchFamily="34" charset="0"/>
                          <a:cs typeface="Arial" pitchFamily="34" charset="0"/>
                        </a:rPr>
                        <a:t>Flag</a:t>
                      </a:r>
                      <a:endParaRPr lang="en-US" sz="1000" b="0" i="0" u="none" strike="noStrike" dirty="0">
                        <a:latin typeface="Arial" pitchFamily="34" charset="0"/>
                        <a:cs typeface="Arial" pitchFamily="34" charset="0"/>
                      </a:endParaRPr>
                    </a:p>
                  </a:txBody>
                  <a:tcPr marL="9525" marR="9525" marT="9525" marB="0" anchor="ctr"/>
                </a:tc>
                <a:tc>
                  <a:txBody>
                    <a:bodyPr/>
                    <a:lstStyle/>
                    <a:p>
                      <a:pPr fontAlgn="t"/>
                      <a:endParaRPr kumimoji="0" lang="en-US" sz="1000" b="0" i="0" kern="1200" dirty="0" smtClean="0">
                        <a:solidFill>
                          <a:schemeClr val="dk1"/>
                        </a:solidFill>
                        <a:effectLst/>
                        <a:latin typeface="+mn-lt"/>
                        <a:ea typeface="+mn-ea"/>
                        <a:cs typeface="+mn-cs"/>
                      </a:endParaRPr>
                    </a:p>
                    <a:p>
                      <a:pPr marL="0" algn="ctr" rtl="0" eaLnBrk="1" fontAlgn="t" latinLnBrk="0" hangingPunct="1"/>
                      <a:r>
                        <a:rPr kumimoji="0" lang="en-US" sz="1000" b="0" i="0" u="none" strike="noStrike" kern="1200" dirty="0" smtClean="0">
                          <a:solidFill>
                            <a:schemeClr val="dk1"/>
                          </a:solidFill>
                          <a:latin typeface="Arial" pitchFamily="34" charset="0"/>
                          <a:ea typeface="+mn-ea"/>
                          <a:cs typeface="Arial" pitchFamily="34" charset="0"/>
                        </a:rPr>
                        <a:t>hotel staff and guests</a:t>
                      </a:r>
                    </a:p>
                    <a:p>
                      <a:pPr algn="ctr" fontAlgn="t"/>
                      <a:endParaRPr lang="en-US"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b="0" i="0" u="none" strike="noStrike" dirty="0" smtClean="0">
                          <a:latin typeface="Arial" pitchFamily="34" charset="0"/>
                          <a:cs typeface="Arial" pitchFamily="34" charset="0"/>
                        </a:rPr>
                        <a:t>Informing the staff about the Blue Flag</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smtClean="0">
                          <a:latin typeface="Arial" pitchFamily="34" charset="0"/>
                          <a:ea typeface="Times New Roman"/>
                          <a:cs typeface="Arial" pitchFamily="34" charset="0"/>
                        </a:rPr>
                        <a:t>May</a:t>
                      </a:r>
                      <a:r>
                        <a:rPr lang="tr-TR" sz="1000" baseline="0" dirty="0" smtClean="0">
                          <a:latin typeface="Arial" pitchFamily="34" charset="0"/>
                          <a:ea typeface="Times New Roman"/>
                          <a:cs typeface="Arial" pitchFamily="34" charset="0"/>
                        </a:rPr>
                        <a:t> 2026</a:t>
                      </a:r>
                      <a:endParaRPr lang="tr-TR" sz="1000" dirty="0">
                        <a:latin typeface="Arial" pitchFamily="34" charset="0"/>
                        <a:ea typeface="Times New Roman"/>
                        <a:cs typeface="Arial" pitchFamily="34" charset="0"/>
                      </a:endParaRPr>
                    </a:p>
                  </a:txBody>
                  <a:tcPr marL="68580" marR="68580" marT="0" marB="0" anchor="ctr"/>
                </a:tc>
              </a:tr>
              <a:tr h="762941">
                <a:tc>
                  <a:txBody>
                    <a:bodyPr/>
                    <a:lstStyle/>
                    <a:p>
                      <a:pPr algn="ctr" fontAlgn="ctr"/>
                      <a:r>
                        <a:rPr lang="tr-TR" sz="1000" u="none" strike="noStrike"/>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Enerji </a:t>
                      </a:r>
                      <a:r>
                        <a:rPr lang="tr-TR" sz="1000" kern="12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Tasarrufuna </a:t>
                      </a:r>
                      <a:r>
                        <a:rPr lang="tr-TR" sz="1000" kern="120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Dikkat</a:t>
                      </a: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ctr">
                        <a:spcAft>
                          <a:spcPts val="0"/>
                        </a:spcAft>
                      </a:pPr>
                      <a:r>
                        <a:rPr lang="tr-TR" sz="1000" kern="12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Otel çalışanları, Otel Misafirleri </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Enerji tasarrufu ve kaynakların verimli </a:t>
                      </a: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kullanılması</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Haziran </a:t>
                      </a: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b="0" i="0" u="none" strike="noStrike" dirty="0" err="1" smtClean="0">
                          <a:latin typeface="Arial" pitchFamily="34" charset="0"/>
                          <a:cs typeface="Arial" pitchFamily="34" charset="0"/>
                        </a:rPr>
                        <a:t>emphasis</a:t>
                      </a:r>
                      <a:r>
                        <a:rPr lang="tr-TR" sz="1000" b="0" i="0" u="none" strike="noStrike" dirty="0" smtClean="0">
                          <a:latin typeface="Arial" pitchFamily="34" charset="0"/>
                          <a:cs typeface="Arial" pitchFamily="34" charset="0"/>
                        </a:rPr>
                        <a:t> on </a:t>
                      </a:r>
                      <a:r>
                        <a:rPr lang="tr-TR" sz="1000" b="0" i="0" u="none" strike="noStrike" dirty="0" err="1" smtClean="0">
                          <a:latin typeface="Arial" pitchFamily="34" charset="0"/>
                          <a:cs typeface="Arial" pitchFamily="34" charset="0"/>
                        </a:rPr>
                        <a:t>energy</a:t>
                      </a:r>
                      <a:r>
                        <a:rPr lang="tr-TR" sz="1000" b="0" i="0" u="none" strike="noStrike" dirty="0" smtClean="0">
                          <a:latin typeface="Arial" pitchFamily="34" charset="0"/>
                          <a:cs typeface="Arial" pitchFamily="34" charset="0"/>
                        </a:rPr>
                        <a:t> </a:t>
                      </a:r>
                      <a:r>
                        <a:rPr lang="tr-TR" sz="1000" b="0" i="0" u="none" strike="noStrike" dirty="0" err="1" smtClean="0">
                          <a:latin typeface="Arial" pitchFamily="34" charset="0"/>
                          <a:cs typeface="Arial" pitchFamily="34" charset="0"/>
                        </a:rPr>
                        <a:t>saving</a:t>
                      </a:r>
                      <a:endParaRPr lang="tr-TR" sz="1000" b="0" i="0" u="none" strike="noStrike" dirty="0">
                        <a:latin typeface="Arial" pitchFamily="34" charset="0"/>
                        <a:cs typeface="Arial" pitchFamily="34" charset="0"/>
                      </a:endParaRPr>
                    </a:p>
                  </a:txBody>
                  <a:tcPr marL="9525" marR="9525" marT="9525" marB="0" anchor="ct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tr-TR" sz="1000" b="0" i="0" u="none" strike="noStrike" kern="1200" dirty="0" smtClean="0">
                        <a:solidFill>
                          <a:schemeClr val="dk1"/>
                        </a:solidFill>
                        <a:latin typeface="Arial" pitchFamily="34" charset="0"/>
                        <a:ea typeface="+mn-ea"/>
                        <a:cs typeface="Arial" pitchFamily="34" charset="0"/>
                      </a:endParaRPr>
                    </a:p>
                    <a:p>
                      <a:pPr marL="0" marR="0" indent="0" algn="ctr" defTabSz="914400" rtl="0" eaLnBrk="1" fontAlgn="t" latinLnBrk="0" hangingPunct="1">
                        <a:lnSpc>
                          <a:spcPct val="100000"/>
                        </a:lnSpc>
                        <a:spcBef>
                          <a:spcPts val="0"/>
                        </a:spcBef>
                        <a:spcAft>
                          <a:spcPts val="0"/>
                        </a:spcAft>
                        <a:buClrTx/>
                        <a:buSzTx/>
                        <a:buFontTx/>
                        <a:buNone/>
                        <a:tabLst/>
                        <a:defRPr/>
                      </a:pPr>
                      <a:r>
                        <a:rPr kumimoji="0" lang="en-US" sz="1000" b="0" i="0" u="none" strike="noStrike" kern="1200" dirty="0" smtClean="0">
                          <a:solidFill>
                            <a:schemeClr val="dk1"/>
                          </a:solidFill>
                          <a:latin typeface="Arial" pitchFamily="34" charset="0"/>
                          <a:ea typeface="+mn-ea"/>
                          <a:cs typeface="Arial" pitchFamily="34" charset="0"/>
                        </a:rPr>
                        <a:t>hotel staff and guests</a:t>
                      </a:r>
                    </a:p>
                    <a:p>
                      <a:pPr algn="ctr" fontAlgn="t"/>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b="0" i="0" u="none" strike="noStrike" dirty="0" smtClean="0">
                          <a:latin typeface="Arial" pitchFamily="34" charset="0"/>
                          <a:cs typeface="Arial" pitchFamily="34" charset="0"/>
                        </a:rPr>
                        <a:t>Energy saving and efficient use of resources</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err="1" smtClean="0">
                          <a:latin typeface="Arial" pitchFamily="34" charset="0"/>
                          <a:ea typeface="Times New Roman"/>
                          <a:cs typeface="Arial" pitchFamily="34" charset="0"/>
                        </a:rPr>
                        <a:t>June</a:t>
                      </a:r>
                      <a:r>
                        <a:rPr lang="tr-TR" sz="1000" dirty="0" smtClean="0">
                          <a:latin typeface="Arial" pitchFamily="34" charset="0"/>
                          <a:ea typeface="Times New Roman"/>
                          <a:cs typeface="Arial" pitchFamily="34" charset="0"/>
                        </a:rPr>
                        <a:t> 2026</a:t>
                      </a:r>
                      <a:endParaRPr lang="tr-TR" sz="1000" dirty="0">
                        <a:latin typeface="Arial" pitchFamily="34" charset="0"/>
                        <a:ea typeface="Times New Roman"/>
                        <a:cs typeface="Arial" pitchFamily="34" charset="0"/>
                      </a:endParaRPr>
                    </a:p>
                  </a:txBody>
                  <a:tcPr marL="68580" marR="68580" marT="0" marB="0" anchor="ctr"/>
                </a:tc>
              </a:tr>
              <a:tr h="736071">
                <a:tc>
                  <a:txBody>
                    <a:bodyPr/>
                    <a:lstStyle/>
                    <a:p>
                      <a:pPr algn="ctr" fontAlgn="ctr"/>
                      <a:r>
                        <a:rPr lang="tr-TR" sz="1000" u="none" strike="noStrike"/>
                        <a:t>3</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Dünya Çevre Günü  </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t">
                        <a:spcAft>
                          <a:spcPts val="0"/>
                        </a:spcAft>
                      </a:pPr>
                      <a:r>
                        <a:rPr lang="da-DK"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Yöre Halkı, Tüm Personel, Otel misafirleri </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t">
                        <a:spcAft>
                          <a:spcPts val="0"/>
                        </a:spcAft>
                      </a:pP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Plaj </a:t>
                      </a: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ve genel alanlarda temizlik bilgilendirme </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Haziran </a:t>
                      </a: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3</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0" i="0" u="none" strike="noStrike" dirty="0" smtClean="0">
                          <a:solidFill>
                            <a:srgbClr val="000000"/>
                          </a:solidFill>
                          <a:latin typeface="Arial" pitchFamily="34" charset="0"/>
                          <a:cs typeface="Arial" pitchFamily="34" charset="0"/>
                        </a:rPr>
                        <a:t>World </a:t>
                      </a:r>
                      <a:r>
                        <a:rPr lang="en-US" sz="1000" b="0" i="0" u="none" strike="noStrike" dirty="0" err="1" smtClean="0">
                          <a:solidFill>
                            <a:srgbClr val="000000"/>
                          </a:solidFill>
                          <a:latin typeface="Arial" pitchFamily="34" charset="0"/>
                          <a:cs typeface="Arial" pitchFamily="34" charset="0"/>
                        </a:rPr>
                        <a:t>Enviroment</a:t>
                      </a:r>
                      <a:r>
                        <a:rPr lang="en-US" sz="1000" b="0" i="0" u="none" strike="noStrike" dirty="0" smtClean="0">
                          <a:solidFill>
                            <a:srgbClr val="000000"/>
                          </a:solidFill>
                          <a:latin typeface="Arial" pitchFamily="34" charset="0"/>
                          <a:cs typeface="Arial" pitchFamily="34" charset="0"/>
                        </a:rPr>
                        <a:t> Day</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0" i="0" u="none" strike="noStrike" dirty="0" smtClean="0">
                          <a:solidFill>
                            <a:srgbClr val="000000"/>
                          </a:solidFill>
                          <a:latin typeface="Arial" pitchFamily="34" charset="0"/>
                          <a:cs typeface="Arial" pitchFamily="34" charset="0"/>
                        </a:rPr>
                        <a:t>Local</a:t>
                      </a:r>
                      <a:r>
                        <a:rPr lang="tr-TR" sz="1000" b="0" i="0" u="none" strike="noStrike" baseline="0" dirty="0" smtClean="0">
                          <a:solidFill>
                            <a:srgbClr val="000000"/>
                          </a:solidFill>
                          <a:latin typeface="Arial" pitchFamily="34" charset="0"/>
                          <a:cs typeface="Arial" pitchFamily="34" charset="0"/>
                        </a:rPr>
                        <a:t> </a:t>
                      </a:r>
                      <a:r>
                        <a:rPr lang="tr-TR" sz="1000" b="0" i="0" u="none" strike="noStrike" baseline="0" dirty="0" err="1" smtClean="0">
                          <a:solidFill>
                            <a:srgbClr val="000000"/>
                          </a:solidFill>
                          <a:latin typeface="Arial" pitchFamily="34" charset="0"/>
                          <a:cs typeface="Arial" pitchFamily="34" charset="0"/>
                        </a:rPr>
                        <a:t>people</a:t>
                      </a:r>
                      <a:r>
                        <a:rPr lang="en-US" sz="1000" b="0" i="0" u="none" strike="noStrike" dirty="0" smtClean="0">
                          <a:solidFill>
                            <a:srgbClr val="000000"/>
                          </a:solidFill>
                          <a:latin typeface="Arial" pitchFamily="34" charset="0"/>
                          <a:cs typeface="Arial" pitchFamily="34" charset="0"/>
                        </a:rPr>
                        <a:t>, All Staff, Hotel guests</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0" i="0" u="none" strike="noStrike" dirty="0" smtClean="0">
                          <a:solidFill>
                            <a:srgbClr val="000000"/>
                          </a:solidFill>
                          <a:latin typeface="Arial" pitchFamily="34" charset="0"/>
                          <a:cs typeface="Arial" pitchFamily="34" charset="0"/>
                        </a:rPr>
                        <a:t>Cleaning information on the beach and public areas</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smtClean="0">
                          <a:latin typeface="Arial" pitchFamily="34" charset="0"/>
                          <a:ea typeface="Times New Roman"/>
                          <a:cs typeface="Arial" pitchFamily="34" charset="0"/>
                        </a:rPr>
                        <a:t>June</a:t>
                      </a:r>
                      <a:r>
                        <a:rPr lang="tr-TR" sz="1000" dirty="0" smtClean="0">
                          <a:latin typeface="Arial" pitchFamily="34" charset="0"/>
                          <a:ea typeface="Times New Roman"/>
                          <a:cs typeface="Arial" pitchFamily="34" charset="0"/>
                        </a:rPr>
                        <a:t> 2026</a:t>
                      </a:r>
                      <a:endParaRPr lang="tr-TR" sz="1000" dirty="0">
                        <a:latin typeface="Arial" pitchFamily="34" charset="0"/>
                        <a:ea typeface="Times New Roman"/>
                        <a:cs typeface="Arial" pitchFamily="34" charset="0"/>
                      </a:endParaRPr>
                    </a:p>
                  </a:txBody>
                  <a:tcPr marL="68580" marR="68580" marT="0" marB="0" anchor="ctr"/>
                </a:tc>
              </a:tr>
              <a:tr h="588856">
                <a:tc>
                  <a:txBody>
                    <a:bodyPr/>
                    <a:lstStyle/>
                    <a:p>
                      <a:pPr algn="ctr" fontAlgn="ctr"/>
                      <a:r>
                        <a:rPr lang="tr-TR" sz="1000" u="none" strike="noStrike"/>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Plaj ve Deniz Temizliği </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Otel çalışanları</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Temiz Çevre bilincinin artması</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Temmuz </a:t>
                      </a: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smtClean="0">
                          <a:latin typeface="Arial" pitchFamily="34" charset="0"/>
                          <a:ea typeface="Times New Roman"/>
                          <a:cs typeface="Arial" pitchFamily="34" charset="0"/>
                        </a:rPr>
                        <a:t>Beach</a:t>
                      </a:r>
                      <a:r>
                        <a:rPr lang="tr-TR" sz="1000" dirty="0" smtClean="0">
                          <a:latin typeface="Arial" pitchFamily="34" charset="0"/>
                          <a:ea typeface="Times New Roman"/>
                          <a:cs typeface="Arial" pitchFamily="34" charset="0"/>
                        </a:rPr>
                        <a:t> </a:t>
                      </a:r>
                      <a:r>
                        <a:rPr lang="tr-TR" sz="1000" dirty="0" err="1" smtClean="0">
                          <a:latin typeface="Arial" pitchFamily="34" charset="0"/>
                          <a:ea typeface="Times New Roman"/>
                          <a:cs typeface="Arial" pitchFamily="34" charset="0"/>
                        </a:rPr>
                        <a:t>and</a:t>
                      </a:r>
                      <a:r>
                        <a:rPr lang="tr-TR" sz="1000" dirty="0" smtClean="0">
                          <a:latin typeface="Arial" pitchFamily="34" charset="0"/>
                          <a:ea typeface="Times New Roman"/>
                          <a:cs typeface="Arial" pitchFamily="34" charset="0"/>
                        </a:rPr>
                        <a:t> </a:t>
                      </a:r>
                      <a:r>
                        <a:rPr lang="tr-TR" sz="1000" dirty="0" err="1" smtClean="0">
                          <a:latin typeface="Arial" pitchFamily="34" charset="0"/>
                          <a:ea typeface="Times New Roman"/>
                          <a:cs typeface="Arial" pitchFamily="34" charset="0"/>
                        </a:rPr>
                        <a:t>Sea</a:t>
                      </a:r>
                      <a:r>
                        <a:rPr lang="tr-TR" sz="1000" dirty="0" smtClean="0">
                          <a:latin typeface="Arial" pitchFamily="34" charset="0"/>
                          <a:ea typeface="Times New Roman"/>
                          <a:cs typeface="Arial" pitchFamily="34" charset="0"/>
                        </a:rPr>
                        <a:t> </a:t>
                      </a:r>
                      <a:r>
                        <a:rPr lang="tr-TR" sz="1000" dirty="0" err="1" smtClean="0">
                          <a:latin typeface="Arial" pitchFamily="34" charset="0"/>
                          <a:ea typeface="Times New Roman"/>
                          <a:cs typeface="Arial" pitchFamily="34" charset="0"/>
                        </a:rPr>
                        <a:t>Cleaning</a:t>
                      </a:r>
                      <a:endParaRPr lang="tr-TR" sz="1000" dirty="0">
                        <a:latin typeface="Arial" pitchFamily="34" charset="0"/>
                        <a:ea typeface="Times New Roman"/>
                        <a:cs typeface="Arial" pitchFamily="34" charset="0"/>
                      </a:endParaRPr>
                    </a:p>
                  </a:txBody>
                  <a:tcPr marL="68580" marR="68580" marT="0" marB="0" anchor="ctr"/>
                </a:tc>
                <a:tc>
                  <a:txBody>
                    <a:bodyPr/>
                    <a:lstStyle/>
                    <a:p>
                      <a:pPr marL="0" algn="ctr" rtl="0" eaLnBrk="1" latinLnBrk="0" hangingPunct="1">
                        <a:spcAft>
                          <a:spcPts val="0"/>
                        </a:spcAft>
                      </a:pPr>
                      <a:r>
                        <a:rPr kumimoji="0" lang="tr-TR" sz="1000" b="0" i="0" kern="1200" dirty="0" smtClean="0">
                          <a:solidFill>
                            <a:schemeClr val="dk1"/>
                          </a:solidFill>
                          <a:effectLst/>
                          <a:latin typeface="+mn-lt"/>
                          <a:ea typeface="+mn-ea"/>
                          <a:cs typeface="+mn-cs"/>
                        </a:rPr>
                        <a:t>Ho</a:t>
                      </a:r>
                      <a:r>
                        <a:rPr kumimoji="0" lang="tr-TR" sz="1000" kern="1200" dirty="0" smtClean="0">
                          <a:solidFill>
                            <a:schemeClr val="dk1"/>
                          </a:solidFill>
                          <a:latin typeface="Arial" pitchFamily="34" charset="0"/>
                          <a:ea typeface="Times New Roman"/>
                          <a:cs typeface="Arial" pitchFamily="34" charset="0"/>
                        </a:rPr>
                        <a:t>tel </a:t>
                      </a:r>
                      <a:r>
                        <a:rPr kumimoji="0" lang="tr-TR" sz="1000" kern="1200" dirty="0" err="1" smtClean="0">
                          <a:solidFill>
                            <a:schemeClr val="dk1"/>
                          </a:solidFill>
                          <a:latin typeface="Arial" pitchFamily="34" charset="0"/>
                          <a:ea typeface="Times New Roman"/>
                          <a:cs typeface="Arial" pitchFamily="34" charset="0"/>
                        </a:rPr>
                        <a:t>staff</a:t>
                      </a:r>
                      <a:endParaRPr kumimoji="0" lang="tr-TR" sz="1000" kern="1200" dirty="0" smtClean="0">
                        <a:solidFill>
                          <a:schemeClr val="dk1"/>
                        </a:solidFill>
                        <a:latin typeface="Arial" pitchFamily="34" charset="0"/>
                        <a:ea typeface="Times New Roman"/>
                        <a:cs typeface="Arial" pitchFamily="34" charset="0"/>
                      </a:endParaRPr>
                    </a:p>
                    <a:p>
                      <a:pPr marL="0" algn="ctr" rtl="0" eaLnBrk="1" latinLnBrk="0" hangingPunct="1">
                        <a:spcAft>
                          <a:spcPts val="0"/>
                        </a:spcAft>
                      </a:pPr>
                      <a:endParaRPr kumimoji="0" lang="tr-TR" sz="1000" kern="1200" dirty="0">
                        <a:solidFill>
                          <a:schemeClr val="dk1"/>
                        </a:solidFill>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en-US" sz="1000" dirty="0" smtClean="0">
                          <a:latin typeface="Arial" pitchFamily="34" charset="0"/>
                          <a:ea typeface="Times New Roman"/>
                          <a:cs typeface="Arial" pitchFamily="34" charset="0"/>
                        </a:rPr>
                        <a:t>Increasing awareness of clean environment</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smtClean="0">
                          <a:latin typeface="Arial" pitchFamily="34" charset="0"/>
                          <a:ea typeface="Times New Roman"/>
                          <a:cs typeface="Arial" pitchFamily="34" charset="0"/>
                        </a:rPr>
                        <a:t>July</a:t>
                      </a:r>
                      <a:r>
                        <a:rPr lang="tr-TR" sz="1000" dirty="0" smtClean="0">
                          <a:latin typeface="Arial" pitchFamily="34" charset="0"/>
                          <a:ea typeface="Times New Roman"/>
                          <a:cs typeface="Arial" pitchFamily="34" charset="0"/>
                        </a:rPr>
                        <a:t> 2026</a:t>
                      </a:r>
                      <a:endParaRPr lang="tr-TR" sz="1000" dirty="0">
                        <a:latin typeface="Arial" pitchFamily="34" charset="0"/>
                        <a:ea typeface="Times New Roman"/>
                        <a:cs typeface="Arial" pitchFamily="34" charset="0"/>
                      </a:endParaRPr>
                    </a:p>
                  </a:txBody>
                  <a:tcPr marL="68580" marR="68580" marT="0" marB="0" anchor="ctr"/>
                </a:tc>
              </a:tr>
              <a:tr h="852071">
                <a:tc>
                  <a:txBody>
                    <a:bodyPr/>
                    <a:lstStyle/>
                    <a:p>
                      <a:pPr algn="ctr" fontAlgn="ctr"/>
                      <a:r>
                        <a:rPr lang="tr-TR" sz="1000" u="none" strike="noStrike" dirty="0" smtClean="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Katı Atıkların geri dönüşümü</a:t>
                      </a:r>
                      <a:endParaRPr lang="tr-TR" sz="1200" dirty="0">
                        <a:effectLst/>
                        <a:latin typeface="Times New Roman" panose="02020603050405020304" pitchFamily="18" charset="0"/>
                        <a:ea typeface="Times New Roman" panose="02020603050405020304" pitchFamily="18" charset="0"/>
                      </a:endParaRPr>
                    </a:p>
                    <a:p>
                      <a:pPr algn="ctr">
                        <a:spcAft>
                          <a:spcPts val="0"/>
                        </a:spcAft>
                      </a:pPr>
                      <a:r>
                        <a:rPr lang="tr-TR" sz="1800" dirty="0">
                          <a:effectLst/>
                          <a:latin typeface="Arial" panose="020B0604020202020204" pitchFamily="34"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t">
                        <a:spcAft>
                          <a:spcPts val="0"/>
                        </a:spcAft>
                      </a:pPr>
                      <a:r>
                        <a:rPr lang="tr-TR" sz="1000" kern="12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Otel çalışanları</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8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t">
                        <a:spcAft>
                          <a:spcPts val="0"/>
                        </a:spcAft>
                      </a:pP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katı </a:t>
                      </a: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atıklar ve ayrıştırılması </a:t>
                      </a: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bilgilendirme </a:t>
                      </a: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eğitimi </a:t>
                      </a:r>
                      <a:endParaRPr lang="tr-TR" sz="1200" dirty="0">
                        <a:effectLst/>
                        <a:latin typeface="Times New Roman" panose="02020603050405020304" pitchFamily="18" charset="0"/>
                        <a:ea typeface="Times New Roman" panose="02020603050405020304" pitchFamily="18" charset="0"/>
                      </a:endParaRPr>
                    </a:p>
                    <a:p>
                      <a:pPr algn="l">
                        <a:spcAft>
                          <a:spcPts val="0"/>
                        </a:spcAft>
                      </a:pPr>
                      <a:r>
                        <a:rPr lang="tr-TR" sz="1800" dirty="0">
                          <a:effectLst/>
                          <a:latin typeface="Arial" panose="020B0604020202020204" pitchFamily="34"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000" kern="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Ağustos </a:t>
                      </a:r>
                      <a:r>
                        <a:rPr lang="tr-TR" sz="1000" kern="12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smtClean="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smtClean="0">
                          <a:latin typeface="Arial" pitchFamily="34" charset="0"/>
                          <a:ea typeface="Times New Roman"/>
                          <a:cs typeface="Arial" pitchFamily="34" charset="0"/>
                        </a:rPr>
                        <a:t>Recycling</a:t>
                      </a:r>
                      <a:r>
                        <a:rPr lang="tr-TR" sz="1000" dirty="0" smtClean="0">
                          <a:latin typeface="Arial" pitchFamily="34" charset="0"/>
                          <a:ea typeface="Times New Roman"/>
                          <a:cs typeface="Arial" pitchFamily="34" charset="0"/>
                        </a:rPr>
                        <a:t> of Solid </a:t>
                      </a:r>
                      <a:r>
                        <a:rPr lang="tr-TR" sz="1000" dirty="0" err="1" smtClean="0">
                          <a:latin typeface="Arial" pitchFamily="34" charset="0"/>
                          <a:ea typeface="Times New Roman"/>
                          <a:cs typeface="Arial" pitchFamily="34" charset="0"/>
                        </a:rPr>
                        <a:t>Waste</a:t>
                      </a:r>
                      <a:endParaRPr lang="tr-TR" sz="1000" dirty="0">
                        <a:latin typeface="Arial" pitchFamily="34" charset="0"/>
                        <a:ea typeface="Times New Roman"/>
                        <a:cs typeface="Arial" pitchFamily="34"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000" b="0" i="0" kern="1200" dirty="0" smtClean="0">
                          <a:solidFill>
                            <a:schemeClr val="dk1"/>
                          </a:solidFill>
                          <a:effectLst/>
                          <a:latin typeface="+mn-lt"/>
                          <a:ea typeface="+mn-ea"/>
                          <a:cs typeface="+mn-cs"/>
                        </a:rPr>
                        <a:t>Ho</a:t>
                      </a:r>
                      <a:r>
                        <a:rPr kumimoji="0" lang="tr-TR" sz="1000" kern="1200" dirty="0" smtClean="0">
                          <a:solidFill>
                            <a:schemeClr val="dk1"/>
                          </a:solidFill>
                          <a:latin typeface="Arial" pitchFamily="34" charset="0"/>
                          <a:ea typeface="Times New Roman"/>
                          <a:cs typeface="Arial" pitchFamily="34" charset="0"/>
                        </a:rPr>
                        <a:t>tel </a:t>
                      </a:r>
                      <a:r>
                        <a:rPr kumimoji="0" lang="tr-TR" sz="1000" kern="1200" dirty="0" err="1" smtClean="0">
                          <a:solidFill>
                            <a:schemeClr val="dk1"/>
                          </a:solidFill>
                          <a:latin typeface="Arial" pitchFamily="34" charset="0"/>
                          <a:ea typeface="Times New Roman"/>
                          <a:cs typeface="Arial" pitchFamily="34" charset="0"/>
                        </a:rPr>
                        <a:t>staff</a:t>
                      </a:r>
                      <a:endParaRPr kumimoji="0" lang="tr-TR" sz="1000" kern="1200" dirty="0" smtClean="0">
                        <a:solidFill>
                          <a:schemeClr val="dk1"/>
                        </a:solidFill>
                        <a:latin typeface="Arial" pitchFamily="34" charset="0"/>
                        <a:ea typeface="Times New Roman"/>
                        <a:cs typeface="Arial" pitchFamily="34" charset="0"/>
                      </a:endParaRPr>
                    </a:p>
                    <a:p>
                      <a:pPr algn="ctr">
                        <a:spcAft>
                          <a:spcPts val="0"/>
                        </a:spcAft>
                      </a:pP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en-US" sz="1000" dirty="0" smtClean="0">
                          <a:latin typeface="Arial" pitchFamily="34" charset="0"/>
                          <a:ea typeface="Times New Roman"/>
                          <a:cs typeface="Arial" pitchFamily="34" charset="0"/>
                        </a:rPr>
                        <a:t>information training on solid wastes and their separation</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smtClean="0">
                          <a:latin typeface="Arial" pitchFamily="34" charset="0"/>
                          <a:ea typeface="Times New Roman"/>
                          <a:cs typeface="Arial" pitchFamily="34" charset="0"/>
                        </a:rPr>
                        <a:t>August</a:t>
                      </a:r>
                      <a:r>
                        <a:rPr lang="tr-TR" sz="1000" baseline="0" dirty="0" smtClean="0">
                          <a:latin typeface="Arial" pitchFamily="34" charset="0"/>
                          <a:ea typeface="Times New Roman"/>
                          <a:cs typeface="Arial" pitchFamily="34" charset="0"/>
                        </a:rPr>
                        <a:t> 2026</a:t>
                      </a:r>
                      <a:endParaRPr lang="tr-TR" sz="1000" dirty="0">
                        <a:latin typeface="Arial" pitchFamily="34" charset="0"/>
                        <a:ea typeface="Times New Roman"/>
                        <a:cs typeface="Arial" pitchFamily="34" charset="0"/>
                      </a:endParaRPr>
                    </a:p>
                  </a:txBody>
                  <a:tcPr marL="68580" marR="68580" marT="0" marB="0" anchor="ctr"/>
                </a:tc>
              </a:tr>
            </a:tbl>
          </a:graphicData>
        </a:graphic>
      </p:graphicFrame>
      <p:sp>
        <p:nvSpPr>
          <p:cNvPr id="33881" name="10 Metin kutusu"/>
          <p:cNvSpPr txBox="1">
            <a:spLocks noChangeArrowheads="1"/>
          </p:cNvSpPr>
          <p:nvPr/>
        </p:nvSpPr>
        <p:spPr bwMode="auto">
          <a:xfrm>
            <a:off x="533400" y="5715000"/>
            <a:ext cx="6569427" cy="861774"/>
          </a:xfrm>
          <a:prstGeom prst="rect">
            <a:avLst/>
          </a:prstGeom>
          <a:noFill/>
          <a:ln w="9525">
            <a:noFill/>
            <a:miter lim="800000"/>
            <a:headEnd/>
            <a:tailEnd/>
          </a:ln>
        </p:spPr>
        <p:txBody>
          <a:bodyPr wrap="none">
            <a:spAutoFit/>
          </a:bodyPr>
          <a:lstStyle/>
          <a:p>
            <a:r>
              <a:rPr lang="tr-TR" sz="1000" b="1" dirty="0"/>
              <a:t>ETKİNLİKLERİN HİTAP ETTİĞİ BÖLGE:</a:t>
            </a:r>
            <a:r>
              <a:rPr lang="tr-TR" sz="1000" dirty="0"/>
              <a:t>  </a:t>
            </a:r>
            <a:r>
              <a:rPr lang="tr-TR" sz="1000" b="1" dirty="0" smtClean="0">
                <a:solidFill>
                  <a:srgbClr val="FF0000"/>
                </a:solidFill>
              </a:rPr>
              <a:t>BODRUM - GÜMBET..</a:t>
            </a:r>
            <a:endParaRPr lang="tr-TR" sz="1000" b="1" dirty="0">
              <a:solidFill>
                <a:srgbClr val="FF0000"/>
              </a:solidFill>
            </a:endParaRPr>
          </a:p>
          <a:p>
            <a:r>
              <a:rPr lang="tr-TR" sz="1000" dirty="0"/>
              <a:t>( REGION OF ACTIVITES )</a:t>
            </a:r>
            <a:r>
              <a:rPr lang="tr-TR" sz="1000" i="1" dirty="0"/>
              <a:t> </a:t>
            </a:r>
            <a:r>
              <a:rPr lang="tr-TR" sz="1000" dirty="0"/>
              <a:t> </a:t>
            </a:r>
          </a:p>
          <a:p>
            <a:r>
              <a:rPr lang="tr-TR" sz="1000" b="1" dirty="0"/>
              <a:t> </a:t>
            </a:r>
            <a:endParaRPr lang="tr-TR" sz="1000" dirty="0"/>
          </a:p>
          <a:p>
            <a:r>
              <a:rPr lang="tr-TR" sz="1000" b="1" dirty="0"/>
              <a:t>ETKİNLİKLERİ ORGANİZE EDEN BELEDİYE-DERNEK VEYA İŞLETME</a:t>
            </a:r>
            <a:r>
              <a:rPr lang="tr-TR" sz="1000" dirty="0"/>
              <a:t> </a:t>
            </a:r>
            <a:r>
              <a:rPr lang="tr-TR" sz="1000" b="1" dirty="0"/>
              <a:t>: </a:t>
            </a:r>
            <a:r>
              <a:rPr lang="tr-TR" sz="1000" b="1" dirty="0" smtClean="0">
                <a:solidFill>
                  <a:srgbClr val="FF0000"/>
                </a:solidFill>
              </a:rPr>
              <a:t>ROYAL ASARLIK BEACH HOTEL</a:t>
            </a:r>
            <a:endParaRPr lang="tr-TR" sz="1000" b="1" dirty="0">
              <a:solidFill>
                <a:srgbClr val="FF0000"/>
              </a:solidFill>
            </a:endParaRPr>
          </a:p>
          <a:p>
            <a:r>
              <a:rPr lang="tr-TR" sz="1000" dirty="0"/>
              <a:t>( ACTIVITIES ORGANIZED BY )</a:t>
            </a:r>
          </a:p>
        </p:txBody>
      </p:sp>
    </p:spTree>
    <p:extLst>
      <p:ext uri="{BB962C8B-B14F-4D97-AF65-F5344CB8AC3E}">
        <p14:creationId xmlns:p14="http://schemas.microsoft.com/office/powerpoint/2010/main" val="3416005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p:cNvSpPr>
            <a:spLocks noGrp="1" noChangeArrowheads="1"/>
          </p:cNvSpPr>
          <p:nvPr>
            <p:ph idx="4294967295"/>
          </p:nvPr>
        </p:nvSpPr>
        <p:spPr>
          <a:xfrm>
            <a:off x="0" y="1371600"/>
            <a:ext cx="8534400" cy="2438400"/>
          </a:xfrm>
        </p:spPr>
        <p:txBody>
          <a:bodyPr/>
          <a:lstStyle/>
          <a:p>
            <a:pPr eaLnBrk="1" hangingPunct="1"/>
            <a:r>
              <a:rPr lang="tr-TR" sz="1600" dirty="0" smtClean="0"/>
              <a:t>Otel misafir sayısı</a:t>
            </a:r>
            <a:r>
              <a:rPr lang="en-GB" sz="1600" dirty="0" smtClean="0"/>
              <a:t>:</a:t>
            </a:r>
            <a:r>
              <a:rPr lang="tr-TR" sz="1600" dirty="0" smtClean="0"/>
              <a:t> 698</a:t>
            </a:r>
          </a:p>
          <a:p>
            <a:pPr eaLnBrk="1" hangingPunct="1"/>
            <a:r>
              <a:rPr lang="tr-TR" sz="1600" dirty="0" smtClean="0"/>
              <a:t>Otel </a:t>
            </a:r>
            <a:r>
              <a:rPr lang="en-GB" sz="1600" dirty="0" err="1" smtClean="0"/>
              <a:t>yatak</a:t>
            </a:r>
            <a:r>
              <a:rPr lang="tr-TR" sz="1600" dirty="0"/>
              <a:t> </a:t>
            </a:r>
            <a:r>
              <a:rPr lang="en-GB" sz="1600" dirty="0" err="1" smtClean="0"/>
              <a:t>sayısı</a:t>
            </a:r>
            <a:r>
              <a:rPr lang="en-GB" sz="1600" dirty="0" smtClean="0"/>
              <a:t>: </a:t>
            </a:r>
            <a:r>
              <a:rPr lang="tr-TR" sz="1600" dirty="0" smtClean="0"/>
              <a:t>698</a:t>
            </a:r>
          </a:p>
          <a:p>
            <a:pPr eaLnBrk="1" hangingPunct="1"/>
            <a:r>
              <a:rPr lang="tr-TR" sz="1600" dirty="0" smtClean="0"/>
              <a:t>Otelin toplam kıyı uzunluğu : 80 m</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781028"/>
            <a:ext cx="7239000" cy="2810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088409"/>
            <a:ext cx="5034009"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540224" y="196755"/>
            <a:ext cx="78486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smtClean="0">
                <a:solidFill>
                  <a:schemeClr val="tx1"/>
                </a:solidFill>
              </a:rPr>
              <a:t>GENEL BİLGİ</a:t>
            </a:r>
            <a:endParaRPr lang="tr-TR" sz="32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62">
                                            <p:txEl>
                                              <p:pRg st="1" end="1"/>
                                            </p:txEl>
                                          </p:spTgt>
                                        </p:tgtEl>
                                        <p:attrNameLst>
                                          <p:attrName>style.visibility</p:attrName>
                                        </p:attrNameLst>
                                      </p:cBhvr>
                                      <p:to>
                                        <p:strVal val="visible"/>
                                      </p:to>
                                    </p:set>
                                    <p:animEffect transition="in" filter="fade">
                                      <p:cBhvr>
                                        <p:cTn id="14" dur="1000"/>
                                        <p:tgtEl>
                                          <p:spTgt spid="15362">
                                            <p:txEl>
                                              <p:pRg st="1" end="1"/>
                                            </p:txEl>
                                          </p:spTgt>
                                        </p:tgtEl>
                                      </p:cBhvr>
                                    </p:animEffect>
                                    <p:anim calcmode="lin" valueType="num">
                                      <p:cBhvr>
                                        <p:cTn id="15"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362">
                                            <p:txEl>
                                              <p:pRg st="2" end="2"/>
                                            </p:txEl>
                                          </p:spTgt>
                                        </p:tgtEl>
                                        <p:attrNameLst>
                                          <p:attrName>style.visibility</p:attrName>
                                        </p:attrNameLst>
                                      </p:cBhvr>
                                      <p:to>
                                        <p:strVal val="visible"/>
                                      </p:to>
                                    </p:set>
                                    <p:animEffect transition="in" filter="fade">
                                      <p:cBhvr>
                                        <p:cTn id="21" dur="1000"/>
                                        <p:tgtEl>
                                          <p:spTgt spid="15362">
                                            <p:txEl>
                                              <p:pRg st="2" end="2"/>
                                            </p:txEl>
                                          </p:spTgt>
                                        </p:tgtEl>
                                      </p:cBhvr>
                                    </p:animEffect>
                                    <p:anim calcmode="lin" valueType="num">
                                      <p:cBhvr>
                                        <p:cTn id="22"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6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533092" y="228600"/>
            <a:ext cx="7988918" cy="830997"/>
          </a:xfrm>
          <a:prstGeom prst="rect">
            <a:avLst/>
          </a:prstGeom>
          <a:noFill/>
        </p:spPr>
        <p:txBody>
          <a:bodyPr wrap="none">
            <a:spAutoFit/>
          </a:bodyPr>
          <a:lstStyle/>
          <a:p>
            <a:pPr algn="ctr">
              <a:defRPr/>
            </a:pPr>
            <a:r>
              <a:rPr lang="tr-TR" sz="2400" b="1" dirty="0">
                <a:solidFill>
                  <a:srgbClr val="002060"/>
                </a:solidFill>
                <a:latin typeface="+mn-lt"/>
              </a:rPr>
              <a:t>EK-1</a:t>
            </a:r>
          </a:p>
          <a:p>
            <a:pPr algn="ctr">
              <a:defRPr/>
            </a:pPr>
            <a:r>
              <a:rPr lang="tr-TR" sz="2400" b="1" dirty="0" smtClean="0">
                <a:solidFill>
                  <a:srgbClr val="002060"/>
                </a:solidFill>
                <a:latin typeface="+mn-lt"/>
              </a:rPr>
              <a:t>2025 </a:t>
            </a:r>
            <a:r>
              <a:rPr lang="tr-TR" sz="2400" b="1" dirty="0">
                <a:solidFill>
                  <a:srgbClr val="002060"/>
                </a:solidFill>
                <a:latin typeface="+mn-lt"/>
              </a:rPr>
              <a:t>YILINDA GERÇEKLEŞTİRİLEN ÇEVRE EĞİTİM ETKİNLİKLERİ</a:t>
            </a:r>
          </a:p>
        </p:txBody>
      </p:sp>
      <p:graphicFrame>
        <p:nvGraphicFramePr>
          <p:cNvPr id="6" name="Group 50"/>
          <p:cNvGraphicFramePr>
            <a:graphicFrameLocks noGrp="1"/>
          </p:cNvGraphicFramePr>
          <p:nvPr>
            <p:extLst>
              <p:ext uri="{D42A27DB-BD31-4B8C-83A1-F6EECF244321}">
                <p14:modId xmlns:p14="http://schemas.microsoft.com/office/powerpoint/2010/main" val="2433790513"/>
              </p:ext>
            </p:extLst>
          </p:nvPr>
        </p:nvGraphicFramePr>
        <p:xfrm>
          <a:off x="228600" y="1172644"/>
          <a:ext cx="8534401" cy="5280692"/>
        </p:xfrm>
        <a:graphic>
          <a:graphicData uri="http://schemas.openxmlformats.org/drawingml/2006/table">
            <a:tbl>
              <a:tblPr/>
              <a:tblGrid>
                <a:gridCol w="316609"/>
                <a:gridCol w="2017585"/>
                <a:gridCol w="1201013"/>
                <a:gridCol w="4999194"/>
              </a:tblGrid>
              <a:tr h="950272">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61718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kern="1200" cap="none" normalizeH="0" baseline="0" dirty="0" smtClean="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tr-TR" sz="1200" dirty="0" smtClean="0">
                          <a:latin typeface="Calibri" panose="020F0502020204030204" pitchFamily="34" charset="0"/>
                        </a:rPr>
                        <a:t>Plaj</a:t>
                      </a:r>
                      <a:r>
                        <a:rPr lang="tr-TR" sz="1200" baseline="0" dirty="0" smtClean="0">
                          <a:latin typeface="Calibri" panose="020F0502020204030204" pitchFamily="34" charset="0"/>
                        </a:rPr>
                        <a:t> Deniz ve Çevre Temizliği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15/05/2019</a:t>
                      </a:r>
                      <a:endParaRPr kumimoji="0" lang="tr-TR" sz="18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Otel müdürümüz, departman sorumluları ve personelle otel plajı , çevresi ve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farklı bölge de yapıldı. İnsanların dikkatini çekerek  duyarlı olmalarını  bir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nebze sağladığımızı düşünüyorum.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81752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Dünya Çevre Günü</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19/06/2019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Amacımız departman sorumlularının bilinçlenmesi olduğu eğitim yararlı oldu.</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94728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Sıfır Atık (Geri Dönüşüm)</a:t>
                      </a: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2019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Sezon boyunca geri dönüşümün önemini  vurguladık. Oteldeki karton, plastik, metal, cam her zaman ayrıştırılarak geri dönüşüm tesislerine gönderiliyor.  Geri dönüşümden daha çok  sıfır atık  için sunum ve  panel şeklinde yapıldı. Her geçen gün doğanın daha da bilincine varılmakta.</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7793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Sigara İzmariti </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Doğayı ve Hayvanları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Koruma Bilinçlendirme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19/07/2019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Departman sorumluları ve personelle birlikte  otel çevresi ve plajdaki sigara</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izmaritlerini toplayarak bilinçlendirme yaptık. Misafirler de  bizim gibi</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duyarlı davrandı.</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114620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Mavi Bayrağın Önemi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17/08/2019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Bu etkinlik deniz ve plaj temizliği için farkındalık yarattığını düşünüyorum.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bl>
          </a:graphicData>
        </a:graphic>
      </p:graphicFrame>
      <p:graphicFrame>
        <p:nvGraphicFramePr>
          <p:cNvPr id="4" name="Group 50"/>
          <p:cNvGraphicFramePr>
            <a:graphicFrameLocks noGrp="1"/>
          </p:cNvGraphicFramePr>
          <p:nvPr>
            <p:extLst>
              <p:ext uri="{D42A27DB-BD31-4B8C-83A1-F6EECF244321}">
                <p14:modId xmlns:p14="http://schemas.microsoft.com/office/powerpoint/2010/main" val="31106682"/>
              </p:ext>
            </p:extLst>
          </p:nvPr>
        </p:nvGraphicFramePr>
        <p:xfrm>
          <a:off x="228600" y="1172644"/>
          <a:ext cx="8534401" cy="5257800"/>
        </p:xfrm>
        <a:graphic>
          <a:graphicData uri="http://schemas.openxmlformats.org/drawingml/2006/table">
            <a:tbl>
              <a:tblPr/>
              <a:tblGrid>
                <a:gridCol w="316609"/>
                <a:gridCol w="2017585"/>
                <a:gridCol w="1201013"/>
                <a:gridCol w="4999194"/>
              </a:tblGrid>
              <a:tr h="950272">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61718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kern="1200" cap="none" normalizeH="0" baseline="0" dirty="0" smtClean="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lgn="ctr">
                        <a:buSzPct val="65000"/>
                        <a:buFont typeface="Wingdings 3" pitchFamily="18" charset="2"/>
                        <a:buNone/>
                      </a:pPr>
                      <a:r>
                        <a:rPr lang="tr-TR" sz="1200" dirty="0" smtClean="0"/>
                        <a:t>Çevre ve İnsan </a:t>
                      </a:r>
                      <a:r>
                        <a:rPr lang="tr-TR" sz="1200" dirty="0" err="1" smtClean="0"/>
                        <a:t>Fotograf</a:t>
                      </a:r>
                      <a:r>
                        <a:rPr lang="tr-TR" sz="1200" dirty="0" smtClean="0"/>
                        <a:t> Sergisi</a:t>
                      </a:r>
                      <a:endParaRPr lang="tr-TR" sz="1200" baseline="0" dirty="0" smtClean="0">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05.03.2025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lang="tr-TR" sz="1200" dirty="0" smtClean="0"/>
                        <a:t>Çevremizdeki Bitki, Kuş vb. Canlıların Korunması ve Tanıtılması </a:t>
                      </a:r>
                      <a:endPar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81752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lang="tr-TR" sz="1200" dirty="0" smtClean="0"/>
                        <a:t>Çevre Koruma-Bilgilendirme</a:t>
                      </a:r>
                      <a:r>
                        <a:rPr lang="tr-TR" sz="1200" baseline="0" dirty="0" smtClean="0"/>
                        <a:t> </a:t>
                      </a:r>
                      <a:r>
                        <a:rPr lang="tr-TR" sz="1200" dirty="0" smtClean="0"/>
                        <a:t>Projesi - Basılı </a:t>
                      </a:r>
                      <a:r>
                        <a:rPr lang="tr-TR" sz="1200" dirty="0" err="1" smtClean="0"/>
                        <a:t>Döküman</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29.06.2025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lang="tr-TR" sz="1200" dirty="0" smtClean="0"/>
                        <a:t>Çevremizdeki Bitki, Kuş ve Diğer Canlıların Korunması ve Tanıtılması</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94728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lang="tr-TR" sz="1200" dirty="0" smtClean="0"/>
                        <a:t>Çevre Konulu Resim ve Kompozisyon Yarışması </a:t>
                      </a:r>
                      <a:endPar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online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lang="tr-TR" sz="1200" dirty="0" err="1" smtClean="0"/>
                        <a:t>Öğr</a:t>
                      </a:r>
                      <a:r>
                        <a:rPr lang="tr-TR" sz="1200" dirty="0" smtClean="0"/>
                        <a:t>. ve velilerin çevre temizliğine </a:t>
                      </a:r>
                      <a:r>
                        <a:rPr lang="tr-TR" sz="1200" dirty="0" err="1" smtClean="0"/>
                        <a:t>dikkatelerini</a:t>
                      </a:r>
                      <a:r>
                        <a:rPr lang="tr-TR" sz="1200" dirty="0" smtClean="0"/>
                        <a:t> çekmek</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7793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lang="tr-TR" sz="1200" dirty="0" smtClean="0"/>
                        <a:t>Küresel ısınma ve etkileri semineri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10.07.2025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lang="tr-TR" sz="1200" dirty="0" smtClean="0"/>
                        <a:t>Çevre bilincinin artması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114620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lang="tr-TR" sz="1200" dirty="0" smtClean="0"/>
                        <a:t>Mavi Bayrak tanıtıcı broşür hazırlanması ve dağıtılması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30.08.2025</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lang="tr-TR" sz="1200" dirty="0" smtClean="0"/>
                        <a:t>Mavi Bayrak tanıtımı</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285984" y="285728"/>
            <a:ext cx="4543424" cy="461665"/>
          </a:xfrm>
          <a:prstGeom prst="rect">
            <a:avLst/>
          </a:prstGeom>
          <a:noFill/>
        </p:spPr>
        <p:txBody>
          <a:bodyPr wrap="none">
            <a:spAutoFit/>
          </a:bodyPr>
          <a:lstStyle/>
          <a:p>
            <a:pPr algn="ctr">
              <a:defRPr/>
            </a:pPr>
            <a:r>
              <a:rPr lang="tr-TR" sz="2400" b="1" dirty="0" smtClean="0">
                <a:solidFill>
                  <a:srgbClr val="002060"/>
                </a:solidFill>
                <a:latin typeface="+mn-lt"/>
              </a:rPr>
              <a:t>ENVIRONMENTAL EVENTS IN 2025</a:t>
            </a:r>
            <a:endParaRPr lang="tr-TR" sz="2400" b="1" dirty="0">
              <a:solidFill>
                <a:srgbClr val="002060"/>
              </a:solidFill>
              <a:latin typeface="+mn-lt"/>
            </a:endParaRPr>
          </a:p>
        </p:txBody>
      </p:sp>
      <p:graphicFrame>
        <p:nvGraphicFramePr>
          <p:cNvPr id="6" name="Group 50"/>
          <p:cNvGraphicFramePr>
            <a:graphicFrameLocks noGrp="1"/>
          </p:cNvGraphicFramePr>
          <p:nvPr>
            <p:extLst>
              <p:ext uri="{D42A27DB-BD31-4B8C-83A1-F6EECF244321}">
                <p14:modId xmlns:p14="http://schemas.microsoft.com/office/powerpoint/2010/main" val="1515134950"/>
              </p:ext>
            </p:extLst>
          </p:nvPr>
        </p:nvGraphicFramePr>
        <p:xfrm>
          <a:off x="228600" y="1143000"/>
          <a:ext cx="8534401" cy="5339247"/>
        </p:xfrm>
        <a:graphic>
          <a:graphicData uri="http://schemas.openxmlformats.org/drawingml/2006/table">
            <a:tbl>
              <a:tblPr/>
              <a:tblGrid>
                <a:gridCol w="316609"/>
                <a:gridCol w="2017585"/>
                <a:gridCol w="1201013"/>
                <a:gridCol w="4999194"/>
              </a:tblGrid>
              <a:tr h="950272">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Name of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event</a:t>
                      </a:r>
                      <a:endParaRPr kumimoji="0" lang="tr-TR" sz="11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err="1" smtClean="0">
                          <a:ln>
                            <a:noFill/>
                          </a:ln>
                          <a:solidFill>
                            <a:schemeClr val="tx1"/>
                          </a:solidFill>
                          <a:effectLst/>
                          <a:latin typeface="Arial" charset="0"/>
                        </a:rPr>
                        <a:t>Date</a:t>
                      </a:r>
                      <a:endParaRPr kumimoji="0" lang="tr-TR" sz="11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err="1" smtClean="0">
                          <a:ln>
                            <a:noFill/>
                          </a:ln>
                          <a:solidFill>
                            <a:schemeClr val="tx1"/>
                          </a:solidFill>
                          <a:effectLst/>
                          <a:latin typeface="Arial" charset="0"/>
                        </a:rPr>
                        <a:t>Summary</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and</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evaluation</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regarding</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event</a:t>
                      </a:r>
                      <a:endParaRPr kumimoji="0" lang="tr-TR" sz="1100" b="1" i="0" u="none" strike="noStrike" cap="none" normalizeH="0" baseline="0" dirty="0" smtClean="0">
                        <a:ln>
                          <a:noFill/>
                        </a:ln>
                        <a:solidFill>
                          <a:schemeClr val="tx1"/>
                        </a:solidFill>
                        <a:effectLst/>
                        <a:latin typeface="Arial" charset="0"/>
                      </a:endParaRP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(in </a:t>
                      </a:r>
                      <a:r>
                        <a:rPr kumimoji="0" lang="tr-TR" sz="1100" b="1" i="0" u="none" strike="noStrike" cap="none" normalizeH="0" baseline="0" dirty="0" err="1" smtClean="0">
                          <a:ln>
                            <a:noFill/>
                          </a:ln>
                          <a:solidFill>
                            <a:schemeClr val="tx1"/>
                          </a:solidFill>
                          <a:effectLst/>
                          <a:latin typeface="Arial" charset="0"/>
                        </a:rPr>
                        <a:t>terms</a:t>
                      </a:r>
                      <a:r>
                        <a:rPr kumimoji="0" lang="tr-TR" sz="1100" b="1" i="0" u="none" strike="noStrike" cap="none" normalizeH="0" baseline="0" dirty="0" smtClean="0">
                          <a:ln>
                            <a:noFill/>
                          </a:ln>
                          <a:solidFill>
                            <a:schemeClr val="tx1"/>
                          </a:solidFill>
                          <a:effectLst/>
                          <a:latin typeface="Arial" charset="0"/>
                        </a:rPr>
                        <a:t> of </a:t>
                      </a:r>
                      <a:r>
                        <a:rPr kumimoji="0" lang="tr-TR" sz="1100" b="1" i="0" u="none" strike="noStrike" cap="none" normalizeH="0" baseline="0" dirty="0" err="1" smtClean="0">
                          <a:ln>
                            <a:noFill/>
                          </a:ln>
                          <a:solidFill>
                            <a:schemeClr val="tx1"/>
                          </a:solidFill>
                          <a:effectLst/>
                          <a:latin typeface="Arial" charset="0"/>
                        </a:rPr>
                        <a:t>participation</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reviews</a:t>
                      </a:r>
                      <a:r>
                        <a:rPr kumimoji="0" lang="tr-TR" sz="1100" b="1" i="0" u="none" strike="noStrike" cap="none" normalizeH="0" baseline="0" dirty="0" smtClean="0">
                          <a:ln>
                            <a:noFill/>
                          </a:ln>
                          <a:solidFill>
                            <a:schemeClr val="tx1"/>
                          </a:solidFill>
                          <a:effectLst/>
                          <a:latin typeface="Arial" charset="0"/>
                        </a:rPr>
                        <a:t> of </a:t>
                      </a:r>
                      <a:r>
                        <a:rPr kumimoji="0" lang="tr-TR" sz="1100" b="1" i="0" u="none" strike="noStrike" cap="none" normalizeH="0" baseline="0" dirty="0" err="1" smtClean="0">
                          <a:ln>
                            <a:noFill/>
                          </a:ln>
                          <a:solidFill>
                            <a:schemeClr val="tx1"/>
                          </a:solidFill>
                          <a:effectLst/>
                          <a:latin typeface="Arial" charset="0"/>
                        </a:rPr>
                        <a:t>participants</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and</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how</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useful</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event</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was</a:t>
                      </a:r>
                      <a:r>
                        <a:rPr kumimoji="0" lang="tr-TR" sz="1100" b="1" i="0" u="none" strike="noStrike" cap="none" normalizeH="0" baseline="0" dirty="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61718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kern="1200" cap="none" normalizeH="0" baseline="0" dirty="0" smtClean="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en-US" sz="1200" dirty="0" smtClean="0">
                          <a:latin typeface="Calibri" panose="020F0502020204030204" pitchFamily="34" charset="0"/>
                        </a:rPr>
                        <a:t>Environmental </a:t>
                      </a:r>
                      <a:r>
                        <a:rPr lang="tr-TR" sz="1200" dirty="0" smtClean="0">
                          <a:latin typeface="Calibri" panose="020F0502020204030204" pitchFamily="34" charset="0"/>
                        </a:rPr>
                        <a:t>c</a:t>
                      </a:r>
                      <a:r>
                        <a:rPr lang="en-US" sz="1200" dirty="0" err="1" smtClean="0">
                          <a:latin typeface="Calibri" panose="020F0502020204030204" pitchFamily="34" charset="0"/>
                        </a:rPr>
                        <a:t>leanin</a:t>
                      </a:r>
                      <a:r>
                        <a:rPr lang="tr-TR" sz="1200" dirty="0" smtClean="0">
                          <a:latin typeface="Calibri" panose="020F0502020204030204" pitchFamily="34" charset="0"/>
                        </a:rPr>
                        <a:t>g</a:t>
                      </a:r>
                      <a:endParaRPr lang="tr-TR" sz="1200" baseline="0" dirty="0" smtClean="0">
                        <a:latin typeface="Calibri" panose="020F0502020204030204" pitchFamily="34" charset="0"/>
                      </a:endParaRPr>
                    </a:p>
                    <a:p>
                      <a:pPr marL="342900" indent="-342900">
                        <a:buSzPct val="65000"/>
                        <a:buFont typeface="Wingdings 3" pitchFamily="18" charset="2"/>
                        <a:buNone/>
                      </a:pPr>
                      <a:r>
                        <a:rPr lang="tr-TR" sz="1200" dirty="0" err="1" smtClean="0">
                          <a:latin typeface="Calibri" panose="020F0502020204030204" pitchFamily="34" charset="0"/>
                        </a:rPr>
                        <a:t>including</a:t>
                      </a:r>
                      <a:r>
                        <a:rPr lang="tr-TR" sz="1200" baseline="0" dirty="0" smtClean="0">
                          <a:latin typeface="Calibri" panose="020F0502020204030204" pitchFamily="34" charset="0"/>
                        </a:rPr>
                        <a:t> </a:t>
                      </a:r>
                      <a:r>
                        <a:rPr lang="tr-TR" sz="1200" baseline="0" dirty="0" err="1" smtClean="0">
                          <a:latin typeface="Calibri" panose="020F0502020204030204" pitchFamily="34" charset="0"/>
                        </a:rPr>
                        <a:t>beach</a:t>
                      </a:r>
                      <a:r>
                        <a:rPr lang="tr-TR" sz="1200" baseline="0" dirty="0" smtClean="0">
                          <a:latin typeface="Calibri" panose="020F0502020204030204" pitchFamily="34" charset="0"/>
                        </a:rPr>
                        <a:t> </a:t>
                      </a:r>
                      <a:r>
                        <a:rPr lang="tr-TR" sz="1200" baseline="0" dirty="0" err="1" smtClean="0">
                          <a:latin typeface="Calibri" panose="020F0502020204030204" pitchFamily="34" charset="0"/>
                        </a:rPr>
                        <a:t>and</a:t>
                      </a:r>
                      <a:r>
                        <a:rPr lang="tr-TR" sz="1200" baseline="0" dirty="0" smtClean="0">
                          <a:latin typeface="Calibri" panose="020F0502020204030204" pitchFamily="34" charset="0"/>
                        </a:rPr>
                        <a:t> </a:t>
                      </a:r>
                      <a:r>
                        <a:rPr lang="tr-TR" sz="1200" baseline="0" dirty="0" err="1" smtClean="0">
                          <a:latin typeface="Calibri" panose="020F0502020204030204" pitchFamily="34" charset="0"/>
                        </a:rPr>
                        <a:t>sea</a:t>
                      </a:r>
                      <a:endParaRPr lang="tr-TR" sz="1200" baseline="0" dirty="0" smtClean="0">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15/05/2019</a:t>
                      </a:r>
                      <a:endParaRPr kumimoji="0" lang="tr-TR" sz="18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It</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has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been</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done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with</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our</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General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Manager</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Depaartment</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Managers</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and</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other</a:t>
                      </a:r>
                      <a:endPar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staff</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in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our</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beach</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and</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other</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different</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areas</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of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the</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hotel</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I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think</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we</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quite</a:t>
                      </a:r>
                      <a:endPar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raised</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awareness</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for</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other</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people</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by</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attract</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their</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attention</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with</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this</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event</a:t>
                      </a:r>
                      <a:r>
                        <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81752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World Environment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Day</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endParaRPr kumimoji="0" lang="tr-TR" sz="1200" b="1" i="0" u="none" kern="1200" dirty="0">
                        <a:solidFill>
                          <a:schemeClr val="tx1"/>
                        </a:solidFill>
                        <a:latin typeface="+mn-lt"/>
                        <a:ea typeface="+mn-ea"/>
                        <a:cs typeface="+mn-cs"/>
                        <a:hlinkClick r:id="rId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19/06/2019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This</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event</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was</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helpful</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in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terms</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of </a:t>
                      </a: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to raise awareness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for</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those</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r</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espo</a:t>
                      </a:r>
                      <a:r>
                        <a:rPr kumimoji="0" lang="en-US"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nsible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managers</a:t>
                      </a: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94728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alt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Zero</a:t>
                      </a:r>
                      <a:r>
                        <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alt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Waste</a:t>
                      </a:r>
                      <a:r>
                        <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alt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Management</a:t>
                      </a:r>
                      <a:r>
                        <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alt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Recycling</a:t>
                      </a:r>
                      <a:r>
                        <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Throughout</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2019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summer</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fontAlgn="t"/>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We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emphasized</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importance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of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recycling</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throughout</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the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season</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endParaRPr kumimoji="0" lang="en-US" sz="1200" b="0" i="0" kern="1200" dirty="0" smtClean="0">
                        <a:solidFill>
                          <a:schemeClr val="tx1"/>
                        </a:solidFill>
                        <a:latin typeface="+mn-lt"/>
                        <a:ea typeface="+mn-ea"/>
                        <a:cs typeface="+mn-cs"/>
                      </a:endParaRPr>
                    </a:p>
                    <a:p>
                      <a:pPr rtl="0"/>
                      <a:r>
                        <a:rPr kumimoji="0" lang="tr-TR" sz="1200" b="0" i="0" kern="1200" dirty="0" smtClean="0">
                          <a:solidFill>
                            <a:schemeClr val="tx1"/>
                          </a:solidFill>
                          <a:latin typeface="+mn-lt"/>
                          <a:ea typeface="+mn-ea"/>
                          <a:cs typeface="+mn-cs"/>
                        </a:rPr>
                        <a:t>P</a:t>
                      </a:r>
                      <a:r>
                        <a:rPr kumimoji="0" lang="en-US" sz="1200" b="0" i="0" kern="1200" dirty="0" err="1" smtClean="0">
                          <a:solidFill>
                            <a:schemeClr val="tx1"/>
                          </a:solidFill>
                          <a:latin typeface="+mn-lt"/>
                          <a:ea typeface="+mn-ea"/>
                          <a:cs typeface="+mn-cs"/>
                        </a:rPr>
                        <a:t>lastic</a:t>
                      </a:r>
                      <a:r>
                        <a:rPr kumimoji="0" lang="en-US" sz="1200" b="0" i="0" kern="1200" dirty="0" smtClean="0">
                          <a:solidFill>
                            <a:schemeClr val="tx1"/>
                          </a:solidFill>
                          <a:latin typeface="+mn-lt"/>
                          <a:ea typeface="+mn-ea"/>
                          <a:cs typeface="+mn-cs"/>
                        </a:rPr>
                        <a:t>, metal, glass </a:t>
                      </a:r>
                      <a:r>
                        <a:rPr kumimoji="0" lang="tr-TR" sz="1200" b="0" i="0" kern="1200" dirty="0" err="1" smtClean="0">
                          <a:solidFill>
                            <a:schemeClr val="tx1"/>
                          </a:solidFill>
                          <a:latin typeface="+mn-lt"/>
                          <a:ea typeface="+mn-ea"/>
                          <a:cs typeface="+mn-cs"/>
                        </a:rPr>
                        <a:t>etc</a:t>
                      </a:r>
                      <a:r>
                        <a:rPr kumimoji="0" lang="tr-TR" sz="1200" b="0" i="0" kern="1200" dirty="0" smtClean="0">
                          <a:solidFill>
                            <a:schemeClr val="tx1"/>
                          </a:solidFill>
                          <a:latin typeface="+mn-lt"/>
                          <a:ea typeface="+mn-ea"/>
                          <a:cs typeface="+mn-cs"/>
                        </a:rPr>
                        <a:t>. in</a:t>
                      </a:r>
                      <a:r>
                        <a:rPr kumimoji="0" lang="tr-TR" sz="1200" b="0" i="0" kern="1200" baseline="0" dirty="0" smtClean="0">
                          <a:solidFill>
                            <a:schemeClr val="tx1"/>
                          </a:solidFill>
                          <a:latin typeface="+mn-lt"/>
                          <a:ea typeface="+mn-ea"/>
                          <a:cs typeface="+mn-cs"/>
                        </a:rPr>
                        <a:t> </a:t>
                      </a:r>
                      <a:r>
                        <a:rPr kumimoji="0" lang="tr-TR" sz="1200" b="0" i="0" kern="1200" dirty="0" err="1" smtClean="0">
                          <a:solidFill>
                            <a:schemeClr val="tx1"/>
                          </a:solidFill>
                          <a:latin typeface="+mn-lt"/>
                          <a:ea typeface="+mn-ea"/>
                          <a:cs typeface="+mn-cs"/>
                        </a:rPr>
                        <a:t>our</a:t>
                      </a:r>
                      <a:r>
                        <a:rPr kumimoji="0" lang="tr-TR" sz="1200" b="0" i="0" kern="1200" dirty="0" smtClean="0">
                          <a:solidFill>
                            <a:schemeClr val="tx1"/>
                          </a:solidFill>
                          <a:latin typeface="+mn-lt"/>
                          <a:ea typeface="+mn-ea"/>
                          <a:cs typeface="+mn-cs"/>
                        </a:rPr>
                        <a:t> </a:t>
                      </a:r>
                      <a:r>
                        <a:rPr kumimoji="0" lang="en-US" sz="1200" b="0" i="0" kern="1200" dirty="0" smtClean="0">
                          <a:solidFill>
                            <a:schemeClr val="tx1"/>
                          </a:solidFill>
                          <a:latin typeface="+mn-lt"/>
                          <a:ea typeface="+mn-ea"/>
                          <a:cs typeface="+mn-cs"/>
                        </a:rPr>
                        <a:t>hotel are always separated and sent to recycling facilities.</a:t>
                      </a:r>
                      <a:r>
                        <a:rPr kumimoji="0" lang="tr-TR" sz="1200" b="0" i="0" kern="1200" dirty="0" smtClean="0">
                          <a:solidFill>
                            <a:schemeClr val="tx1"/>
                          </a:solidFill>
                          <a:latin typeface="+mn-lt"/>
                          <a:ea typeface="+mn-ea"/>
                          <a:cs typeface="+mn-cs"/>
                        </a:rPr>
                        <a:t> </a:t>
                      </a:r>
                      <a:r>
                        <a:rPr kumimoji="0" lang="tr-TR" sz="1200" b="0" i="0" kern="1200" dirty="0" err="1" smtClean="0">
                          <a:solidFill>
                            <a:schemeClr val="tx1"/>
                          </a:solidFill>
                          <a:latin typeface="+mn-lt"/>
                          <a:ea typeface="+mn-ea"/>
                          <a:cs typeface="+mn-cs"/>
                        </a:rPr>
                        <a:t>We</a:t>
                      </a:r>
                      <a:r>
                        <a:rPr kumimoji="0" lang="tr-TR" sz="1200" b="0" i="0" kern="1200" dirty="0" smtClean="0">
                          <a:solidFill>
                            <a:schemeClr val="tx1"/>
                          </a:solidFill>
                          <a:latin typeface="+mn-lt"/>
                          <a:ea typeface="+mn-ea"/>
                          <a:cs typeface="+mn-cs"/>
                        </a:rPr>
                        <a:t> </a:t>
                      </a:r>
                      <a:r>
                        <a:rPr kumimoji="0" lang="tr-TR" sz="1200" b="0" i="0" kern="1200" dirty="0" err="1" smtClean="0">
                          <a:solidFill>
                            <a:schemeClr val="tx1"/>
                          </a:solidFill>
                          <a:latin typeface="+mn-lt"/>
                          <a:ea typeface="+mn-ea"/>
                          <a:cs typeface="+mn-cs"/>
                        </a:rPr>
                        <a:t>made</a:t>
                      </a:r>
                      <a:r>
                        <a:rPr kumimoji="0" lang="tr-TR" sz="1200" b="0" i="0" kern="1200" dirty="0" smtClean="0">
                          <a:solidFill>
                            <a:schemeClr val="tx1"/>
                          </a:solidFill>
                          <a:latin typeface="+mn-lt"/>
                          <a:ea typeface="+mn-ea"/>
                          <a:cs typeface="+mn-cs"/>
                        </a:rPr>
                        <a:t> </a:t>
                      </a:r>
                      <a:r>
                        <a:rPr kumimoji="0" lang="en-US" sz="1200" b="0" i="0" kern="1200" dirty="0" smtClean="0">
                          <a:solidFill>
                            <a:schemeClr val="tx1"/>
                          </a:solidFill>
                          <a:latin typeface="+mn-lt"/>
                          <a:ea typeface="+mn-ea"/>
                          <a:cs typeface="+mn-cs"/>
                        </a:rPr>
                        <a:t>presentations and panels for zero waste</a:t>
                      </a:r>
                      <a:r>
                        <a:rPr kumimoji="0" lang="tr-TR" sz="1200" b="0" i="0" kern="1200" dirty="0" smtClean="0">
                          <a:solidFill>
                            <a:schemeClr val="tx1"/>
                          </a:solidFill>
                          <a:latin typeface="+mn-lt"/>
                          <a:ea typeface="+mn-ea"/>
                          <a:cs typeface="+mn-cs"/>
                        </a:rPr>
                        <a:t> </a:t>
                      </a:r>
                      <a:r>
                        <a:rPr kumimoji="0" lang="tr-TR" sz="1200" b="0" i="0" kern="1200" dirty="0" err="1" smtClean="0">
                          <a:solidFill>
                            <a:schemeClr val="tx1"/>
                          </a:solidFill>
                          <a:latin typeface="+mn-lt"/>
                          <a:ea typeface="+mn-ea"/>
                          <a:cs typeface="+mn-cs"/>
                        </a:rPr>
                        <a:t>management</a:t>
                      </a:r>
                      <a:r>
                        <a:rPr kumimoji="0" lang="en-US" sz="1200" b="0" i="0" kern="1200" dirty="0" smtClean="0">
                          <a:solidFill>
                            <a:schemeClr val="tx1"/>
                          </a:solidFill>
                          <a:latin typeface="+mn-lt"/>
                          <a:ea typeface="+mn-ea"/>
                          <a:cs typeface="+mn-cs"/>
                        </a:rPr>
                        <a:t> </a:t>
                      </a:r>
                      <a:r>
                        <a:rPr kumimoji="0" lang="tr-TR" sz="1200" b="0" i="0" kern="1200" dirty="0" smtClean="0">
                          <a:solidFill>
                            <a:schemeClr val="tx1"/>
                          </a:solidFill>
                          <a:latin typeface="+mn-lt"/>
                          <a:ea typeface="+mn-ea"/>
                          <a:cs typeface="+mn-cs"/>
                        </a:rPr>
                        <a:t>as</a:t>
                      </a:r>
                      <a:r>
                        <a:rPr kumimoji="0" lang="tr-TR" sz="1200" b="0" i="0" kern="1200" baseline="0" dirty="0" smtClean="0">
                          <a:solidFill>
                            <a:schemeClr val="tx1"/>
                          </a:solidFill>
                          <a:latin typeface="+mn-lt"/>
                          <a:ea typeface="+mn-ea"/>
                          <a:cs typeface="+mn-cs"/>
                        </a:rPr>
                        <a:t> </a:t>
                      </a:r>
                      <a:r>
                        <a:rPr kumimoji="0" lang="tr-TR" sz="1200" b="0" i="0" kern="1200" baseline="0" dirty="0" err="1" smtClean="0">
                          <a:solidFill>
                            <a:schemeClr val="tx1"/>
                          </a:solidFill>
                          <a:latin typeface="+mn-lt"/>
                          <a:ea typeface="+mn-ea"/>
                          <a:cs typeface="+mn-cs"/>
                        </a:rPr>
                        <a:t>well</a:t>
                      </a:r>
                      <a:r>
                        <a:rPr kumimoji="0" lang="tr-TR" sz="1200" b="0" i="0" kern="1200" baseline="0" dirty="0" smtClean="0">
                          <a:solidFill>
                            <a:schemeClr val="tx1"/>
                          </a:solidFill>
                          <a:latin typeface="+mn-lt"/>
                          <a:ea typeface="+mn-ea"/>
                          <a:cs typeface="+mn-cs"/>
                        </a:rPr>
                        <a:t>. </a:t>
                      </a:r>
                      <a:r>
                        <a:rPr kumimoji="0" lang="tr-TR" sz="1200" b="0" i="0" kern="1200" baseline="0" dirty="0" err="1" smtClean="0">
                          <a:solidFill>
                            <a:schemeClr val="tx1"/>
                          </a:solidFill>
                          <a:latin typeface="+mn-lt"/>
                          <a:ea typeface="+mn-ea"/>
                          <a:cs typeface="+mn-cs"/>
                        </a:rPr>
                        <a:t>It</a:t>
                      </a:r>
                      <a:r>
                        <a:rPr kumimoji="0" lang="tr-TR" sz="1200" b="0" i="0" kern="1200" baseline="0" dirty="0" smtClean="0">
                          <a:solidFill>
                            <a:schemeClr val="tx1"/>
                          </a:solidFill>
                          <a:latin typeface="+mn-lt"/>
                          <a:ea typeface="+mn-ea"/>
                          <a:cs typeface="+mn-cs"/>
                        </a:rPr>
                        <a:t> </a:t>
                      </a:r>
                      <a:r>
                        <a:rPr kumimoji="0" lang="tr-TR" sz="1200" b="0" i="0" kern="1200" baseline="0" dirty="0" err="1" smtClean="0">
                          <a:solidFill>
                            <a:schemeClr val="tx1"/>
                          </a:solidFill>
                          <a:latin typeface="+mn-lt"/>
                          <a:ea typeface="+mn-ea"/>
                          <a:cs typeface="+mn-cs"/>
                        </a:rPr>
                        <a:t>was</a:t>
                      </a:r>
                      <a:r>
                        <a:rPr kumimoji="0" lang="tr-TR" sz="1200" b="0" i="0" kern="1200" baseline="0" dirty="0" smtClean="0">
                          <a:solidFill>
                            <a:schemeClr val="tx1"/>
                          </a:solidFill>
                          <a:latin typeface="+mn-lt"/>
                          <a:ea typeface="+mn-ea"/>
                          <a:cs typeface="+mn-cs"/>
                        </a:rPr>
                        <a:t>  </a:t>
                      </a:r>
                      <a:r>
                        <a:rPr kumimoji="0" lang="tr-TR" sz="1200" b="0" i="0" kern="1200" baseline="0" dirty="0" err="1" smtClean="0">
                          <a:solidFill>
                            <a:schemeClr val="tx1"/>
                          </a:solidFill>
                          <a:latin typeface="+mn-lt"/>
                          <a:ea typeface="+mn-ea"/>
                          <a:cs typeface="+mn-cs"/>
                        </a:rPr>
                        <a:t>important</a:t>
                      </a:r>
                      <a:r>
                        <a:rPr kumimoji="0" lang="tr-TR" sz="1200" b="0" i="0" kern="1200" baseline="0" dirty="0" smtClean="0">
                          <a:solidFill>
                            <a:schemeClr val="tx1"/>
                          </a:solidFill>
                          <a:latin typeface="+mn-lt"/>
                          <a:ea typeface="+mn-ea"/>
                          <a:cs typeface="+mn-cs"/>
                        </a:rPr>
                        <a:t> </a:t>
                      </a:r>
                      <a:r>
                        <a:rPr kumimoji="0" lang="tr-TR" sz="1200" b="0" i="0" kern="1200" baseline="0" dirty="0" err="1" smtClean="0">
                          <a:solidFill>
                            <a:schemeClr val="tx1"/>
                          </a:solidFill>
                          <a:latin typeface="+mn-lt"/>
                          <a:ea typeface="+mn-ea"/>
                          <a:cs typeface="+mn-cs"/>
                        </a:rPr>
                        <a:t>for</a:t>
                      </a:r>
                      <a:r>
                        <a:rPr kumimoji="0" lang="tr-TR" sz="1200" b="0" i="0" kern="1200" baseline="0" dirty="0" smtClean="0">
                          <a:solidFill>
                            <a:schemeClr val="tx1"/>
                          </a:solidFill>
                          <a:latin typeface="+mn-lt"/>
                          <a:ea typeface="+mn-ea"/>
                          <a:cs typeface="+mn-cs"/>
                        </a:rPr>
                        <a:t> </a:t>
                      </a:r>
                      <a:r>
                        <a:rPr kumimoji="0" lang="tr-TR" sz="1200" b="0" i="0" kern="1200" baseline="0" dirty="0" err="1" smtClean="0">
                          <a:solidFill>
                            <a:schemeClr val="tx1"/>
                          </a:solidFill>
                          <a:latin typeface="+mn-lt"/>
                          <a:ea typeface="+mn-ea"/>
                          <a:cs typeface="+mn-cs"/>
                        </a:rPr>
                        <a:t>to</a:t>
                      </a:r>
                      <a:r>
                        <a:rPr kumimoji="0" lang="tr-TR" sz="1200" b="0" i="0" kern="1200" baseline="0" dirty="0" smtClean="0">
                          <a:solidFill>
                            <a:schemeClr val="tx1"/>
                          </a:solidFill>
                          <a:latin typeface="+mn-lt"/>
                          <a:ea typeface="+mn-ea"/>
                          <a:cs typeface="+mn-cs"/>
                        </a:rPr>
                        <a:t> </a:t>
                      </a:r>
                      <a:r>
                        <a:rPr kumimoji="0" lang="tr-TR" sz="1200" b="0" i="0" kern="1200" baseline="0" dirty="0" err="1" smtClean="0">
                          <a:solidFill>
                            <a:schemeClr val="tx1"/>
                          </a:solidFill>
                          <a:latin typeface="+mn-lt"/>
                          <a:ea typeface="+mn-ea"/>
                          <a:cs typeface="+mn-cs"/>
                        </a:rPr>
                        <a:t>raise</a:t>
                      </a:r>
                      <a:r>
                        <a:rPr kumimoji="0" lang="tr-TR" sz="1200" b="0" i="0" kern="1200" baseline="0" dirty="0" smtClean="0">
                          <a:solidFill>
                            <a:schemeClr val="tx1"/>
                          </a:solidFill>
                          <a:latin typeface="+mn-lt"/>
                          <a:ea typeface="+mn-ea"/>
                          <a:cs typeface="+mn-cs"/>
                        </a:rPr>
                        <a:t>  </a:t>
                      </a:r>
                      <a:r>
                        <a:rPr kumimoji="0" lang="tr-TR" sz="1200" b="0" i="0" u="none" kern="1200" dirty="0" err="1" smtClean="0">
                          <a:solidFill>
                            <a:schemeClr val="tx1"/>
                          </a:solidFill>
                          <a:latin typeface="+mj-lt"/>
                          <a:ea typeface="+mn-ea"/>
                          <a:cs typeface="+mn-cs"/>
                        </a:rPr>
                        <a:t>consciousness</a:t>
                      </a:r>
                      <a:r>
                        <a:rPr kumimoji="0" lang="tr-TR" sz="1200" b="0" i="0" u="none" kern="1200" dirty="0" smtClean="0">
                          <a:solidFill>
                            <a:schemeClr val="tx1"/>
                          </a:solidFill>
                          <a:latin typeface="+mj-lt"/>
                          <a:ea typeface="+mn-ea"/>
                          <a:cs typeface="+mn-cs"/>
                        </a:rPr>
                        <a:t> </a:t>
                      </a:r>
                      <a:r>
                        <a:rPr kumimoji="0" lang="tr-TR" sz="1200" b="0" i="0" u="none" kern="1200" dirty="0" err="1" smtClean="0">
                          <a:solidFill>
                            <a:schemeClr val="tx1"/>
                          </a:solidFill>
                          <a:latin typeface="+mj-lt"/>
                          <a:ea typeface="+mn-ea"/>
                          <a:cs typeface="+mn-cs"/>
                        </a:rPr>
                        <a:t>for</a:t>
                      </a:r>
                      <a:r>
                        <a:rPr kumimoji="0" lang="tr-TR" sz="1200" b="0" i="0" u="none" kern="1200" dirty="0" smtClean="0">
                          <a:solidFill>
                            <a:schemeClr val="tx1"/>
                          </a:solidFill>
                          <a:latin typeface="+mj-lt"/>
                          <a:ea typeface="+mn-ea"/>
                          <a:cs typeface="+mn-cs"/>
                        </a:rPr>
                        <a:t> </a:t>
                      </a:r>
                      <a:r>
                        <a:rPr kumimoji="0" lang="tr-TR" sz="1200" b="0" i="0" u="none" kern="1200" dirty="0" err="1" smtClean="0">
                          <a:solidFill>
                            <a:schemeClr val="tx1"/>
                          </a:solidFill>
                          <a:latin typeface="+mj-lt"/>
                          <a:ea typeface="+mn-ea"/>
                          <a:cs typeface="+mn-cs"/>
                        </a:rPr>
                        <a:t>our</a:t>
                      </a:r>
                      <a:r>
                        <a:rPr kumimoji="0" lang="tr-TR" sz="1200" b="0" i="0" u="none" kern="1200" dirty="0" smtClean="0">
                          <a:solidFill>
                            <a:schemeClr val="tx1"/>
                          </a:solidFill>
                          <a:latin typeface="+mj-lt"/>
                          <a:ea typeface="+mn-ea"/>
                          <a:cs typeface="+mn-cs"/>
                        </a:rPr>
                        <a:t> </a:t>
                      </a:r>
                      <a:r>
                        <a:rPr kumimoji="0" lang="tr-TR" sz="1200" b="0" i="0" u="none" kern="1200" dirty="0" err="1" smtClean="0">
                          <a:solidFill>
                            <a:schemeClr val="tx1"/>
                          </a:solidFill>
                          <a:latin typeface="+mj-lt"/>
                          <a:ea typeface="+mn-ea"/>
                          <a:cs typeface="+mn-cs"/>
                        </a:rPr>
                        <a:t>nature</a:t>
                      </a:r>
                      <a:r>
                        <a:rPr kumimoji="0" lang="tr-TR" sz="1200" b="0" i="0" u="none" kern="1200" dirty="0" smtClean="0">
                          <a:solidFill>
                            <a:schemeClr val="tx1"/>
                          </a:solidFill>
                          <a:latin typeface="+mj-lt"/>
                          <a:ea typeface="+mn-ea"/>
                          <a:cs typeface="+mn-cs"/>
                        </a:rPr>
                        <a:t>.</a:t>
                      </a:r>
                      <a:endParaRPr kumimoji="0" lang="en-US" sz="1200" b="0" i="0" u="none" kern="1200" dirty="0" smtClean="0">
                        <a:solidFill>
                          <a:schemeClr val="tx1"/>
                        </a:solidFill>
                        <a:latin typeface="+mj-lt"/>
                        <a:ea typeface="+mn-ea"/>
                        <a:cs typeface="+mn-cs"/>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7793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Cigarette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Stubs</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Protection</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Of Animals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and</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Nature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19/07/2019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We collected  cigarette stubs in and around the hotel with the department managers and staff to raise awareness. Hotel guests</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were pleased to see it as well</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114620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Importance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of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Blue</a:t>
                      </a: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Flag</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17/08/2019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I believe that this event was very helpful in terms of  raising awareness in terms cleaning  for the sea and beach.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bl>
          </a:graphicData>
        </a:graphic>
      </p:graphicFrame>
      <p:graphicFrame>
        <p:nvGraphicFramePr>
          <p:cNvPr id="4" name="Group 50"/>
          <p:cNvGraphicFramePr>
            <a:graphicFrameLocks noGrp="1"/>
          </p:cNvGraphicFramePr>
          <p:nvPr>
            <p:extLst>
              <p:ext uri="{D42A27DB-BD31-4B8C-83A1-F6EECF244321}">
                <p14:modId xmlns:p14="http://schemas.microsoft.com/office/powerpoint/2010/main" val="4293357663"/>
              </p:ext>
            </p:extLst>
          </p:nvPr>
        </p:nvGraphicFramePr>
        <p:xfrm>
          <a:off x="228600" y="1143000"/>
          <a:ext cx="8534401" cy="5257800"/>
        </p:xfrm>
        <a:graphic>
          <a:graphicData uri="http://schemas.openxmlformats.org/drawingml/2006/table">
            <a:tbl>
              <a:tblPr/>
              <a:tblGrid>
                <a:gridCol w="316609"/>
                <a:gridCol w="2017585"/>
                <a:gridCol w="1201013"/>
                <a:gridCol w="4999194"/>
              </a:tblGrid>
              <a:tr h="950272">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Name of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event</a:t>
                      </a:r>
                      <a:endParaRPr kumimoji="0" lang="tr-TR" sz="11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err="1" smtClean="0">
                          <a:ln>
                            <a:noFill/>
                          </a:ln>
                          <a:solidFill>
                            <a:schemeClr val="tx1"/>
                          </a:solidFill>
                          <a:effectLst/>
                          <a:latin typeface="Arial" charset="0"/>
                        </a:rPr>
                        <a:t>Date</a:t>
                      </a:r>
                      <a:endParaRPr kumimoji="0" lang="tr-TR" sz="11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err="1" smtClean="0">
                          <a:ln>
                            <a:noFill/>
                          </a:ln>
                          <a:solidFill>
                            <a:schemeClr val="tx1"/>
                          </a:solidFill>
                          <a:effectLst/>
                          <a:latin typeface="Arial" charset="0"/>
                        </a:rPr>
                        <a:t>Summary</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and</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evaluation</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regarding</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event</a:t>
                      </a:r>
                      <a:endParaRPr kumimoji="0" lang="tr-TR" sz="1100" b="1" i="0" u="none" strike="noStrike" cap="none" normalizeH="0" baseline="0" dirty="0" smtClean="0">
                        <a:ln>
                          <a:noFill/>
                        </a:ln>
                        <a:solidFill>
                          <a:schemeClr val="tx1"/>
                        </a:solidFill>
                        <a:effectLst/>
                        <a:latin typeface="Arial" charset="0"/>
                      </a:endParaRP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(in </a:t>
                      </a:r>
                      <a:r>
                        <a:rPr kumimoji="0" lang="tr-TR" sz="1100" b="1" i="0" u="none" strike="noStrike" cap="none" normalizeH="0" baseline="0" dirty="0" err="1" smtClean="0">
                          <a:ln>
                            <a:noFill/>
                          </a:ln>
                          <a:solidFill>
                            <a:schemeClr val="tx1"/>
                          </a:solidFill>
                          <a:effectLst/>
                          <a:latin typeface="Arial" charset="0"/>
                        </a:rPr>
                        <a:t>terms</a:t>
                      </a:r>
                      <a:r>
                        <a:rPr kumimoji="0" lang="tr-TR" sz="1100" b="1" i="0" u="none" strike="noStrike" cap="none" normalizeH="0" baseline="0" dirty="0" smtClean="0">
                          <a:ln>
                            <a:noFill/>
                          </a:ln>
                          <a:solidFill>
                            <a:schemeClr val="tx1"/>
                          </a:solidFill>
                          <a:effectLst/>
                          <a:latin typeface="Arial" charset="0"/>
                        </a:rPr>
                        <a:t> of </a:t>
                      </a:r>
                      <a:r>
                        <a:rPr kumimoji="0" lang="tr-TR" sz="1100" b="1" i="0" u="none" strike="noStrike" cap="none" normalizeH="0" baseline="0" dirty="0" err="1" smtClean="0">
                          <a:ln>
                            <a:noFill/>
                          </a:ln>
                          <a:solidFill>
                            <a:schemeClr val="tx1"/>
                          </a:solidFill>
                          <a:effectLst/>
                          <a:latin typeface="Arial" charset="0"/>
                        </a:rPr>
                        <a:t>participation</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reviews</a:t>
                      </a:r>
                      <a:r>
                        <a:rPr kumimoji="0" lang="tr-TR" sz="1100" b="1" i="0" u="none" strike="noStrike" cap="none" normalizeH="0" baseline="0" dirty="0" smtClean="0">
                          <a:ln>
                            <a:noFill/>
                          </a:ln>
                          <a:solidFill>
                            <a:schemeClr val="tx1"/>
                          </a:solidFill>
                          <a:effectLst/>
                          <a:latin typeface="Arial" charset="0"/>
                        </a:rPr>
                        <a:t> of </a:t>
                      </a:r>
                      <a:r>
                        <a:rPr kumimoji="0" lang="tr-TR" sz="1100" b="1" i="0" u="none" strike="noStrike" cap="none" normalizeH="0" baseline="0" dirty="0" err="1" smtClean="0">
                          <a:ln>
                            <a:noFill/>
                          </a:ln>
                          <a:solidFill>
                            <a:schemeClr val="tx1"/>
                          </a:solidFill>
                          <a:effectLst/>
                          <a:latin typeface="Arial" charset="0"/>
                        </a:rPr>
                        <a:t>participants</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and</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how</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useful</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the</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event</a:t>
                      </a:r>
                      <a:r>
                        <a:rPr kumimoji="0" lang="tr-TR" sz="1100" b="1" i="0" u="none" strike="noStrike" cap="none" normalizeH="0" baseline="0" dirty="0" smtClean="0">
                          <a:ln>
                            <a:noFill/>
                          </a:ln>
                          <a:solidFill>
                            <a:schemeClr val="tx1"/>
                          </a:solidFill>
                          <a:effectLst/>
                          <a:latin typeface="Arial" charset="0"/>
                        </a:rPr>
                        <a:t> </a:t>
                      </a:r>
                      <a:r>
                        <a:rPr kumimoji="0" lang="tr-TR" sz="1100" b="1" i="0" u="none" strike="noStrike" cap="none" normalizeH="0" baseline="0" dirty="0" err="1" smtClean="0">
                          <a:ln>
                            <a:noFill/>
                          </a:ln>
                          <a:solidFill>
                            <a:schemeClr val="tx1"/>
                          </a:solidFill>
                          <a:effectLst/>
                          <a:latin typeface="Arial" charset="0"/>
                        </a:rPr>
                        <a:t>was</a:t>
                      </a:r>
                      <a:r>
                        <a:rPr kumimoji="0" lang="tr-TR" sz="1100" b="1" i="0" u="none" strike="noStrike" cap="none" normalizeH="0" baseline="0" dirty="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61718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kern="1200" cap="none" normalizeH="0" baseline="0" dirty="0" smtClean="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en-US" sz="1200" dirty="0" smtClean="0"/>
                        <a:t>environmental and human photograph exhibition </a:t>
                      </a:r>
                      <a:endParaRPr lang="tr-TR" sz="1200" baseline="0" dirty="0" smtClean="0">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05.03.2025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lang="en-US" sz="1200" dirty="0" smtClean="0"/>
                        <a:t>information about plants, birds in the area and how to protect </a:t>
                      </a:r>
                      <a:endParaRPr kumimoji="0" lang="tr-TR" sz="12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81752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200" dirty="0" err="1" smtClean="0"/>
                        <a:t>environmantal</a:t>
                      </a:r>
                      <a:r>
                        <a:rPr lang="tr-TR" sz="1200" dirty="0" smtClean="0"/>
                        <a:t> </a:t>
                      </a:r>
                      <a:r>
                        <a:rPr lang="tr-TR" sz="1200" dirty="0" err="1" smtClean="0"/>
                        <a:t>protection</a:t>
                      </a:r>
                      <a:r>
                        <a:rPr lang="tr-TR" sz="1200" dirty="0" smtClean="0"/>
                        <a:t> </a:t>
                      </a:r>
                      <a:r>
                        <a:rPr lang="tr-TR" sz="1200" dirty="0" err="1" smtClean="0"/>
                        <a:t>and</a:t>
                      </a:r>
                      <a:r>
                        <a:rPr lang="tr-TR" sz="1200" dirty="0" smtClean="0"/>
                        <a:t> </a:t>
                      </a:r>
                      <a:r>
                        <a:rPr lang="tr-TR" sz="1200" dirty="0" err="1" smtClean="0"/>
                        <a:t>information</a:t>
                      </a:r>
                      <a:r>
                        <a:rPr lang="tr-TR" sz="1200" dirty="0" smtClean="0"/>
                        <a:t> </a:t>
                      </a:r>
                      <a:r>
                        <a:rPr lang="tr-TR" sz="1200" dirty="0" err="1" smtClean="0"/>
                        <a:t>projectprinted</a:t>
                      </a:r>
                      <a:r>
                        <a:rPr lang="tr-TR" sz="1200" dirty="0" smtClean="0"/>
                        <a:t> </a:t>
                      </a:r>
                      <a:r>
                        <a:rPr lang="tr-TR" sz="1200" dirty="0" err="1" smtClean="0"/>
                        <a:t>presentation</a:t>
                      </a:r>
                      <a:endParaRPr kumimoji="0" lang="tr-TR" sz="1200" b="1" i="0" u="none" kern="1200" dirty="0">
                        <a:solidFill>
                          <a:schemeClr val="tx1"/>
                        </a:solidFill>
                        <a:latin typeface="+mn-lt"/>
                        <a:ea typeface="+mn-ea"/>
                        <a:cs typeface="+mn-cs"/>
                        <a:hlinkClick r:id="rId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29.06.2025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lang="en-US" sz="1200" dirty="0" smtClean="0"/>
                        <a:t>information about plants, birds in the area and how to protect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94728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lang="en-US" sz="1200" dirty="0" smtClean="0"/>
                        <a:t>Picture and composition competition about environment cleaning </a:t>
                      </a:r>
                      <a:endParaRPr kumimoji="0" lang="tr-TR" alt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0" i="0" u="none" strike="noStrike" kern="1200" cap="none" normalizeH="0" baseline="0" dirty="0" err="1" smtClean="0">
                          <a:ln>
                            <a:noFill/>
                          </a:ln>
                          <a:solidFill>
                            <a:schemeClr val="tx1"/>
                          </a:solidFill>
                          <a:effectLst/>
                          <a:latin typeface="Times New Roman" pitchFamily="18" charset="0"/>
                          <a:ea typeface="MS Mincho" pitchFamily="49" charset="-128"/>
                          <a:cs typeface="Times New Roman" pitchFamily="18" charset="0"/>
                        </a:rPr>
                        <a:t>onlıne</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fontAlgn="t"/>
                      <a:r>
                        <a:rPr lang="en-US" sz="1200" dirty="0" smtClean="0"/>
                        <a:t>To attract attention to environment cleaning</a:t>
                      </a:r>
                      <a:endParaRPr kumimoji="0" lang="en-US" sz="1200" b="0" i="0" u="none" kern="1200" dirty="0" smtClean="0">
                        <a:solidFill>
                          <a:schemeClr val="tx1"/>
                        </a:solidFill>
                        <a:latin typeface="+mj-lt"/>
                        <a:ea typeface="+mn-ea"/>
                        <a:cs typeface="+mn-cs"/>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7793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lang="en-US" sz="1200" dirty="0" smtClean="0"/>
                        <a:t>Seminar on global warming and its effects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10.07.2025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lang="en-US" sz="1200" dirty="0" smtClean="0"/>
                        <a:t>Increased awareness of the environment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114620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1" i="0" u="none" strike="noStrike" cap="none" normalizeH="0" baseline="0" dirty="0" smtClean="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lang="en-US" sz="1200" dirty="0" smtClean="0"/>
                        <a:t>Blue Flag calendar needs to be done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30.08.2025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en-US"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lang="tr-TR" sz="1200" dirty="0" smtClean="0"/>
                        <a:t>Blue </a:t>
                      </a:r>
                      <a:r>
                        <a:rPr lang="tr-TR" sz="1200" dirty="0" err="1" smtClean="0"/>
                        <a:t>Flag</a:t>
                      </a:r>
                      <a:r>
                        <a:rPr lang="tr-TR" sz="1200" dirty="0" smtClean="0"/>
                        <a:t> </a:t>
                      </a:r>
                      <a:r>
                        <a:rPr lang="tr-TR" sz="1200" dirty="0" err="1" smtClean="0"/>
                        <a:t>presentation</a:t>
                      </a:r>
                      <a:r>
                        <a:rPr lang="tr-TR" sz="1200" dirty="0" smtClean="0"/>
                        <a:t> </a:t>
                      </a:r>
                      <a:endParaRPr kumimoji="0" lang="tr-TR" sz="1200" b="0" i="0" u="none" strike="noStrike" kern="1200"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bl>
          </a:graphicData>
        </a:graphic>
      </p:graphicFrame>
    </p:spTree>
    <p:extLst>
      <p:ext uri="{BB962C8B-B14F-4D97-AF65-F5344CB8AC3E}">
        <p14:creationId xmlns:p14="http://schemas.microsoft.com/office/powerpoint/2010/main" val="691911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1952503"/>
            <a:ext cx="8229600" cy="2308324"/>
          </a:xfrm>
          <a:prstGeom prst="rect">
            <a:avLst/>
          </a:prstGeom>
        </p:spPr>
        <p:txBody>
          <a:bodyPr>
            <a:spAutoFit/>
          </a:bodyPr>
          <a:lstStyle/>
          <a:p>
            <a:pPr algn="ctr">
              <a:defRPr/>
            </a:pPr>
            <a:r>
              <a:rPr lang="tr-TR" sz="3600" b="1" dirty="0" smtClean="0">
                <a:solidFill>
                  <a:srgbClr val="FF0000"/>
                </a:solidFill>
                <a:effectLst>
                  <a:outerShdw blurRad="38100" dist="38100" dir="2700000" algn="tl">
                    <a:srgbClr val="000000">
                      <a:alpha val="43137"/>
                    </a:srgbClr>
                  </a:outerShdw>
                </a:effectLst>
                <a:latin typeface="+mn-lt"/>
              </a:rPr>
              <a:t>2025 </a:t>
            </a:r>
            <a:r>
              <a:rPr lang="tr-TR" sz="3600" b="1" dirty="0">
                <a:solidFill>
                  <a:srgbClr val="FF0000"/>
                </a:solidFill>
                <a:effectLst>
                  <a:outerShdw blurRad="38100" dist="38100" dir="2700000" algn="tl">
                    <a:srgbClr val="000000">
                      <a:alpha val="43137"/>
                    </a:srgbClr>
                  </a:outerShdw>
                </a:effectLst>
                <a:latin typeface="+mn-lt"/>
              </a:rPr>
              <a:t>YILI</a:t>
            </a:r>
            <a:r>
              <a:rPr lang="tr-TR" sz="3600" b="1" dirty="0">
                <a:latin typeface="+mn-lt"/>
              </a:rPr>
              <a:t/>
            </a:r>
            <a:br>
              <a:rPr lang="tr-TR" sz="3600" b="1" dirty="0">
                <a:latin typeface="+mn-lt"/>
              </a:rPr>
            </a:br>
            <a:r>
              <a:rPr lang="tr-TR" sz="3600" b="1" dirty="0">
                <a:latin typeface="+mn-lt"/>
              </a:rPr>
              <a:t> </a:t>
            </a:r>
            <a:r>
              <a:rPr lang="tr-TR" sz="3600" b="1" dirty="0">
                <a:solidFill>
                  <a:srgbClr val="002060"/>
                </a:solidFill>
                <a:latin typeface="+mn-lt"/>
              </a:rPr>
              <a:t>MAVİ BAYRAK</a:t>
            </a:r>
            <a:br>
              <a:rPr lang="tr-TR" sz="3600" b="1" dirty="0">
                <a:solidFill>
                  <a:srgbClr val="002060"/>
                </a:solidFill>
                <a:latin typeface="+mn-lt"/>
              </a:rPr>
            </a:br>
            <a:r>
              <a:rPr lang="tr-TR" sz="3600" b="1" dirty="0">
                <a:solidFill>
                  <a:srgbClr val="002060"/>
                </a:solidFill>
                <a:latin typeface="+mn-lt"/>
              </a:rPr>
              <a:t>ÇEVRE EĞİTİM ve BİLİNÇLENDİRME</a:t>
            </a:r>
            <a:br>
              <a:rPr lang="tr-TR" sz="3600" b="1" dirty="0">
                <a:solidFill>
                  <a:srgbClr val="002060"/>
                </a:solidFill>
                <a:latin typeface="+mn-lt"/>
              </a:rPr>
            </a:br>
            <a:r>
              <a:rPr lang="tr-TR" sz="3600" b="1" dirty="0">
                <a:solidFill>
                  <a:srgbClr val="002060"/>
                </a:solidFill>
                <a:latin typeface="+mn-lt"/>
              </a:rPr>
              <a:t>ETKİNLİKLERİNİN AÇIKLAMASI </a:t>
            </a:r>
            <a:r>
              <a:rPr lang="tr-TR" sz="3600" b="1" dirty="0" smtClean="0">
                <a:solidFill>
                  <a:srgbClr val="002060"/>
                </a:solidFill>
                <a:latin typeface="+mn-lt"/>
              </a:rPr>
              <a:t>VE</a:t>
            </a:r>
            <a:endParaRPr lang="tr-TR" sz="3600" b="1" dirty="0">
              <a:solidFill>
                <a:srgbClr val="002060"/>
              </a:solidFill>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Alt Başlık"/>
          <p:cNvSpPr>
            <a:spLocks noGrp="1"/>
          </p:cNvSpPr>
          <p:nvPr>
            <p:ph type="subTitle" idx="4294967295"/>
          </p:nvPr>
        </p:nvSpPr>
        <p:spPr>
          <a:xfrm>
            <a:off x="457200" y="1219200"/>
            <a:ext cx="8229600" cy="3124200"/>
          </a:xfrm>
        </p:spPr>
        <p:txBody>
          <a:bodyPr/>
          <a:lstStyle/>
          <a:p>
            <a:pPr marL="342900" indent="-342900">
              <a:buSzPct val="65000"/>
              <a:buFont typeface="Wingdings 3" pitchFamily="18" charset="2"/>
              <a:buNone/>
            </a:pPr>
            <a:r>
              <a:rPr lang="tr-TR" sz="2400" b="1" u="sng" dirty="0" smtClean="0">
                <a:cs typeface="Arial" charset="0"/>
              </a:rPr>
              <a:t>ETKİNLİK 1</a:t>
            </a:r>
            <a:endParaRPr lang="tr-TR" sz="2400" dirty="0" smtClean="0">
              <a:cs typeface="Arial" charset="0"/>
            </a:endParaRPr>
          </a:p>
          <a:p>
            <a:pPr marL="342900" indent="-342900">
              <a:buSzPct val="65000"/>
              <a:buNone/>
            </a:pPr>
            <a:r>
              <a:rPr lang="tr-TR" sz="2000" dirty="0" smtClean="0">
                <a:solidFill>
                  <a:srgbClr val="000000"/>
                </a:solidFill>
                <a:ea typeface="Calibri" pitchFamily="34" charset="0"/>
                <a:cs typeface="Calibri" pitchFamily="34" charset="0"/>
              </a:rPr>
              <a:t>Çevre ve İnsan Fotoğraf Sergisi</a:t>
            </a:r>
          </a:p>
          <a:p>
            <a:pPr marL="342900" indent="-342900">
              <a:buSzPct val="65000"/>
              <a:buNone/>
            </a:pPr>
            <a:endParaRPr lang="tr-TR" sz="2000" dirty="0" smtClean="0">
              <a:solidFill>
                <a:srgbClr val="000000"/>
              </a:solidFill>
              <a:ea typeface="Calibri" pitchFamily="34" charset="0"/>
              <a:cs typeface="Calibri" pitchFamily="34" charset="0"/>
            </a:endParaRPr>
          </a:p>
          <a:p>
            <a:pPr marL="342900" indent="-342900">
              <a:buClr>
                <a:schemeClr val="tx1"/>
              </a:buClr>
              <a:buSzPct val="65000"/>
              <a:buFont typeface="Wingdings 3" pitchFamily="18" charset="2"/>
              <a:buNone/>
            </a:pPr>
            <a:r>
              <a:rPr lang="tr-TR" sz="2400" b="1" u="sng" dirty="0" smtClean="0">
                <a:cs typeface="Arial" charset="0"/>
              </a:rPr>
              <a:t>ETKİNLİK TARİHİ</a:t>
            </a:r>
          </a:p>
          <a:p>
            <a:pPr marL="342900" indent="-342900">
              <a:buClr>
                <a:schemeClr val="tx1"/>
              </a:buClr>
              <a:buSzPct val="65000"/>
              <a:buNone/>
            </a:pPr>
            <a:r>
              <a:rPr lang="tr-TR" sz="2000" dirty="0" smtClean="0">
                <a:cs typeface="Arial" charset="0"/>
              </a:rPr>
              <a:t>05.03.2025</a:t>
            </a:r>
          </a:p>
          <a:p>
            <a:pPr marL="342900" indent="-342900">
              <a:buClr>
                <a:schemeClr val="tx1"/>
              </a:buClr>
              <a:buSzPct val="65000"/>
              <a:buNone/>
            </a:pPr>
            <a:endParaRPr lang="tr-TR" sz="2000" dirty="0" smtClean="0">
              <a:cs typeface="Arial" charset="0"/>
            </a:endParaRPr>
          </a:p>
          <a:p>
            <a:pPr marL="342900" indent="-342900">
              <a:buSzPct val="65000"/>
              <a:buFont typeface="Wingdings 3" pitchFamily="18" charset="2"/>
              <a:buNone/>
            </a:pPr>
            <a:r>
              <a:rPr lang="tr-TR" sz="2400" b="1" u="sng" dirty="0" smtClean="0">
                <a:solidFill>
                  <a:srgbClr val="000000"/>
                </a:solidFill>
                <a:ea typeface="Calibri" pitchFamily="34" charset="0"/>
                <a:cs typeface="Calibri" pitchFamily="34" charset="0"/>
              </a:rPr>
              <a:t>ETKİNLİĞE AKTİF OLARAK KATILANLAR</a:t>
            </a:r>
          </a:p>
          <a:p>
            <a:pPr marL="342900" indent="-342900">
              <a:buSzPct val="65000"/>
              <a:buNone/>
            </a:pPr>
            <a:r>
              <a:rPr lang="tr-TR" sz="2000" dirty="0">
                <a:solidFill>
                  <a:srgbClr val="000000"/>
                </a:solidFill>
                <a:ea typeface="Calibri" pitchFamily="34" charset="0"/>
                <a:cs typeface="Calibri" pitchFamily="34" charset="0"/>
              </a:rPr>
              <a:t>Otel müdürleri, departman sorumluları ve </a:t>
            </a:r>
            <a:r>
              <a:rPr lang="tr-TR" sz="2000" dirty="0" smtClean="0">
                <a:solidFill>
                  <a:srgbClr val="000000"/>
                </a:solidFill>
                <a:ea typeface="Calibri" pitchFamily="34" charset="0"/>
                <a:cs typeface="Calibri" pitchFamily="34" charset="0"/>
              </a:rPr>
              <a:t>personel. </a:t>
            </a:r>
          </a:p>
          <a:p>
            <a:pPr marL="342900" indent="-342900">
              <a:buSzPct val="65000"/>
              <a:buFont typeface="Wingdings 3" pitchFamily="18" charset="2"/>
              <a:buNone/>
            </a:pPr>
            <a:endParaRPr lang="tr-TR" sz="2000" b="1" u="sng" dirty="0" smtClean="0">
              <a:cs typeface="Arial" charset="0"/>
            </a:endParaRPr>
          </a:p>
          <a:p>
            <a:pPr marL="342900" indent="-342900">
              <a:buSzPct val="65000"/>
              <a:buFont typeface="Wingdings 3" pitchFamily="18" charset="2"/>
              <a:buNone/>
            </a:pPr>
            <a:r>
              <a:rPr lang="tr-TR" sz="2400" b="1" u="sng" dirty="0" smtClean="0">
                <a:cs typeface="Arial" charset="0"/>
              </a:rPr>
              <a:t>BELGELER</a:t>
            </a:r>
          </a:p>
          <a:p>
            <a:pPr marL="342900" indent="-342900">
              <a:buClr>
                <a:schemeClr val="tx1"/>
              </a:buClr>
              <a:buSzPct val="100000"/>
              <a:buFont typeface="Wingdings 3" pitchFamily="18" charset="2"/>
              <a:buNone/>
            </a:pPr>
            <a:r>
              <a:rPr lang="tr-TR" sz="2000" dirty="0" smtClean="0">
                <a:cs typeface="Arial" charset="0"/>
              </a:rPr>
              <a:t>-Fotoğraf</a:t>
            </a:r>
          </a:p>
          <a:p>
            <a:pPr marL="342900" indent="-342900">
              <a:buClr>
                <a:schemeClr val="tx1"/>
              </a:buClr>
              <a:buSzPct val="100000"/>
              <a:buFont typeface="Wingdings 3" pitchFamily="18" charset="2"/>
              <a:buNone/>
            </a:pPr>
            <a:endParaRPr lang="tr-TR" sz="2000" dirty="0" smtClean="0">
              <a:cs typeface="Arial" charset="0"/>
            </a:endParaRPr>
          </a:p>
          <a:p>
            <a:pPr marL="342900" indent="-342900">
              <a:buClr>
                <a:schemeClr val="tx1"/>
              </a:buClr>
              <a:buSzPct val="65000"/>
              <a:buFont typeface="Wingdings 3" pitchFamily="18" charset="2"/>
              <a:buNone/>
            </a:pPr>
            <a:endParaRPr lang="tr-TR" sz="2000" b="1" u="sng" dirty="0" smtClean="0">
              <a:cs typeface="Arial" charset="0"/>
            </a:endParaRPr>
          </a:p>
          <a:p>
            <a:pPr marL="342900" indent="-342900">
              <a:buClr>
                <a:schemeClr val="tx1"/>
              </a:buClr>
              <a:buSzPct val="65000"/>
              <a:buFont typeface="Wingdings 3" pitchFamily="18" charset="2"/>
              <a:buNone/>
            </a:pPr>
            <a:endParaRPr lang="tr-TR" sz="2000" b="1" u="sng" dirty="0" smtClean="0">
              <a:cs typeface="Arial" charset="0"/>
            </a:endParaRPr>
          </a:p>
          <a:p>
            <a:pPr marL="342900" indent="-342900" algn="ctr" eaLnBrk="1" hangingPunct="1">
              <a:buFont typeface="Wingdings 3" pitchFamily="18" charset="2"/>
              <a:buNone/>
            </a:pPr>
            <a:endParaRPr lang="tr-TR" sz="2000" dirty="0" smtClean="0">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kdörtgen 2"/>
          <p:cNvSpPr/>
          <p:nvPr/>
        </p:nvSpPr>
        <p:spPr>
          <a:xfrm>
            <a:off x="323528" y="2664034"/>
            <a:ext cx="3810000" cy="12291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Bodrum doğası departman amirleri ve personele tanıtım</a:t>
            </a:r>
            <a:endParaRPr lang="tr-TR" dirty="0"/>
          </a:p>
        </p:txBody>
      </p:sp>
      <p:pic>
        <p:nvPicPr>
          <p:cNvPr id="1026" name="Picture 2" descr="Pedesa?da Kuş Cinsleri Araştırılacak - Bodrum Gündem | Bodrum Haber -  Gazeteleri - Güncel - Son Dakika - Yerel Haber Bodr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847458"/>
            <a:ext cx="4320480" cy="286231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ereköy Şelalesi Doğa Yürüyüşü - Kunter Güleç"/>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842857"/>
            <a:ext cx="4320480" cy="28669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7 Dikdörtgen"/>
          <p:cNvSpPr>
            <a:spLocks noChangeArrowheads="1"/>
          </p:cNvSpPr>
          <p:nvPr/>
        </p:nvSpPr>
        <p:spPr bwMode="auto">
          <a:xfrm>
            <a:off x="533400" y="1219200"/>
            <a:ext cx="7924800" cy="4154984"/>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2</a:t>
            </a:r>
            <a:endParaRPr lang="tr-TR" sz="2400" dirty="0">
              <a:latin typeface="Calibri" pitchFamily="34" charset="0"/>
              <a:cs typeface="Arial" charset="0"/>
            </a:endParaRPr>
          </a:p>
          <a:p>
            <a:pPr marL="342900" lvl="0" indent="-342900">
              <a:defRPr/>
            </a:pPr>
            <a:r>
              <a:rPr lang="tr-TR" sz="2000" dirty="0"/>
              <a:t>Çevre Koruma-Bilgilendirme </a:t>
            </a:r>
            <a:r>
              <a:rPr lang="tr-TR" sz="2000" dirty="0" smtClean="0"/>
              <a:t>Projesi – Basılı evrak</a:t>
            </a:r>
          </a:p>
          <a:p>
            <a:pPr marL="342900" lvl="0" indent="-342900">
              <a:defRPr/>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r>
              <a:rPr lang="tr-TR" sz="2000" dirty="0" smtClean="0">
                <a:latin typeface="Calibri" pitchFamily="34" charset="0"/>
              </a:rPr>
              <a:t>29/06/2025</a:t>
            </a:r>
            <a:endParaRPr lang="tr-TR" sz="2000" dirty="0">
              <a:latin typeface="Calibri" pitchFamily="34"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spcBef>
                <a:spcPct val="20000"/>
              </a:spcBef>
              <a:buClr>
                <a:schemeClr val="accent1"/>
              </a:buClr>
              <a:buSzPct val="65000"/>
              <a:buFont typeface="Wingdings" pitchFamily="2" charset="2"/>
              <a:buNone/>
            </a:pPr>
            <a:r>
              <a:rPr lang="tr-TR" sz="2000" dirty="0" smtClean="0">
                <a:latin typeface="Calibri" pitchFamily="34" charset="0"/>
              </a:rPr>
              <a:t>Personel – Yerel Halk - Turistler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smtClean="0">
                <a:latin typeface="Calibri" pitchFamily="34" charset="0"/>
                <a:cs typeface="Arial" charset="0"/>
              </a:rPr>
              <a:t>-Fotoğraf</a:t>
            </a: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23528" y="1117975"/>
            <a:ext cx="374441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Çevre koruma ve bilgilendirme ile ilgili yerel halk ile birlikte farkındalık yaratmak için çevre temizliği yapıldı..</a:t>
            </a:r>
            <a:endParaRPr lang="tr-TR" dirty="0"/>
          </a:p>
        </p:txBody>
      </p:sp>
      <p:pic>
        <p:nvPicPr>
          <p:cNvPr id="2052" name="Picture 4" descr="Doğa ile ilgili Slogan Örnekleri - En Güzel Sözler ve Mesaj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5263" y="3645024"/>
            <a:ext cx="1824137" cy="2434014"/>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611560" y="4465987"/>
            <a:ext cx="374441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Çevre Korunması el broşürü basıldı</a:t>
            </a:r>
            <a:endParaRPr lang="tr-TR" dirty="0"/>
          </a:p>
        </p:txBody>
      </p:sp>
      <p:pic>
        <p:nvPicPr>
          <p:cNvPr id="3078" name="Picture 6" descr="İZ BIRAKMA TEMİZ BIRAK - Gönüllüyüz Bİ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746" y="3645024"/>
            <a:ext cx="2191908" cy="3022343"/>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5236" y="380019"/>
            <a:ext cx="4053187" cy="3039890"/>
          </a:xfrm>
          <a:prstGeom prst="rect">
            <a:avLst/>
          </a:prstGeom>
        </p:spPr>
      </p:pic>
      <p:pic>
        <p:nvPicPr>
          <p:cNvPr id="12" name="Resim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37875" y="3645024"/>
            <a:ext cx="1917000" cy="2556000"/>
          </a:xfrm>
          <a:prstGeom prst="rect">
            <a:avLst/>
          </a:prstGeom>
        </p:spPr>
      </p:pic>
      <p:pic>
        <p:nvPicPr>
          <p:cNvPr id="13" name="Resi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1736" y="2132856"/>
            <a:ext cx="2688000" cy="2016000"/>
          </a:xfrm>
          <a:prstGeom prst="rect">
            <a:avLst/>
          </a:prstGeom>
        </p:spPr>
      </p:pic>
    </p:spTree>
    <p:extLst>
      <p:ext uri="{BB962C8B-B14F-4D97-AF65-F5344CB8AC3E}">
        <p14:creationId xmlns:p14="http://schemas.microsoft.com/office/powerpoint/2010/main" val="2184833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3357</TotalTime>
  <Words>1052</Words>
  <Application>Microsoft Office PowerPoint</Application>
  <PresentationFormat>Ekran Gösterisi (4:3)</PresentationFormat>
  <Paragraphs>265</Paragraphs>
  <Slides>15</Slides>
  <Notes>2</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Front Office Manager</cp:lastModifiedBy>
  <cp:revision>351</cp:revision>
  <cp:lastPrinted>1601-01-01T00:00:00Z</cp:lastPrinted>
  <dcterms:created xsi:type="dcterms:W3CDTF">1601-01-01T00:00:00Z</dcterms:created>
  <dcterms:modified xsi:type="dcterms:W3CDTF">2025-11-21T11:48:32Z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