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5" r:id="rId4"/>
    <p:sldId id="264" r:id="rId5"/>
    <p:sldId id="266" r:id="rId6"/>
    <p:sldId id="267" r:id="rId7"/>
    <p:sldId id="268" r:id="rId8"/>
    <p:sldId id="269" r:id="rId9"/>
    <p:sldId id="270" r:id="rId10"/>
    <p:sldId id="271" r:id="rId11"/>
    <p:sldId id="272" r:id="rId12"/>
  </p:sldIdLst>
  <p:sldSz cx="6858000" cy="9144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0" autoAdjust="0"/>
    <p:restoredTop sz="94671" autoAdjust="0"/>
  </p:normalViewPr>
  <p:slideViewPr>
    <p:cSldViewPr>
      <p:cViewPr varScale="1">
        <p:scale>
          <a:sx n="60" d="100"/>
          <a:sy n="60" d="100"/>
        </p:scale>
        <p:origin x="2530" y="5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514350" y="2840568"/>
            <a:ext cx="5829300" cy="1960033"/>
          </a:xfrm>
        </p:spPr>
        <p:txBody>
          <a:bodyPr/>
          <a:lstStyle/>
          <a:p>
            <a:r>
              <a:rPr lang="tr-TR"/>
              <a:t>Asıl başlık stili için tıklatın</a:t>
            </a:r>
          </a:p>
        </p:txBody>
      </p:sp>
      <p:sp>
        <p:nvSpPr>
          <p:cNvPr id="3" name="2 Alt Başlık"/>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4972050" y="366185"/>
            <a:ext cx="1543050" cy="7802033"/>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342900" y="366185"/>
            <a:ext cx="4514850" cy="78020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41735" y="5875867"/>
            <a:ext cx="5829300" cy="1816100"/>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42900" y="364067"/>
            <a:ext cx="2256235" cy="154940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344216" y="6400800"/>
            <a:ext cx="4114800" cy="755651"/>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15.12.2025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15.12.2025</a:t>
            </a:fld>
            <a:endParaRPr lang="tr-TR"/>
          </a:p>
        </p:txBody>
      </p:sp>
      <p:sp>
        <p:nvSpPr>
          <p:cNvPr id="5" name="4 Altbilgi Yer Tutucusu"/>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tr.wikipedia.org/w/index.php?title=Sualt%C4%B1_Arkeoloji_M%C3%BCzesi&amp;action=edit&amp;redlink=1" TargetMode="External"/><Relationship Id="rId2" Type="http://schemas.openxmlformats.org/officeDocument/2006/relationships/hyperlink" Target="http://tr.wikipedia.org/wiki/Bodrum,_Mu%C4%9Fla" TargetMode="External"/><Relationship Id="rId1" Type="http://schemas.openxmlformats.org/officeDocument/2006/relationships/slideLayout" Target="../slideLayouts/slideLayout2.xml"/><Relationship Id="rId5" Type="http://schemas.openxmlformats.org/officeDocument/2006/relationships/hyperlink" Target="http://tr.wikipedia.org/wiki/Osmanl%C4%B1" TargetMode="External"/><Relationship Id="rId4" Type="http://schemas.openxmlformats.org/officeDocument/2006/relationships/hyperlink" Target="http://tr.wikipedia.org/wiki/II._Mahmu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76672" y="1547664"/>
            <a:ext cx="6101004" cy="2016223"/>
          </a:xfrm>
        </p:spPr>
        <p:txBody>
          <a:bodyPr>
            <a:normAutofit/>
          </a:bodyPr>
          <a:lstStyle/>
          <a:p>
            <a:r>
              <a:rPr lang="tr-TR" sz="3600" b="1" dirty="0"/>
              <a:t>CAJA BY MAXX ROYAL OTEL 2025 YILI MAVİ BAYRAK DOSYASI </a:t>
            </a:r>
          </a:p>
        </p:txBody>
      </p:sp>
      <p:pic>
        <p:nvPicPr>
          <p:cNvPr id="5" name="Resim 4">
            <a:extLst>
              <a:ext uri="{FF2B5EF4-FFF2-40B4-BE49-F238E27FC236}">
                <a16:creationId xmlns:a16="http://schemas.microsoft.com/office/drawing/2014/main" id="{D1DCB9B1-F9DB-465F-A76E-44AA63BF1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25" y="3923928"/>
            <a:ext cx="6550145" cy="4365126"/>
          </a:xfrm>
          <a:prstGeom prst="rect">
            <a:avLst/>
          </a:prstGeom>
        </p:spPr>
      </p:pic>
      <p:pic>
        <p:nvPicPr>
          <p:cNvPr id="7" name="Resim 6">
            <a:extLst>
              <a:ext uri="{FF2B5EF4-FFF2-40B4-BE49-F238E27FC236}">
                <a16:creationId xmlns:a16="http://schemas.microsoft.com/office/drawing/2014/main" id="{DA5E4B92-834D-4824-9C15-64B0C958B3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932" y="179512"/>
            <a:ext cx="3678133" cy="1499118"/>
          </a:xfrm>
          <a:prstGeom prst="rect">
            <a:avLst/>
          </a:prstGeom>
        </p:spPr>
      </p:pic>
    </p:spTree>
    <p:extLst>
      <p:ext uri="{BB962C8B-B14F-4D97-AF65-F5344CB8AC3E}">
        <p14:creationId xmlns:p14="http://schemas.microsoft.com/office/powerpoint/2010/main" val="3348507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76672" y="251520"/>
            <a:ext cx="5904656" cy="1440160"/>
          </a:xfrm>
        </p:spPr>
        <p:txBody>
          <a:bodyPr anchor="t">
            <a:normAutofit fontScale="90000"/>
          </a:bodyPr>
          <a:lstStyle/>
          <a:p>
            <a:pPr>
              <a:spcAft>
                <a:spcPts val="0"/>
              </a:spcAft>
            </a:pPr>
            <a:r>
              <a:rPr lang="tr-TR" sz="3600" dirty="0" err="1"/>
              <a:t>Hebil</a:t>
            </a:r>
            <a:r>
              <a:rPr lang="tr-TR" sz="3600" dirty="0"/>
              <a:t> Koyu için kıyı </a:t>
            </a:r>
            <a:r>
              <a:rPr lang="tr-TR" sz="3600" dirty="0" err="1"/>
              <a:t>şeriti</a:t>
            </a:r>
            <a:r>
              <a:rPr lang="tr-TR" sz="3600" dirty="0"/>
              <a:t> temizliği</a:t>
            </a:r>
            <a:br>
              <a:rPr lang="tr-TR" dirty="0"/>
            </a:br>
            <a:br>
              <a:rPr lang="tr-TR" dirty="0"/>
            </a:br>
            <a:br>
              <a:rPr lang="tr-TR" dirty="0"/>
            </a:br>
            <a:endParaRPr lang="tr-TR" dirty="0">
              <a:latin typeface="Times New Roman"/>
              <a:ea typeface="Times New Roman"/>
            </a:endParaRPr>
          </a:p>
        </p:txBody>
      </p:sp>
      <p:sp>
        <p:nvSpPr>
          <p:cNvPr id="5" name="Başlık 1"/>
          <p:cNvSpPr txBox="1">
            <a:spLocks/>
          </p:cNvSpPr>
          <p:nvPr/>
        </p:nvSpPr>
        <p:spPr>
          <a:xfrm>
            <a:off x="404664" y="1844080"/>
            <a:ext cx="5904656" cy="1440160"/>
          </a:xfrm>
          <a:prstGeom prst="rect">
            <a:avLst/>
          </a:prstGeom>
        </p:spPr>
        <p:txBody>
          <a:bodyPr vert="horz" lIns="91440" tIns="45720" rIns="91440" bIns="45720" rtlCol="0" anchor="t">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600" dirty="0"/>
              <a:t>Bu projede tüm tesislerle aynı anda farkındalık çalışması yapıldı ve Mavi bayrağın önemi daha da iyi kavrandı.</a:t>
            </a:r>
            <a:br>
              <a:rPr lang="tr-TR" dirty="0"/>
            </a:br>
            <a:br>
              <a:rPr lang="tr-TR" dirty="0"/>
            </a:br>
            <a:br>
              <a:rPr lang="tr-TR" dirty="0"/>
            </a:br>
            <a:endParaRPr lang="tr-TR" dirty="0">
              <a:latin typeface="Times New Roman"/>
              <a:ea typeface="Times New Roman"/>
            </a:endParaRPr>
          </a:p>
        </p:txBody>
      </p:sp>
      <p:pic>
        <p:nvPicPr>
          <p:cNvPr id="4" name="Resim 3">
            <a:extLst>
              <a:ext uri="{FF2B5EF4-FFF2-40B4-BE49-F238E27FC236}">
                <a16:creationId xmlns:a16="http://schemas.microsoft.com/office/drawing/2014/main" id="{A2B4D763-5B02-409B-A672-76B43BE95B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9622" y="3180590"/>
            <a:ext cx="4018756" cy="5358342"/>
          </a:xfrm>
          <a:prstGeom prst="rect">
            <a:avLst/>
          </a:prstGeom>
        </p:spPr>
      </p:pic>
    </p:spTree>
    <p:extLst>
      <p:ext uri="{BB962C8B-B14F-4D97-AF65-F5344CB8AC3E}">
        <p14:creationId xmlns:p14="http://schemas.microsoft.com/office/powerpoint/2010/main" val="2398277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2026 Yılında Gerçekleştirilmesi Planlanan Çevre Etkinlikleri</a:t>
            </a:r>
          </a:p>
        </p:txBody>
      </p:sp>
      <p:graphicFrame>
        <p:nvGraphicFramePr>
          <p:cNvPr id="4" name="Tablo 3"/>
          <p:cNvGraphicFramePr>
            <a:graphicFrameLocks noGrp="1"/>
          </p:cNvGraphicFramePr>
          <p:nvPr>
            <p:extLst>
              <p:ext uri="{D42A27DB-BD31-4B8C-83A1-F6EECF244321}">
                <p14:modId xmlns:p14="http://schemas.microsoft.com/office/powerpoint/2010/main" val="771096377"/>
              </p:ext>
            </p:extLst>
          </p:nvPr>
        </p:nvGraphicFramePr>
        <p:xfrm>
          <a:off x="260648" y="2339752"/>
          <a:ext cx="6336704" cy="6211503"/>
        </p:xfrm>
        <a:graphic>
          <a:graphicData uri="http://schemas.openxmlformats.org/drawingml/2006/table">
            <a:tbl>
              <a:tblPr firstRow="1" bandRow="1">
                <a:tableStyleId>{BC89EF96-8CEA-46FF-86C4-4CE0E7609802}</a:tableStyleId>
              </a:tblPr>
              <a:tblGrid>
                <a:gridCol w="474940">
                  <a:extLst>
                    <a:ext uri="{9D8B030D-6E8A-4147-A177-3AD203B41FA5}">
                      <a16:colId xmlns:a16="http://schemas.microsoft.com/office/drawing/2014/main" val="20000"/>
                    </a:ext>
                  </a:extLst>
                </a:gridCol>
                <a:gridCol w="1469276">
                  <a:extLst>
                    <a:ext uri="{9D8B030D-6E8A-4147-A177-3AD203B41FA5}">
                      <a16:colId xmlns:a16="http://schemas.microsoft.com/office/drawing/2014/main" val="20001"/>
                    </a:ext>
                  </a:extLst>
                </a:gridCol>
                <a:gridCol w="1461606">
                  <a:extLst>
                    <a:ext uri="{9D8B030D-6E8A-4147-A177-3AD203B41FA5}">
                      <a16:colId xmlns:a16="http://schemas.microsoft.com/office/drawing/2014/main" val="20002"/>
                    </a:ext>
                  </a:extLst>
                </a:gridCol>
                <a:gridCol w="1465441">
                  <a:extLst>
                    <a:ext uri="{9D8B030D-6E8A-4147-A177-3AD203B41FA5}">
                      <a16:colId xmlns:a16="http://schemas.microsoft.com/office/drawing/2014/main" val="20003"/>
                    </a:ext>
                  </a:extLst>
                </a:gridCol>
                <a:gridCol w="1465441">
                  <a:extLst>
                    <a:ext uri="{9D8B030D-6E8A-4147-A177-3AD203B41FA5}">
                      <a16:colId xmlns:a16="http://schemas.microsoft.com/office/drawing/2014/main" val="20004"/>
                    </a:ext>
                  </a:extLst>
                </a:gridCol>
              </a:tblGrid>
              <a:tr h="686059">
                <a:tc>
                  <a:txBody>
                    <a:bodyPr/>
                    <a:lstStyle/>
                    <a:p>
                      <a:pPr algn="ctr">
                        <a:spcAft>
                          <a:spcPts val="0"/>
                        </a:spcAft>
                      </a:pPr>
                      <a:r>
                        <a:rPr lang="tr-TR" sz="700" dirty="0">
                          <a:effectLst/>
                        </a:rPr>
                        <a:t> </a:t>
                      </a:r>
                      <a:endParaRPr lang="tr-TR" sz="800" dirty="0">
                        <a:effectLst/>
                        <a:latin typeface="Times New Roman"/>
                        <a:ea typeface="Times New Roman"/>
                      </a:endParaRPr>
                    </a:p>
                  </a:txBody>
                  <a:tcPr marL="29466" marR="29466" marT="0" marB="0" anchor="ctr"/>
                </a:tc>
                <a:tc>
                  <a:txBody>
                    <a:bodyPr/>
                    <a:lstStyle/>
                    <a:p>
                      <a:pPr algn="ctr">
                        <a:spcAft>
                          <a:spcPts val="0"/>
                        </a:spcAft>
                      </a:pPr>
                      <a:r>
                        <a:rPr lang="tr-TR" sz="1200" b="1" dirty="0">
                          <a:solidFill>
                            <a:srgbClr val="000000"/>
                          </a:solidFill>
                          <a:effectLst/>
                        </a:rPr>
                        <a:t>Aktivite Adı Ve Kategorisi</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200" b="1" dirty="0">
                          <a:solidFill>
                            <a:srgbClr val="000000"/>
                          </a:solidFill>
                          <a:effectLst/>
                        </a:rPr>
                        <a:t>Hedef Grup Ve Yeri </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200" b="1" dirty="0">
                          <a:solidFill>
                            <a:srgbClr val="000000"/>
                          </a:solidFill>
                          <a:effectLst/>
                        </a:rPr>
                        <a:t>Aktivitenin Amacı Ve İçeriği </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200" b="1" dirty="0">
                          <a:solidFill>
                            <a:srgbClr val="000000"/>
                          </a:solidFill>
                          <a:effectLst/>
                        </a:rPr>
                        <a:t>Planlanan Tarih </a:t>
                      </a:r>
                      <a:endParaRPr lang="tr-TR" sz="1200" dirty="0">
                        <a:effectLst/>
                        <a:latin typeface="Times New Roman"/>
                        <a:ea typeface="Times New Roman"/>
                      </a:endParaRPr>
                    </a:p>
                  </a:txBody>
                  <a:tcPr marL="29466" marR="29466" marT="0" marB="0" anchor="ctr"/>
                </a:tc>
                <a:extLst>
                  <a:ext uri="{0D108BD9-81ED-4DB2-BD59-A6C34878D82A}">
                    <a16:rowId xmlns:a16="http://schemas.microsoft.com/office/drawing/2014/main" val="10000"/>
                  </a:ext>
                </a:extLst>
              </a:tr>
              <a:tr h="1101326">
                <a:tc>
                  <a:txBody>
                    <a:bodyPr/>
                    <a:lstStyle/>
                    <a:p>
                      <a:pPr algn="ctr">
                        <a:spcAft>
                          <a:spcPts val="0"/>
                        </a:spcAft>
                      </a:pPr>
                      <a:r>
                        <a:rPr lang="tr-TR" sz="1200" dirty="0">
                          <a:effectLst/>
                        </a:rPr>
                        <a:t>1</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050" dirty="0">
                          <a:effectLst/>
                        </a:rPr>
                        <a:t>SU VE SUYUN KORUNUMU</a:t>
                      </a:r>
                      <a:r>
                        <a:rPr lang="tr-TR" sz="1050" baseline="0" dirty="0">
                          <a:effectLst/>
                        </a:rPr>
                        <a:t> EĞİTİMİ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ÇALIŞANLAR</a:t>
                      </a:r>
                      <a:endParaRPr lang="tr-TR" sz="1050" dirty="0">
                        <a:effectLst/>
                        <a:latin typeface="Times New Roman"/>
                        <a:ea typeface="Times New Roman"/>
                      </a:endParaRPr>
                    </a:p>
                  </a:txBody>
                  <a:tcPr marL="44450" marR="4445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50" dirty="0">
                          <a:effectLst/>
                        </a:rPr>
                        <a:t>ÇOK DEĞERLİ OLAN SUYUMUZUN KORUNMASI, İKLİM VE ÇEVREYE KATKILARI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MAYIS 2026</a:t>
                      </a:r>
                      <a:endParaRPr lang="tr-TR" sz="1050" dirty="0">
                        <a:effectLst/>
                        <a:latin typeface="Times New Roman"/>
                        <a:ea typeface="Times New Roman"/>
                      </a:endParaRPr>
                    </a:p>
                  </a:txBody>
                  <a:tcPr marL="44450" marR="44450" marT="0" marB="0" anchor="ctr"/>
                </a:tc>
                <a:extLst>
                  <a:ext uri="{0D108BD9-81ED-4DB2-BD59-A6C34878D82A}">
                    <a16:rowId xmlns:a16="http://schemas.microsoft.com/office/drawing/2014/main" val="10001"/>
                  </a:ext>
                </a:extLst>
              </a:tr>
              <a:tr h="1101326">
                <a:tc>
                  <a:txBody>
                    <a:bodyPr/>
                    <a:lstStyle/>
                    <a:p>
                      <a:pPr algn="ctr">
                        <a:spcAft>
                          <a:spcPts val="0"/>
                        </a:spcAft>
                      </a:pPr>
                      <a:r>
                        <a:rPr lang="tr-TR" sz="1200" dirty="0">
                          <a:effectLst/>
                        </a:rPr>
                        <a:t>2</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050" dirty="0">
                          <a:effectLst/>
                        </a:rPr>
                        <a:t>GERİ DÖNÜŞÜMÜN ÖNEMİ EĞİTİMİ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ÇALIŞANLAR</a:t>
                      </a:r>
                      <a:endParaRPr lang="tr-TR" sz="1050" dirty="0">
                        <a:effectLst/>
                        <a:latin typeface="Times New Roman"/>
                        <a:ea typeface="Times New Roman"/>
                      </a:endParaRPr>
                    </a:p>
                  </a:txBody>
                  <a:tcPr marL="44450" marR="44450" marT="0" marB="0" anchor="ctr"/>
                </a:tc>
                <a:tc>
                  <a:txBody>
                    <a:bodyPr/>
                    <a:lstStyle/>
                    <a:p>
                      <a:pPr algn="l">
                        <a:spcAft>
                          <a:spcPts val="0"/>
                        </a:spcAft>
                      </a:pPr>
                      <a:r>
                        <a:rPr lang="tr-TR" sz="1050" dirty="0">
                          <a:effectLst/>
                        </a:rPr>
                        <a:t>UYGUN GERİ DÖNÜŞÜMÜN ÇEVREYE KATKILARININ ANLATILMASI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MAYIS</a:t>
                      </a:r>
                      <a:r>
                        <a:rPr lang="tr-TR" sz="1050" baseline="0" dirty="0">
                          <a:effectLst/>
                        </a:rPr>
                        <a:t> </a:t>
                      </a:r>
                      <a:r>
                        <a:rPr lang="tr-TR" sz="1050" dirty="0">
                          <a:effectLst/>
                        </a:rPr>
                        <a:t>2026</a:t>
                      </a:r>
                      <a:endParaRPr lang="tr-TR" sz="1050" dirty="0">
                        <a:effectLst/>
                        <a:latin typeface="Times New Roman"/>
                        <a:ea typeface="Times New Roman"/>
                      </a:endParaRPr>
                    </a:p>
                  </a:txBody>
                  <a:tcPr marL="44450" marR="44450" marT="0" marB="0" anchor="ctr"/>
                </a:tc>
                <a:extLst>
                  <a:ext uri="{0D108BD9-81ED-4DB2-BD59-A6C34878D82A}">
                    <a16:rowId xmlns:a16="http://schemas.microsoft.com/office/drawing/2014/main" val="10002"/>
                  </a:ext>
                </a:extLst>
              </a:tr>
              <a:tr h="1101326">
                <a:tc>
                  <a:txBody>
                    <a:bodyPr/>
                    <a:lstStyle/>
                    <a:p>
                      <a:pPr algn="ctr">
                        <a:spcAft>
                          <a:spcPts val="0"/>
                        </a:spcAft>
                      </a:pPr>
                      <a:r>
                        <a:rPr lang="tr-TR" sz="1200" dirty="0">
                          <a:effectLst/>
                        </a:rPr>
                        <a:t>3</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050" dirty="0">
                          <a:effectLst/>
                        </a:rPr>
                        <a:t>MAVİ BAYRAĞIN ÜLKEMİZ İÇİN ÖNEMİ KONULU</a:t>
                      </a:r>
                      <a:r>
                        <a:rPr lang="tr-TR" sz="1050" baseline="0" dirty="0">
                          <a:effectLst/>
                        </a:rPr>
                        <a:t> EĞİTİM</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MİSAFİRLER</a:t>
                      </a:r>
                      <a:r>
                        <a:rPr lang="tr-TR" sz="1050" baseline="0" dirty="0">
                          <a:effectLst/>
                        </a:rPr>
                        <a:t> VE ÇALIŞANLAR</a:t>
                      </a:r>
                      <a:endParaRPr lang="tr-TR" sz="1050" dirty="0">
                        <a:effectLst/>
                        <a:latin typeface="Times New Roman"/>
                        <a:ea typeface="Times New Roman"/>
                      </a:endParaRPr>
                    </a:p>
                  </a:txBody>
                  <a:tcPr marL="44450" marR="44450" marT="0" marB="0" anchor="ctr"/>
                </a:tc>
                <a:tc>
                  <a:txBody>
                    <a:bodyPr/>
                    <a:lstStyle/>
                    <a:p>
                      <a:pPr algn="l">
                        <a:spcAft>
                          <a:spcPts val="0"/>
                        </a:spcAft>
                      </a:pPr>
                      <a:r>
                        <a:rPr lang="tr-TR" sz="1050" dirty="0">
                          <a:effectLst/>
                        </a:rPr>
                        <a:t>MAVİ BAYRAĞIN ÖNEMİNİN ANLATILMASI </a:t>
                      </a:r>
                    </a:p>
                    <a:p>
                      <a:pPr algn="l">
                        <a:spcAft>
                          <a:spcPts val="0"/>
                        </a:spcAft>
                      </a:pPr>
                      <a:r>
                        <a:rPr lang="tr-TR" sz="1050" dirty="0">
                          <a:effectLst/>
                        </a:rPr>
                        <a:t> </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MAYIS 2026</a:t>
                      </a:r>
                      <a:endParaRPr lang="tr-TR" sz="1050" dirty="0">
                        <a:effectLst/>
                        <a:latin typeface="Times New Roman"/>
                        <a:ea typeface="Times New Roman"/>
                      </a:endParaRPr>
                    </a:p>
                  </a:txBody>
                  <a:tcPr marL="44450" marR="44450" marT="0" marB="0" anchor="ctr"/>
                </a:tc>
                <a:extLst>
                  <a:ext uri="{0D108BD9-81ED-4DB2-BD59-A6C34878D82A}">
                    <a16:rowId xmlns:a16="http://schemas.microsoft.com/office/drawing/2014/main" val="10003"/>
                  </a:ext>
                </a:extLst>
              </a:tr>
              <a:tr h="1101326">
                <a:tc>
                  <a:txBody>
                    <a:bodyPr/>
                    <a:lstStyle/>
                    <a:p>
                      <a:pPr algn="ctr">
                        <a:spcAft>
                          <a:spcPts val="0"/>
                        </a:spcAft>
                      </a:pPr>
                      <a:r>
                        <a:rPr lang="tr-TR" sz="1200" dirty="0">
                          <a:effectLst/>
                        </a:rPr>
                        <a:t>4</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050" dirty="0">
                          <a:effectLst/>
                        </a:rPr>
                        <a:t>BODRUM BÖLGESİ AĞAÇ VE FİDAN</a:t>
                      </a:r>
                      <a:r>
                        <a:rPr lang="tr-TR" sz="1050" baseline="0" dirty="0">
                          <a:effectLst/>
                        </a:rPr>
                        <a:t> DİKİMİ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TESİSLER VE BÖLGE HALKI</a:t>
                      </a:r>
                      <a:endParaRPr lang="tr-TR" sz="1050" dirty="0">
                        <a:effectLst/>
                        <a:latin typeface="Times New Roman"/>
                        <a:ea typeface="Times New Roman"/>
                      </a:endParaRPr>
                    </a:p>
                  </a:txBody>
                  <a:tcPr marL="44450" marR="44450" marT="0"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050" dirty="0">
                          <a:effectLst/>
                        </a:rPr>
                        <a:t>TESİSİN VE BODRUM BÖLGESİNİN DAHA YEŞİL OLMASI İÇİN FİDAN DİKİMİ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HAZİRAN 2026</a:t>
                      </a:r>
                      <a:endParaRPr lang="tr-TR" sz="1050" dirty="0">
                        <a:effectLst/>
                        <a:latin typeface="Times New Roman"/>
                        <a:ea typeface="Times New Roman"/>
                      </a:endParaRPr>
                    </a:p>
                  </a:txBody>
                  <a:tcPr marL="44450" marR="44450" marT="0" marB="0" anchor="ctr"/>
                </a:tc>
                <a:extLst>
                  <a:ext uri="{0D108BD9-81ED-4DB2-BD59-A6C34878D82A}">
                    <a16:rowId xmlns:a16="http://schemas.microsoft.com/office/drawing/2014/main" val="10004"/>
                  </a:ext>
                </a:extLst>
              </a:tr>
              <a:tr h="1101326">
                <a:tc>
                  <a:txBody>
                    <a:bodyPr/>
                    <a:lstStyle/>
                    <a:p>
                      <a:pPr algn="ctr">
                        <a:spcAft>
                          <a:spcPts val="0"/>
                        </a:spcAft>
                      </a:pPr>
                      <a:r>
                        <a:rPr lang="tr-TR" sz="1200" dirty="0">
                          <a:effectLst/>
                        </a:rPr>
                        <a:t>5</a:t>
                      </a:r>
                      <a:endParaRPr lang="tr-TR" sz="1200" dirty="0">
                        <a:effectLst/>
                        <a:latin typeface="Times New Roman"/>
                        <a:ea typeface="Times New Roman"/>
                      </a:endParaRPr>
                    </a:p>
                  </a:txBody>
                  <a:tcPr marL="29466" marR="29466" marT="0" marB="0" anchor="ctr"/>
                </a:tc>
                <a:tc>
                  <a:txBody>
                    <a:bodyPr/>
                    <a:lstStyle/>
                    <a:p>
                      <a:pPr algn="ctr">
                        <a:spcAft>
                          <a:spcPts val="0"/>
                        </a:spcAft>
                      </a:pPr>
                      <a:r>
                        <a:rPr lang="tr-TR" sz="1050" dirty="0">
                          <a:effectLst/>
                        </a:rPr>
                        <a:t>HEBİL KOYU </a:t>
                      </a:r>
                      <a:r>
                        <a:rPr lang="tr-TR" sz="1050" baseline="0" dirty="0">
                          <a:effectLst/>
                        </a:rPr>
                        <a:t> TEMİZLİĞİ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TESİSLER VE BÖLGE HALKI</a:t>
                      </a:r>
                      <a:endParaRPr lang="tr-TR" sz="1050" dirty="0">
                        <a:effectLst/>
                        <a:latin typeface="Times New Roman"/>
                        <a:ea typeface="Times New Roman"/>
                      </a:endParaRPr>
                    </a:p>
                  </a:txBody>
                  <a:tcPr marL="44450" marR="44450" marT="0" marB="0" anchor="ctr"/>
                </a:tc>
                <a:tc>
                  <a:txBody>
                    <a:bodyPr/>
                    <a:lstStyle/>
                    <a:p>
                      <a:pPr algn="l">
                        <a:spcAft>
                          <a:spcPts val="0"/>
                        </a:spcAft>
                      </a:pPr>
                      <a:r>
                        <a:rPr lang="tr-TR" sz="1050" dirty="0">
                          <a:effectLst/>
                        </a:rPr>
                        <a:t>SEZON SONU BİRİKEN</a:t>
                      </a:r>
                      <a:r>
                        <a:rPr lang="tr-TR" sz="1050" baseline="0" dirty="0">
                          <a:effectLst/>
                        </a:rPr>
                        <a:t> ATIK KİRLİLİĞİNİ TEMİZLEMEYE YÖNELİK ÇALIŞMA VE FARKINDALIK İÇİN SOSYAL MEDYADA BİLGİ VERİLMESİ</a:t>
                      </a:r>
                      <a:endParaRPr lang="tr-TR" sz="1050" dirty="0">
                        <a:effectLst/>
                        <a:latin typeface="Times New Roman"/>
                        <a:ea typeface="Times New Roman"/>
                      </a:endParaRPr>
                    </a:p>
                  </a:txBody>
                  <a:tcPr marL="44450" marR="44450" marT="0" marB="0" anchor="ctr"/>
                </a:tc>
                <a:tc>
                  <a:txBody>
                    <a:bodyPr/>
                    <a:lstStyle/>
                    <a:p>
                      <a:pPr algn="ctr">
                        <a:spcAft>
                          <a:spcPts val="0"/>
                        </a:spcAft>
                      </a:pPr>
                      <a:r>
                        <a:rPr lang="tr-TR" sz="1050" dirty="0">
                          <a:effectLst/>
                        </a:rPr>
                        <a:t>EYLÜL 2026</a:t>
                      </a:r>
                      <a:endParaRPr lang="tr-TR" sz="1050" dirty="0">
                        <a:effectLst/>
                        <a:latin typeface="Times New Roman"/>
                        <a:ea typeface="Times New Roman"/>
                      </a:endParaRPr>
                    </a:p>
                  </a:txBody>
                  <a:tcPr marL="44450" marR="4445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9373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BODRUM TARİHÇE</a:t>
            </a:r>
          </a:p>
        </p:txBody>
      </p:sp>
      <p:sp>
        <p:nvSpPr>
          <p:cNvPr id="5" name="Dikdörtgen 4"/>
          <p:cNvSpPr/>
          <p:nvPr/>
        </p:nvSpPr>
        <p:spPr>
          <a:xfrm>
            <a:off x="260648" y="1755845"/>
            <a:ext cx="6336704" cy="2862322"/>
          </a:xfrm>
          <a:prstGeom prst="rect">
            <a:avLst/>
          </a:prstGeom>
        </p:spPr>
        <p:txBody>
          <a:bodyPr wrap="square">
            <a:spAutoFit/>
          </a:bodyPr>
          <a:lstStyle/>
          <a:p>
            <a:r>
              <a:rPr lang="tr-TR" dirty="0" err="1">
                <a:latin typeface="Times New Roman" pitchFamily="18" charset="0"/>
                <a:cs typeface="Times New Roman" pitchFamily="18" charset="0"/>
              </a:rPr>
              <a:t>Halikarnassos‘ta</a:t>
            </a:r>
            <a:r>
              <a:rPr lang="tr-TR" dirty="0">
                <a:latin typeface="Times New Roman" pitchFamily="18" charset="0"/>
                <a:cs typeface="Times New Roman" pitchFamily="18" charset="0"/>
              </a:rPr>
              <a:t> (Bodrum‘un eski adı) M.Ö. 484 yılında doğan ve “tarihin babası” olarak bilinen </a:t>
            </a:r>
            <a:r>
              <a:rPr lang="tr-TR" dirty="0" err="1">
                <a:latin typeface="Times New Roman" pitchFamily="18" charset="0"/>
                <a:cs typeface="Times New Roman" pitchFamily="18" charset="0"/>
              </a:rPr>
              <a:t>Heredot‘a</a:t>
            </a:r>
            <a:r>
              <a:rPr lang="tr-TR" dirty="0">
                <a:latin typeface="Times New Roman" pitchFamily="18" charset="0"/>
                <a:cs typeface="Times New Roman" pitchFamily="18" charset="0"/>
              </a:rPr>
              <a:t> göre Bodrum </a:t>
            </a:r>
            <a:r>
              <a:rPr lang="tr-TR" dirty="0" err="1">
                <a:latin typeface="Times New Roman" pitchFamily="18" charset="0"/>
                <a:cs typeface="Times New Roman" pitchFamily="18" charset="0"/>
              </a:rPr>
              <a:t>Dor‘lar</a:t>
            </a:r>
            <a:r>
              <a:rPr lang="tr-TR" dirty="0">
                <a:latin typeface="Times New Roman" pitchFamily="18" charset="0"/>
                <a:cs typeface="Times New Roman" pitchFamily="18" charset="0"/>
              </a:rPr>
              <a:t> tarafından kurulmuştur. Daha sonra </a:t>
            </a:r>
            <a:r>
              <a:rPr lang="tr-TR" dirty="0" err="1">
                <a:latin typeface="Times New Roman" pitchFamily="18" charset="0"/>
                <a:cs typeface="Times New Roman" pitchFamily="18" charset="0"/>
              </a:rPr>
              <a:t>Karya</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Leleg‘ler</a:t>
            </a:r>
            <a:r>
              <a:rPr lang="tr-TR" dirty="0">
                <a:latin typeface="Times New Roman" pitchFamily="18" charset="0"/>
                <a:cs typeface="Times New Roman" pitchFamily="18" charset="0"/>
              </a:rPr>
              <a:t> bu bölgeye yerleşmişlerdir. M.Ö.650 yılında </a:t>
            </a:r>
            <a:r>
              <a:rPr lang="tr-TR" dirty="0" err="1">
                <a:latin typeface="Times New Roman" pitchFamily="18" charset="0"/>
                <a:cs typeface="Times New Roman" pitchFamily="18" charset="0"/>
              </a:rPr>
              <a:t>Megeralılar</a:t>
            </a:r>
            <a:r>
              <a:rPr lang="tr-TR" dirty="0">
                <a:latin typeface="Times New Roman" pitchFamily="18" charset="0"/>
                <a:cs typeface="Times New Roman" pitchFamily="18" charset="0"/>
              </a:rPr>
              <a:t> gelerek şehri genişletmişler adını da </a:t>
            </a:r>
            <a:r>
              <a:rPr lang="tr-TR" dirty="0" err="1">
                <a:latin typeface="Times New Roman" pitchFamily="18" charset="0"/>
                <a:cs typeface="Times New Roman" pitchFamily="18" charset="0"/>
              </a:rPr>
              <a:t>Halikarnassos</a:t>
            </a:r>
            <a:r>
              <a:rPr lang="tr-TR" dirty="0">
                <a:latin typeface="Times New Roman" pitchFamily="18" charset="0"/>
                <a:cs typeface="Times New Roman" pitchFamily="18" charset="0"/>
              </a:rPr>
              <a:t> olarak değiştirmişlerdir. Bodrum M.Ö. 386 yılında </a:t>
            </a:r>
            <a:r>
              <a:rPr lang="tr-TR" dirty="0" err="1">
                <a:latin typeface="Times New Roman" pitchFamily="18" charset="0"/>
                <a:cs typeface="Times New Roman" pitchFamily="18" charset="0"/>
              </a:rPr>
              <a:t>Persler‘in</a:t>
            </a:r>
            <a:r>
              <a:rPr lang="tr-TR" dirty="0">
                <a:latin typeface="Times New Roman" pitchFamily="18" charset="0"/>
                <a:cs typeface="Times New Roman" pitchFamily="18" charset="0"/>
              </a:rPr>
              <a:t> egemenliğine girmiştir. 1415 yılında Rodos Şövalyelerinin eline geçmiştir. 1522 yılında Kanuni Sultan Süleyman döneminde tekrar Osmanlı İmparatorluğuna katılmıştır.</a:t>
            </a:r>
            <a:br>
              <a:rPr lang="tr-TR" dirty="0">
                <a:latin typeface="Times New Roman" pitchFamily="18" charset="0"/>
                <a:cs typeface="Times New Roman" pitchFamily="18" charset="0"/>
              </a:rPr>
            </a:br>
            <a:r>
              <a:rPr lang="tr-TR" dirty="0">
                <a:latin typeface="Times New Roman" pitchFamily="18" charset="0"/>
                <a:cs typeface="Times New Roman" pitchFamily="18" charset="0"/>
              </a:rPr>
              <a:t>Cumhuriyetin ilanından sonra adı Bodrum olarak değiştirilmiştir.</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998" y="4932040"/>
            <a:ext cx="5075281"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3537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48680" y="187702"/>
            <a:ext cx="6048672" cy="8956298"/>
          </a:xfrm>
          <a:prstGeom prst="rect">
            <a:avLst/>
          </a:prstGeom>
        </p:spPr>
        <p:txBody>
          <a:bodyPr wrap="square">
            <a:spAutoFit/>
          </a:bodyPr>
          <a:lstStyle/>
          <a:p>
            <a:r>
              <a:rPr lang="tr-TR" b="1" dirty="0">
                <a:latin typeface="Times New Roman" pitchFamily="18" charset="0"/>
                <a:cs typeface="Times New Roman" pitchFamily="18" charset="0"/>
              </a:rPr>
              <a:t>Bodrum Kalesi</a:t>
            </a:r>
            <a:r>
              <a:rPr lang="tr-TR" dirty="0">
                <a:latin typeface="Times New Roman" pitchFamily="18" charset="0"/>
                <a:cs typeface="Times New Roman" pitchFamily="18" charset="0"/>
              </a:rPr>
              <a:t>, </a:t>
            </a:r>
            <a:r>
              <a:rPr lang="tr-TR" dirty="0">
                <a:latin typeface="Times New Roman" pitchFamily="18" charset="0"/>
                <a:cs typeface="Times New Roman" pitchFamily="18" charset="0"/>
                <a:hlinkClick r:id="rId2" tooltip="Bodrum, Muğla"/>
              </a:rPr>
              <a:t>Bodrum'un</a:t>
            </a:r>
            <a:r>
              <a:rPr lang="tr-TR" dirty="0">
                <a:latin typeface="Times New Roman" pitchFamily="18" charset="0"/>
                <a:cs typeface="Times New Roman" pitchFamily="18" charset="0"/>
              </a:rPr>
              <a:t> simgesi haline gelmiş ve bugün </a:t>
            </a:r>
            <a:r>
              <a:rPr lang="tr-TR" dirty="0">
                <a:latin typeface="Times New Roman" pitchFamily="18" charset="0"/>
                <a:cs typeface="Times New Roman" pitchFamily="18" charset="0"/>
                <a:hlinkClick r:id="rId3" tooltip="Sualtı Arkeoloji Müzesi (sayfa mevcut değil)"/>
              </a:rPr>
              <a:t>Sualtı Arkeoloji Müzesi</a:t>
            </a:r>
            <a:r>
              <a:rPr lang="tr-TR" dirty="0">
                <a:latin typeface="Times New Roman" pitchFamily="18" charset="0"/>
                <a:cs typeface="Times New Roman" pitchFamily="18" charset="0"/>
              </a:rPr>
              <a:t> olarak kullanılan kale.</a:t>
            </a:r>
          </a:p>
          <a:p>
            <a:r>
              <a:rPr lang="tr-TR" dirty="0">
                <a:latin typeface="Times New Roman" pitchFamily="18" charset="0"/>
                <a:cs typeface="Times New Roman" pitchFamily="18" charset="0"/>
              </a:rPr>
              <a:t>Bodrum kalesi iki liman arasında kayalık bir alan üzerinde kurulmuştur. Antik çağda önce ada olan bu alan sonraları kente bağlanarak yarımada durumuna gelmiştir.</a:t>
            </a:r>
          </a:p>
          <a:p>
            <a:r>
              <a:rPr lang="tr-TR" dirty="0">
                <a:latin typeface="Times New Roman" pitchFamily="18" charset="0"/>
                <a:cs typeface="Times New Roman" pitchFamily="18" charset="0"/>
              </a:rPr>
              <a:t>1406-1523 yılları arasında inşa edilen St. Jean Şövalyeleri'nin kalesi, kare planlı, 180 x 185 m ölçülerindedir. İç kale içinde değişik ülke adları verilmiş kuleler bulunmaktadır. En yüksek kule deniz seviyesinden 47,50 m yükseklikte olan Fransız Kulesi'dir. Diğer kuleler İtalyan Kulesi, Alman Kulesi, Yılanlı Kule ve İngiliz Kulesidir.</a:t>
            </a:r>
          </a:p>
          <a:p>
            <a:r>
              <a:rPr lang="tr-TR" dirty="0">
                <a:latin typeface="Times New Roman" pitchFamily="18" charset="0"/>
                <a:cs typeface="Times New Roman" pitchFamily="18" charset="0"/>
              </a:rPr>
              <a:t>Kalenin doğu duvarı dışında kalan bölümleri çift beden duvarları olarak takviye edilmiştir. İç kaleye 7 kapı geçilerek ulaşılır. Kapılar üzerinde armalar bulunmaktadır. Armalar üzerinde haçlar, düz veya yatay bantlar, ejder ve aslan figürleri bulunmaktadır. İç kalede </a:t>
            </a:r>
            <a:r>
              <a:rPr lang="tr-TR" dirty="0" err="1">
                <a:latin typeface="Times New Roman" pitchFamily="18" charset="0"/>
                <a:cs typeface="Times New Roman" pitchFamily="18" charset="0"/>
              </a:rPr>
              <a:t>Sapelin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alti</a:t>
            </a:r>
            <a:r>
              <a:rPr lang="tr-TR" dirty="0">
                <a:latin typeface="Times New Roman" pitchFamily="18" charset="0"/>
                <a:cs typeface="Times New Roman" pitchFamily="18" charset="0"/>
              </a:rPr>
              <a:t> dahil olmak üzere 14 sarnıç vardır. Kale </a:t>
            </a:r>
            <a:r>
              <a:rPr lang="tr-TR" dirty="0" err="1">
                <a:latin typeface="Times New Roman" pitchFamily="18" charset="0"/>
                <a:cs typeface="Times New Roman" pitchFamily="18" charset="0"/>
              </a:rPr>
              <a:t>korugani</a:t>
            </a:r>
            <a:r>
              <a:rPr lang="tr-TR" dirty="0">
                <a:latin typeface="Times New Roman" pitchFamily="18" charset="0"/>
                <a:cs typeface="Times New Roman" pitchFamily="18" charset="0"/>
              </a:rPr>
              <a:t>, çiftli duvarlar arası su hendeği, asma köprü, kontrol kulesi, </a:t>
            </a:r>
            <a:r>
              <a:rPr lang="tr-TR" dirty="0">
                <a:latin typeface="Times New Roman" pitchFamily="18" charset="0"/>
                <a:cs typeface="Times New Roman" pitchFamily="18" charset="0"/>
                <a:hlinkClick r:id="rId4" tooltip="II. Mahmut"/>
              </a:rPr>
              <a:t>II. Mahmut</a:t>
            </a:r>
            <a:r>
              <a:rPr lang="tr-TR" dirty="0">
                <a:latin typeface="Times New Roman" pitchFamily="18" charset="0"/>
                <a:cs typeface="Times New Roman" pitchFamily="18" charset="0"/>
              </a:rPr>
              <a:t> tuğrası kalenin göze çarpan yerlerindendir.</a:t>
            </a:r>
          </a:p>
          <a:p>
            <a:r>
              <a:rPr lang="tr-TR" dirty="0">
                <a:latin typeface="Times New Roman" pitchFamily="18" charset="0"/>
                <a:cs typeface="Times New Roman" pitchFamily="18" charset="0"/>
              </a:rPr>
              <a:t>Bodrum Kalesi, 19. yüzyıl sonunda kalenin hapishane olarak kullanıldığı dönemde bir hamam yapısı ile </a:t>
            </a:r>
            <a:r>
              <a:rPr lang="tr-TR" dirty="0">
                <a:latin typeface="Times New Roman" pitchFamily="18" charset="0"/>
                <a:cs typeface="Times New Roman" pitchFamily="18" charset="0"/>
                <a:hlinkClick r:id="rId5" tooltip="Osmanlı"/>
              </a:rPr>
              <a:t>Osmanlı</a:t>
            </a:r>
            <a:r>
              <a:rPr lang="tr-TR" dirty="0">
                <a:latin typeface="Times New Roman" pitchFamily="18" charset="0"/>
                <a:cs typeface="Times New Roman" pitchFamily="18" charset="0"/>
              </a:rPr>
              <a:t> niteliği kazanmıştır.</a:t>
            </a:r>
          </a:p>
          <a:p>
            <a:r>
              <a:rPr lang="tr-TR" dirty="0">
                <a:latin typeface="Times New Roman" pitchFamily="18" charset="0"/>
                <a:cs typeface="Times New Roman" pitchFamily="18" charset="0"/>
              </a:rPr>
              <a:t>Kale bugün Sualtı Arkeoloji Müzesi olarak kullanılmaktadır. Müze koleksiyonlarında bulunan eserler Türk hamamı, </a:t>
            </a:r>
            <a:r>
              <a:rPr lang="tr-TR" dirty="0" err="1">
                <a:latin typeface="Times New Roman" pitchFamily="18" charset="0"/>
                <a:cs typeface="Times New Roman" pitchFamily="18" charset="0"/>
              </a:rPr>
              <a:t>Amphora</a:t>
            </a:r>
            <a:r>
              <a:rPr lang="tr-TR" dirty="0">
                <a:latin typeface="Times New Roman" pitchFamily="18" charset="0"/>
                <a:cs typeface="Times New Roman" pitchFamily="18" charset="0"/>
              </a:rPr>
              <a:t> sergilemesi, Doğu Roma Gemisi, Cam Salonu, Cam Batığı, Sikke ve Mücevherat Salonu, </a:t>
            </a:r>
            <a:r>
              <a:rPr lang="tr-TR" dirty="0" err="1">
                <a:latin typeface="Times New Roman" pitchFamily="18" charset="0"/>
                <a:cs typeface="Times New Roman" pitchFamily="18" charset="0"/>
              </a:rPr>
              <a:t>Karyalı</a:t>
            </a:r>
            <a:r>
              <a:rPr lang="tr-TR" dirty="0">
                <a:latin typeface="Times New Roman" pitchFamily="18" charset="0"/>
                <a:cs typeface="Times New Roman" pitchFamily="18" charset="0"/>
              </a:rPr>
              <a:t> Prenses Salonu, İngiliz Kulesi, İşkence ve Katliam Odaları ve Alman Kulesi'nde sergilenmektedir. Ayrıca, 33.5 dönüm genişliğindeki bir arazi üzerine kurulmuş olan kalede açık mekanlarda da eser sergilenmektedir.</a:t>
            </a:r>
          </a:p>
          <a:p>
            <a:r>
              <a:rPr lang="tr-TR" dirty="0">
                <a:latin typeface="Times New Roman" pitchFamily="18" charset="0"/>
                <a:cs typeface="Times New Roman" pitchFamily="18" charset="0"/>
              </a:rPr>
              <a:t>Müze, 1995 yılında Avrupa'da Yılın Müzesi Yarışması'nda "Özel Övgü" ödülünü almıştır.</a:t>
            </a:r>
          </a:p>
        </p:txBody>
      </p:sp>
    </p:spTree>
    <p:extLst>
      <p:ext uri="{BB962C8B-B14F-4D97-AF65-F5344CB8AC3E}">
        <p14:creationId xmlns:p14="http://schemas.microsoft.com/office/powerpoint/2010/main" val="2973776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6672" y="467544"/>
            <a:ext cx="6264696" cy="6186309"/>
          </a:xfrm>
          <a:prstGeom prst="rect">
            <a:avLst/>
          </a:prstGeom>
        </p:spPr>
        <p:txBody>
          <a:bodyPr wrap="square">
            <a:spAutoFit/>
          </a:bodyPr>
          <a:lstStyle/>
          <a:p>
            <a:endParaRPr lang="tr-TR" dirty="0"/>
          </a:p>
          <a:p>
            <a:endParaRPr lang="tr-TR" dirty="0"/>
          </a:p>
          <a:p>
            <a:r>
              <a:rPr lang="tr-TR" dirty="0"/>
              <a:t>                    </a:t>
            </a:r>
          </a:p>
          <a:p>
            <a:endParaRPr lang="tr-TR" dirty="0"/>
          </a:p>
          <a:p>
            <a:endParaRPr lang="tr-TR" dirty="0"/>
          </a:p>
          <a:p>
            <a:r>
              <a:rPr lang="tr-TR" dirty="0">
                <a:latin typeface="Times New Roman" pitchFamily="18" charset="0"/>
                <a:cs typeface="Times New Roman" pitchFamily="18" charset="0"/>
              </a:rPr>
              <a:t>Yel değirmenlerinin durumu çok iyi olmasa da bölgede deniz manzarası muhteşem. </a:t>
            </a:r>
          </a:p>
          <a:p>
            <a:r>
              <a:rPr lang="tr-TR" dirty="0">
                <a:latin typeface="Times New Roman" pitchFamily="18" charset="0"/>
                <a:cs typeface="Times New Roman" pitchFamily="18" charset="0"/>
              </a:rPr>
              <a:t>Ziyaretçiler tarafından popüler olan bölgede fotoğraf çekmek keyiflidir.</a:t>
            </a:r>
          </a:p>
          <a:p>
            <a:r>
              <a:rPr lang="tr-TR" dirty="0">
                <a:latin typeface="Times New Roman" pitchFamily="18" charset="0"/>
                <a:cs typeface="Times New Roman" pitchFamily="18" charset="0"/>
              </a:rPr>
              <a:t>Genellikle değirmenler, tepelerde, üzerinde bulundukları kayalardan kesilen taşlar ile yapılmıştır. Batı Anadolu  yel değirmenlerini çok daha az sayıda olsa da rüzgara açık deniz kıyısında görmekteyiz. Değirmenler sert havalarda 1 saatte 20 teneke (320kg/</a:t>
            </a:r>
            <a:r>
              <a:rPr lang="tr-TR" dirty="0" err="1">
                <a:latin typeface="Times New Roman" pitchFamily="18" charset="0"/>
                <a:cs typeface="Times New Roman" pitchFamily="18" charset="0"/>
              </a:rPr>
              <a:t>sa</a:t>
            </a:r>
            <a:r>
              <a:rPr lang="tr-TR" dirty="0">
                <a:latin typeface="Times New Roman" pitchFamily="18" charset="0"/>
                <a:cs typeface="Times New Roman" pitchFamily="18" charset="0"/>
              </a:rPr>
              <a:t>) buğday öğütebilecek bir güce sahiptir. Unu boşaltma, çuvallama işlemi ve rüzgar gücünün stabil olmadığı göz önüne alındığında bir iş gününde ortalama 120 teneke tahıl üretilmekteydi. Buda yaklaşık günde 2 ton buğdayın öğütülmesi demektir. Yel değirmenlerinde unun dışında arpa, mısır yarması ve bulgur da üretilir, yarmalar daha çok hayvan yemi olarak kullanılırdı. Unun çabuk küflenme ve kurtlanması nedeniyle insanlar aylık ihtiyaçları kadar buğday öğüttüklerinden, yel değirmenleri yılın on iki ayı çalışırdı.</a:t>
            </a:r>
          </a:p>
        </p:txBody>
      </p:sp>
      <p:pic>
        <p:nvPicPr>
          <p:cNvPr id="6" name="Picture 2" descr="C:\Users\vygtrk.vota\Desktop\yel değirmen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876" y="179513"/>
            <a:ext cx="2232248" cy="1485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531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2025 Yılında Gerçekleştirilen Çevre Etkinlikleri</a:t>
            </a:r>
          </a:p>
        </p:txBody>
      </p:sp>
      <p:graphicFrame>
        <p:nvGraphicFramePr>
          <p:cNvPr id="3" name="Tablo 2"/>
          <p:cNvGraphicFramePr>
            <a:graphicFrameLocks noGrp="1"/>
          </p:cNvGraphicFramePr>
          <p:nvPr>
            <p:extLst>
              <p:ext uri="{D42A27DB-BD31-4B8C-83A1-F6EECF244321}">
                <p14:modId xmlns:p14="http://schemas.microsoft.com/office/powerpoint/2010/main" val="1406715161"/>
              </p:ext>
            </p:extLst>
          </p:nvPr>
        </p:nvGraphicFramePr>
        <p:xfrm>
          <a:off x="404664" y="2699794"/>
          <a:ext cx="6192688" cy="4968550"/>
        </p:xfrm>
        <a:graphic>
          <a:graphicData uri="http://schemas.openxmlformats.org/drawingml/2006/table">
            <a:tbl>
              <a:tblPr firstRow="1" firstCol="1" lastRow="1" lastCol="1" bandRow="1">
                <a:tableStyleId>{B301B821-A1FF-4177-AEE7-76D212191A09}</a:tableStyleId>
              </a:tblPr>
              <a:tblGrid>
                <a:gridCol w="144016">
                  <a:extLst>
                    <a:ext uri="{9D8B030D-6E8A-4147-A177-3AD203B41FA5}">
                      <a16:colId xmlns:a16="http://schemas.microsoft.com/office/drawing/2014/main" val="20000"/>
                    </a:ext>
                  </a:extLst>
                </a:gridCol>
                <a:gridCol w="1269842">
                  <a:extLst>
                    <a:ext uri="{9D8B030D-6E8A-4147-A177-3AD203B41FA5}">
                      <a16:colId xmlns:a16="http://schemas.microsoft.com/office/drawing/2014/main" val="20001"/>
                    </a:ext>
                  </a:extLst>
                </a:gridCol>
                <a:gridCol w="1178430">
                  <a:extLst>
                    <a:ext uri="{9D8B030D-6E8A-4147-A177-3AD203B41FA5}">
                      <a16:colId xmlns:a16="http://schemas.microsoft.com/office/drawing/2014/main" val="20002"/>
                    </a:ext>
                  </a:extLst>
                </a:gridCol>
                <a:gridCol w="3600400">
                  <a:extLst>
                    <a:ext uri="{9D8B030D-6E8A-4147-A177-3AD203B41FA5}">
                      <a16:colId xmlns:a16="http://schemas.microsoft.com/office/drawing/2014/main" val="20003"/>
                    </a:ext>
                  </a:extLst>
                </a:gridCol>
              </a:tblGrid>
              <a:tr h="794755">
                <a:tc>
                  <a:txBody>
                    <a:bodyPr/>
                    <a:lstStyle/>
                    <a:p>
                      <a:pPr algn="ctr">
                        <a:spcAft>
                          <a:spcPts val="0"/>
                        </a:spcAft>
                      </a:pPr>
                      <a:r>
                        <a:rPr lang="tr-TR" sz="600" dirty="0">
                          <a:effectLst/>
                        </a:rPr>
                        <a:t> </a:t>
                      </a:r>
                      <a:endParaRPr lang="tr-TR" sz="800" dirty="0">
                        <a:effectLst/>
                        <a:latin typeface="Times New Roman"/>
                        <a:ea typeface="Times New Roman"/>
                      </a:endParaRPr>
                    </a:p>
                  </a:txBody>
                  <a:tcPr marL="46378" marR="46378" marT="0" marB="0"/>
                </a:tc>
                <a:tc>
                  <a:txBody>
                    <a:bodyPr/>
                    <a:lstStyle/>
                    <a:p>
                      <a:pPr algn="ctr">
                        <a:spcAft>
                          <a:spcPts val="0"/>
                        </a:spcAft>
                      </a:pPr>
                      <a:r>
                        <a:rPr lang="tr-TR" sz="600" dirty="0">
                          <a:solidFill>
                            <a:schemeClr val="tx1"/>
                          </a:solidFill>
                          <a:effectLst/>
                        </a:rPr>
                        <a:t> </a:t>
                      </a:r>
                      <a:endParaRPr lang="tr-TR" sz="800" dirty="0">
                        <a:solidFill>
                          <a:schemeClr val="tx1"/>
                        </a:solidFill>
                        <a:effectLst/>
                      </a:endParaRPr>
                    </a:p>
                    <a:p>
                      <a:pPr algn="ctr">
                        <a:spcAft>
                          <a:spcPts val="0"/>
                        </a:spcAft>
                      </a:pPr>
                      <a:r>
                        <a:rPr lang="tr-TR" sz="1200" dirty="0">
                          <a:solidFill>
                            <a:schemeClr val="tx1"/>
                          </a:solidFill>
                          <a:effectLst/>
                        </a:rPr>
                        <a:t>Eğitim etkinliğinin adı</a:t>
                      </a:r>
                    </a:p>
                    <a:p>
                      <a:pPr algn="ctr">
                        <a:spcAft>
                          <a:spcPts val="0"/>
                        </a:spcAft>
                      </a:pPr>
                      <a:r>
                        <a:rPr lang="tr-TR" sz="600" dirty="0">
                          <a:solidFill>
                            <a:schemeClr val="tx1"/>
                          </a:solidFill>
                          <a:effectLst/>
                        </a:rPr>
                        <a:t> </a:t>
                      </a:r>
                      <a:endParaRPr lang="tr-TR" sz="8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600" dirty="0">
                          <a:solidFill>
                            <a:schemeClr val="tx1"/>
                          </a:solidFill>
                          <a:effectLst/>
                        </a:rPr>
                        <a:t> </a:t>
                      </a:r>
                      <a:endParaRPr lang="tr-TR" sz="800" dirty="0">
                        <a:solidFill>
                          <a:schemeClr val="tx1"/>
                        </a:solidFill>
                        <a:effectLst/>
                      </a:endParaRPr>
                    </a:p>
                    <a:p>
                      <a:pPr algn="ctr">
                        <a:spcAft>
                          <a:spcPts val="0"/>
                        </a:spcAft>
                      </a:pPr>
                      <a:r>
                        <a:rPr lang="tr-TR" sz="1200" dirty="0">
                          <a:solidFill>
                            <a:schemeClr val="tx1"/>
                          </a:solidFill>
                          <a:effectLst/>
                        </a:rPr>
                        <a:t>Gerçekleştirilen tarih</a:t>
                      </a:r>
                      <a:endParaRPr lang="tr-TR" sz="12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600" dirty="0">
                          <a:solidFill>
                            <a:schemeClr val="tx1"/>
                          </a:solidFill>
                          <a:effectLst/>
                        </a:rPr>
                        <a:t> </a:t>
                      </a:r>
                      <a:endParaRPr lang="tr-TR" sz="800" dirty="0">
                        <a:solidFill>
                          <a:schemeClr val="tx1"/>
                        </a:solidFill>
                        <a:effectLst/>
                      </a:endParaRPr>
                    </a:p>
                    <a:p>
                      <a:pPr algn="ctr">
                        <a:spcAft>
                          <a:spcPts val="0"/>
                        </a:spcAft>
                      </a:pPr>
                      <a:r>
                        <a:rPr lang="tr-TR" sz="1200" dirty="0">
                          <a:solidFill>
                            <a:schemeClr val="tx1"/>
                          </a:solidFill>
                          <a:effectLst/>
                        </a:rPr>
                        <a:t>Yapılan eğitim etkinliği ile ilgili kısa öz değerlendirme </a:t>
                      </a:r>
                    </a:p>
                    <a:p>
                      <a:pPr algn="ctr">
                        <a:spcAft>
                          <a:spcPts val="0"/>
                        </a:spcAft>
                      </a:pPr>
                      <a:r>
                        <a:rPr lang="tr-TR" sz="1200" dirty="0">
                          <a:solidFill>
                            <a:schemeClr val="tx1"/>
                          </a:solidFill>
                          <a:effectLst/>
                        </a:rPr>
                        <a:t>(etkinliğe katılım nasıldı, katılımcıların görüşleri neler oldu, etkinlik faydalı oldu diyebilir misiniz gibi)</a:t>
                      </a:r>
                      <a:endParaRPr lang="tr-TR" sz="1200" dirty="0">
                        <a:solidFill>
                          <a:schemeClr val="tx1"/>
                        </a:solidFill>
                        <a:effectLst/>
                        <a:latin typeface="Times New Roman"/>
                        <a:ea typeface="Times New Roman"/>
                      </a:endParaRPr>
                    </a:p>
                  </a:txBody>
                  <a:tcPr marL="46378" marR="46378" marT="0" marB="0"/>
                </a:tc>
                <a:extLst>
                  <a:ext uri="{0D108BD9-81ED-4DB2-BD59-A6C34878D82A}">
                    <a16:rowId xmlns:a16="http://schemas.microsoft.com/office/drawing/2014/main" val="10000"/>
                  </a:ext>
                </a:extLst>
              </a:tr>
              <a:tr h="820422">
                <a:tc>
                  <a:txBody>
                    <a:bodyPr/>
                    <a:lstStyle/>
                    <a:p>
                      <a:pPr algn="ctr">
                        <a:spcAft>
                          <a:spcPts val="0"/>
                        </a:spcAft>
                      </a:pPr>
                      <a:r>
                        <a:rPr lang="tr-TR" sz="1000" dirty="0">
                          <a:solidFill>
                            <a:schemeClr val="tx1"/>
                          </a:solidFill>
                          <a:effectLst/>
                        </a:rPr>
                        <a:t> </a:t>
                      </a:r>
                    </a:p>
                    <a:p>
                      <a:pPr algn="ctr">
                        <a:spcAft>
                          <a:spcPts val="0"/>
                        </a:spcAft>
                      </a:pPr>
                      <a:r>
                        <a:rPr lang="tr-TR" sz="1000" dirty="0">
                          <a:solidFill>
                            <a:schemeClr val="tx1"/>
                          </a:solidFill>
                          <a:effectLst/>
                        </a:rPr>
                        <a:t>1</a:t>
                      </a:r>
                      <a:endParaRPr lang="tr-TR" sz="10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1200" dirty="0">
                          <a:solidFill>
                            <a:schemeClr val="tx1"/>
                          </a:solidFill>
                          <a:effectLst/>
                        </a:rPr>
                        <a:t>Tesis </a:t>
                      </a:r>
                      <a:r>
                        <a:rPr lang="tr-TR" sz="1200">
                          <a:solidFill>
                            <a:schemeClr val="tx1"/>
                          </a:solidFill>
                          <a:effectLst/>
                        </a:rPr>
                        <a:t>içi</a:t>
                      </a:r>
                      <a:r>
                        <a:rPr lang="tr-TR" sz="1200" baseline="0">
                          <a:solidFill>
                            <a:schemeClr val="tx1"/>
                          </a:solidFill>
                          <a:effectLst/>
                        </a:rPr>
                        <a:t> ağaç </a:t>
                      </a:r>
                      <a:r>
                        <a:rPr lang="tr-TR" sz="1200" baseline="0" dirty="0">
                          <a:solidFill>
                            <a:schemeClr val="tx1"/>
                          </a:solidFill>
                          <a:effectLst/>
                        </a:rPr>
                        <a:t>dikimi</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HAZİRAN 2025</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Tesisin</a:t>
                      </a:r>
                      <a:r>
                        <a:rPr lang="tr-TR" sz="1200" baseline="0" dirty="0">
                          <a:solidFill>
                            <a:schemeClr val="tx1"/>
                          </a:solidFill>
                          <a:effectLst/>
                        </a:rPr>
                        <a:t> ve Torba bölgesinin daha yeşil daha ferah bir bölge olması için fidan dikimi</a:t>
                      </a:r>
                      <a:endParaRPr lang="tr-TR" sz="1200" dirty="0">
                        <a:solidFill>
                          <a:schemeClr val="tx1"/>
                        </a:solidFill>
                        <a:effectLst/>
                        <a:latin typeface="Times New Roman"/>
                        <a:ea typeface="Times New Roman"/>
                      </a:endParaRPr>
                    </a:p>
                  </a:txBody>
                  <a:tcPr marL="46378" marR="46378" marT="0" marB="0" anchor="ctr"/>
                </a:tc>
                <a:extLst>
                  <a:ext uri="{0D108BD9-81ED-4DB2-BD59-A6C34878D82A}">
                    <a16:rowId xmlns:a16="http://schemas.microsoft.com/office/drawing/2014/main" val="10001"/>
                  </a:ext>
                </a:extLst>
              </a:tr>
              <a:tr h="869983">
                <a:tc>
                  <a:txBody>
                    <a:bodyPr/>
                    <a:lstStyle/>
                    <a:p>
                      <a:pPr algn="ctr">
                        <a:spcAft>
                          <a:spcPts val="0"/>
                        </a:spcAft>
                      </a:pPr>
                      <a:r>
                        <a:rPr lang="tr-TR" sz="1000" dirty="0">
                          <a:solidFill>
                            <a:schemeClr val="tx1"/>
                          </a:solidFill>
                          <a:effectLst/>
                        </a:rPr>
                        <a:t> </a:t>
                      </a:r>
                    </a:p>
                    <a:p>
                      <a:pPr algn="ctr">
                        <a:spcAft>
                          <a:spcPts val="0"/>
                        </a:spcAft>
                      </a:pPr>
                      <a:r>
                        <a:rPr lang="tr-TR" sz="1000" dirty="0">
                          <a:solidFill>
                            <a:schemeClr val="tx1"/>
                          </a:solidFill>
                          <a:effectLst/>
                        </a:rPr>
                        <a:t>2</a:t>
                      </a:r>
                      <a:endParaRPr lang="tr-TR" sz="10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1200" dirty="0">
                          <a:solidFill>
                            <a:schemeClr val="tx1"/>
                          </a:solidFill>
                          <a:effectLst/>
                        </a:rPr>
                        <a:t>Deniz dibi ve kıyı temizliği eğitimi</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TEMMUZ 2025</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Deniz temizliğinin sürekliliğinin</a:t>
                      </a:r>
                      <a:r>
                        <a:rPr lang="tr-TR" sz="1200" baseline="0" dirty="0">
                          <a:solidFill>
                            <a:schemeClr val="tx1"/>
                          </a:solidFill>
                          <a:effectLst/>
                        </a:rPr>
                        <a:t> sağlanması</a:t>
                      </a:r>
                      <a:endParaRPr lang="tr-TR" sz="1200" dirty="0">
                        <a:solidFill>
                          <a:schemeClr val="tx1"/>
                        </a:solidFill>
                        <a:effectLst/>
                        <a:latin typeface="Times New Roman"/>
                        <a:ea typeface="Times New Roman"/>
                      </a:endParaRPr>
                    </a:p>
                  </a:txBody>
                  <a:tcPr marL="46378" marR="46378" marT="0" marB="0" anchor="ctr"/>
                </a:tc>
                <a:extLst>
                  <a:ext uri="{0D108BD9-81ED-4DB2-BD59-A6C34878D82A}">
                    <a16:rowId xmlns:a16="http://schemas.microsoft.com/office/drawing/2014/main" val="10002"/>
                  </a:ext>
                </a:extLst>
              </a:tr>
              <a:tr h="869983">
                <a:tc>
                  <a:txBody>
                    <a:bodyPr/>
                    <a:lstStyle/>
                    <a:p>
                      <a:pPr algn="ctr">
                        <a:spcAft>
                          <a:spcPts val="0"/>
                        </a:spcAft>
                      </a:pPr>
                      <a:r>
                        <a:rPr lang="tr-TR" sz="1000" dirty="0">
                          <a:solidFill>
                            <a:schemeClr val="tx1"/>
                          </a:solidFill>
                          <a:effectLst/>
                        </a:rPr>
                        <a:t> </a:t>
                      </a:r>
                    </a:p>
                    <a:p>
                      <a:pPr algn="ctr">
                        <a:spcAft>
                          <a:spcPts val="0"/>
                        </a:spcAft>
                      </a:pPr>
                      <a:r>
                        <a:rPr lang="tr-TR" sz="1000" dirty="0">
                          <a:solidFill>
                            <a:schemeClr val="tx1"/>
                          </a:solidFill>
                          <a:effectLst/>
                        </a:rPr>
                        <a:t>3</a:t>
                      </a:r>
                      <a:endParaRPr lang="tr-TR" sz="10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1200" dirty="0">
                          <a:solidFill>
                            <a:schemeClr val="tx1"/>
                          </a:solidFill>
                          <a:effectLst/>
                        </a:rPr>
                        <a:t>Su ve Suyun Korunumu Eğitimim</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AĞUSTOS 2025</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Çok değerli su kaynaklarımızın ve suyun </a:t>
                      </a:r>
                      <a:r>
                        <a:rPr lang="tr-TR" sz="1200" dirty="0" err="1">
                          <a:solidFill>
                            <a:schemeClr val="tx1"/>
                          </a:solidFill>
                          <a:effectLst/>
                        </a:rPr>
                        <a:t>korunması,iklim</a:t>
                      </a:r>
                      <a:r>
                        <a:rPr lang="tr-TR" sz="1200" dirty="0">
                          <a:solidFill>
                            <a:schemeClr val="tx1"/>
                          </a:solidFill>
                          <a:effectLst/>
                        </a:rPr>
                        <a:t> ve çevreye katkıları</a:t>
                      </a:r>
                      <a:endParaRPr lang="tr-TR" sz="1200" dirty="0">
                        <a:solidFill>
                          <a:schemeClr val="tx1"/>
                        </a:solidFill>
                        <a:effectLst/>
                        <a:latin typeface="Times New Roman"/>
                        <a:ea typeface="Times New Roman"/>
                      </a:endParaRPr>
                    </a:p>
                  </a:txBody>
                  <a:tcPr marL="46378" marR="46378" marT="0" marB="0" anchor="ctr"/>
                </a:tc>
                <a:extLst>
                  <a:ext uri="{0D108BD9-81ED-4DB2-BD59-A6C34878D82A}">
                    <a16:rowId xmlns:a16="http://schemas.microsoft.com/office/drawing/2014/main" val="10003"/>
                  </a:ext>
                </a:extLst>
              </a:tr>
              <a:tr h="857593">
                <a:tc>
                  <a:txBody>
                    <a:bodyPr/>
                    <a:lstStyle/>
                    <a:p>
                      <a:pPr algn="ctr">
                        <a:spcAft>
                          <a:spcPts val="0"/>
                        </a:spcAft>
                      </a:pPr>
                      <a:r>
                        <a:rPr lang="tr-TR" sz="1000" dirty="0">
                          <a:solidFill>
                            <a:schemeClr val="tx1"/>
                          </a:solidFill>
                          <a:effectLst/>
                        </a:rPr>
                        <a:t> </a:t>
                      </a:r>
                    </a:p>
                    <a:p>
                      <a:pPr algn="ctr">
                        <a:spcAft>
                          <a:spcPts val="0"/>
                        </a:spcAft>
                      </a:pPr>
                      <a:r>
                        <a:rPr lang="tr-TR" sz="1000" dirty="0">
                          <a:solidFill>
                            <a:schemeClr val="tx1"/>
                          </a:solidFill>
                          <a:effectLst/>
                        </a:rPr>
                        <a:t>4</a:t>
                      </a:r>
                      <a:endParaRPr lang="tr-TR" sz="10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1200" dirty="0">
                          <a:solidFill>
                            <a:schemeClr val="tx1"/>
                          </a:solidFill>
                          <a:effectLst/>
                        </a:rPr>
                        <a:t>Geri Dönüşüm ve Çevre Konulu Eğitim</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AĞUSTOS 2025</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err="1">
                          <a:solidFill>
                            <a:schemeClr val="tx1"/>
                          </a:solidFill>
                          <a:effectLst/>
                        </a:rPr>
                        <a:t>Doğtu</a:t>
                      </a:r>
                      <a:r>
                        <a:rPr lang="tr-TR" sz="1200" dirty="0">
                          <a:solidFill>
                            <a:schemeClr val="tx1"/>
                          </a:solidFill>
                          <a:effectLst/>
                        </a:rPr>
                        <a:t> geri dönüşümün çevreye olan katkıları</a:t>
                      </a:r>
                      <a:endParaRPr lang="tr-TR" sz="1200" dirty="0">
                        <a:solidFill>
                          <a:schemeClr val="tx1"/>
                        </a:solidFill>
                        <a:effectLst/>
                        <a:latin typeface="Times New Roman"/>
                        <a:ea typeface="Times New Roman"/>
                      </a:endParaRPr>
                    </a:p>
                  </a:txBody>
                  <a:tcPr marL="46378" marR="46378" marT="0" marB="0" anchor="ctr"/>
                </a:tc>
                <a:extLst>
                  <a:ext uri="{0D108BD9-81ED-4DB2-BD59-A6C34878D82A}">
                    <a16:rowId xmlns:a16="http://schemas.microsoft.com/office/drawing/2014/main" val="10004"/>
                  </a:ext>
                </a:extLst>
              </a:tr>
              <a:tr h="755814">
                <a:tc>
                  <a:txBody>
                    <a:bodyPr/>
                    <a:lstStyle/>
                    <a:p>
                      <a:pPr algn="ctr">
                        <a:spcAft>
                          <a:spcPts val="0"/>
                        </a:spcAft>
                      </a:pPr>
                      <a:r>
                        <a:rPr lang="tr-TR" sz="1000" dirty="0">
                          <a:solidFill>
                            <a:schemeClr val="tx1"/>
                          </a:solidFill>
                          <a:effectLst/>
                        </a:rPr>
                        <a:t> </a:t>
                      </a:r>
                    </a:p>
                    <a:p>
                      <a:pPr algn="ctr">
                        <a:spcAft>
                          <a:spcPts val="0"/>
                        </a:spcAft>
                      </a:pPr>
                      <a:r>
                        <a:rPr lang="tr-TR" sz="1000" dirty="0">
                          <a:solidFill>
                            <a:schemeClr val="tx1"/>
                          </a:solidFill>
                          <a:effectLst/>
                        </a:rPr>
                        <a:t>5</a:t>
                      </a:r>
                      <a:endParaRPr lang="tr-TR" sz="1000" dirty="0">
                        <a:solidFill>
                          <a:schemeClr val="tx1"/>
                        </a:solidFill>
                        <a:effectLst/>
                        <a:latin typeface="Times New Roman"/>
                        <a:ea typeface="Times New Roman"/>
                      </a:endParaRPr>
                    </a:p>
                  </a:txBody>
                  <a:tcPr marL="46378" marR="46378" marT="0" marB="0"/>
                </a:tc>
                <a:tc>
                  <a:txBody>
                    <a:bodyPr/>
                    <a:lstStyle/>
                    <a:p>
                      <a:pPr algn="ctr">
                        <a:spcAft>
                          <a:spcPts val="0"/>
                        </a:spcAft>
                      </a:pPr>
                      <a:r>
                        <a:rPr lang="tr-TR" sz="1200" baseline="0" dirty="0" err="1">
                          <a:solidFill>
                            <a:schemeClr val="tx1"/>
                          </a:solidFill>
                          <a:effectLst/>
                        </a:rPr>
                        <a:t>Hebil</a:t>
                      </a:r>
                      <a:r>
                        <a:rPr lang="tr-TR" sz="1200" baseline="0" dirty="0">
                          <a:solidFill>
                            <a:schemeClr val="tx1"/>
                          </a:solidFill>
                          <a:effectLst/>
                        </a:rPr>
                        <a:t> Koyu </a:t>
                      </a:r>
                      <a:r>
                        <a:rPr lang="tr-TR" sz="1200" baseline="0" dirty="0" err="1">
                          <a:solidFill>
                            <a:schemeClr val="tx1"/>
                          </a:solidFill>
                          <a:effectLst/>
                        </a:rPr>
                        <a:t>şeriti</a:t>
                      </a:r>
                      <a:r>
                        <a:rPr lang="tr-TR" sz="1200" baseline="0" dirty="0">
                          <a:solidFill>
                            <a:schemeClr val="tx1"/>
                          </a:solidFill>
                          <a:effectLst/>
                        </a:rPr>
                        <a:t> temizliği</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EYLÜL 2025</a:t>
                      </a:r>
                      <a:endParaRPr lang="tr-TR" sz="1200" dirty="0">
                        <a:solidFill>
                          <a:schemeClr val="tx1"/>
                        </a:solidFill>
                        <a:effectLst/>
                        <a:latin typeface="Times New Roman"/>
                        <a:ea typeface="Times New Roman"/>
                      </a:endParaRPr>
                    </a:p>
                  </a:txBody>
                  <a:tcPr marL="46378" marR="46378" marT="0" marB="0" anchor="ctr"/>
                </a:tc>
                <a:tc>
                  <a:txBody>
                    <a:bodyPr/>
                    <a:lstStyle/>
                    <a:p>
                      <a:pPr algn="ctr">
                        <a:spcAft>
                          <a:spcPts val="0"/>
                        </a:spcAft>
                      </a:pPr>
                      <a:r>
                        <a:rPr lang="tr-TR" sz="1200" dirty="0">
                          <a:solidFill>
                            <a:schemeClr val="tx1"/>
                          </a:solidFill>
                          <a:effectLst/>
                        </a:rPr>
                        <a:t>Tüm mavi</a:t>
                      </a:r>
                      <a:r>
                        <a:rPr lang="tr-TR" sz="1200" baseline="0" dirty="0">
                          <a:solidFill>
                            <a:schemeClr val="tx1"/>
                          </a:solidFill>
                          <a:effectLst/>
                        </a:rPr>
                        <a:t> bayraklı plajların katıldığı etkinliğe Maxx Royal Otelleri olarak iştirak ederek sahil temizliği </a:t>
                      </a:r>
                      <a:r>
                        <a:rPr lang="tr-TR" sz="1200" baseline="0" dirty="0" err="1">
                          <a:solidFill>
                            <a:schemeClr val="tx1"/>
                          </a:solidFill>
                          <a:effectLst/>
                        </a:rPr>
                        <a:t>yapıldı.Mavi</a:t>
                      </a:r>
                      <a:r>
                        <a:rPr lang="tr-TR" sz="1200" baseline="0" dirty="0">
                          <a:solidFill>
                            <a:schemeClr val="tx1"/>
                          </a:solidFill>
                          <a:effectLst/>
                        </a:rPr>
                        <a:t> </a:t>
                      </a:r>
                      <a:r>
                        <a:rPr lang="tr-TR" sz="1200" baseline="0" dirty="0" err="1">
                          <a:solidFill>
                            <a:schemeClr val="tx1"/>
                          </a:solidFill>
                          <a:effectLst/>
                        </a:rPr>
                        <a:t>bayrğın</a:t>
                      </a:r>
                      <a:r>
                        <a:rPr lang="tr-TR" sz="1200" baseline="0" dirty="0">
                          <a:solidFill>
                            <a:schemeClr val="tx1"/>
                          </a:solidFill>
                          <a:effectLst/>
                        </a:rPr>
                        <a:t> öneminden </a:t>
                      </a:r>
                      <a:r>
                        <a:rPr lang="tr-TR" sz="1000" b="1" kern="1200" dirty="0">
                          <a:solidFill>
                            <a:schemeClr val="tx1"/>
                          </a:solidFill>
                          <a:effectLst/>
                        </a:rPr>
                        <a:t>bahsedildi</a:t>
                      </a:r>
                      <a:r>
                        <a:rPr lang="tr-TR" sz="1200" baseline="0" dirty="0">
                          <a:solidFill>
                            <a:schemeClr val="tx1"/>
                          </a:solidFill>
                          <a:effectLst/>
                        </a:rPr>
                        <a:t>.</a:t>
                      </a:r>
                      <a:endParaRPr lang="tr-TR" sz="1200" dirty="0">
                        <a:solidFill>
                          <a:schemeClr val="tx1"/>
                        </a:solidFill>
                        <a:effectLst/>
                        <a:latin typeface="Times New Roman"/>
                        <a:ea typeface="Times New Roman"/>
                      </a:endParaRPr>
                    </a:p>
                  </a:txBody>
                  <a:tcPr marL="46378" marR="46378"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39948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2900" y="683568"/>
            <a:ext cx="6172200" cy="1080120"/>
          </a:xfrm>
        </p:spPr>
        <p:txBody>
          <a:bodyPr>
            <a:normAutofit fontScale="90000"/>
          </a:bodyPr>
          <a:lstStyle/>
          <a:p>
            <a:r>
              <a:rPr lang="tr-TR" dirty="0"/>
              <a:t>Deniz Dibi ve Kıyı Temizliği</a:t>
            </a:r>
            <a:br>
              <a:rPr lang="tr-TR" dirty="0">
                <a:latin typeface="Times New Roman"/>
                <a:ea typeface="Times New Roman"/>
              </a:rPr>
            </a:br>
            <a:br>
              <a:rPr lang="tr-TR" dirty="0">
                <a:latin typeface="Times New Roman"/>
                <a:ea typeface="Times New Roman"/>
              </a:rPr>
            </a:br>
            <a:br>
              <a:rPr lang="tr-TR" dirty="0">
                <a:ea typeface="Calibri"/>
                <a:cs typeface="Times New Roman"/>
              </a:rPr>
            </a:br>
            <a:endParaRPr lang="tr-TR" dirty="0"/>
          </a:p>
        </p:txBody>
      </p:sp>
      <p:sp>
        <p:nvSpPr>
          <p:cNvPr id="3" name="İçerik Yer Tutucusu 2"/>
          <p:cNvSpPr>
            <a:spLocks noGrp="1"/>
          </p:cNvSpPr>
          <p:nvPr>
            <p:ph idx="1"/>
          </p:nvPr>
        </p:nvSpPr>
        <p:spPr>
          <a:xfrm>
            <a:off x="129923" y="683568"/>
            <a:ext cx="6398468" cy="6692563"/>
          </a:xfrm>
        </p:spPr>
        <p:txBody>
          <a:bodyPr>
            <a:normAutofit/>
          </a:bodyPr>
          <a:lstStyle/>
          <a:p>
            <a:r>
              <a:rPr lang="tr-TR" sz="2400" dirty="0" err="1">
                <a:ea typeface="Times New Roman"/>
              </a:rPr>
              <a:t>Türkbükü</a:t>
            </a:r>
            <a:r>
              <a:rPr lang="tr-TR" sz="2400" dirty="0">
                <a:ea typeface="Times New Roman"/>
              </a:rPr>
              <a:t> </a:t>
            </a:r>
            <a:r>
              <a:rPr lang="tr-TR" sz="2400" dirty="0" err="1">
                <a:ea typeface="Times New Roman"/>
              </a:rPr>
              <a:t>halkı,otel</a:t>
            </a:r>
            <a:r>
              <a:rPr lang="tr-TR" sz="2400" dirty="0">
                <a:ea typeface="Times New Roman"/>
              </a:rPr>
              <a:t> misafirleri ve otel çalışanları ile beraber </a:t>
            </a:r>
            <a:r>
              <a:rPr lang="tr-TR" sz="2400" dirty="0" err="1">
                <a:ea typeface="Times New Roman"/>
              </a:rPr>
              <a:t>hebil</a:t>
            </a:r>
            <a:r>
              <a:rPr lang="tr-TR" sz="2400" dirty="0">
                <a:ea typeface="Times New Roman"/>
              </a:rPr>
              <a:t> kıyı boyu gezildi, deniz kenarı çöpler toplandı </a:t>
            </a:r>
            <a:r>
              <a:rPr lang="tr-TR" sz="2400" dirty="0" err="1">
                <a:ea typeface="Times New Roman"/>
              </a:rPr>
              <a:t>hebilin</a:t>
            </a:r>
            <a:r>
              <a:rPr lang="tr-TR" sz="2400" dirty="0">
                <a:ea typeface="Times New Roman"/>
              </a:rPr>
              <a:t> temizlenmesine katkıda bulunmak hem de çevre bilincinin yerleşmesi adına olumlu bir aktiviteydi.</a:t>
            </a:r>
          </a:p>
        </p:txBody>
      </p:sp>
      <p:pic>
        <p:nvPicPr>
          <p:cNvPr id="6" name="Resim 5">
            <a:extLst>
              <a:ext uri="{FF2B5EF4-FFF2-40B4-BE49-F238E27FC236}">
                <a16:creationId xmlns:a16="http://schemas.microsoft.com/office/drawing/2014/main" id="{79AFC096-E9E1-42AF-B683-E1BC5DCB7D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364" y="3635896"/>
            <a:ext cx="5877272" cy="4411627"/>
          </a:xfrm>
          <a:prstGeom prst="rect">
            <a:avLst/>
          </a:prstGeom>
        </p:spPr>
      </p:pic>
    </p:spTree>
    <p:extLst>
      <p:ext uri="{BB962C8B-B14F-4D97-AF65-F5344CB8AC3E}">
        <p14:creationId xmlns:p14="http://schemas.microsoft.com/office/powerpoint/2010/main" val="913060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2900" y="1259632"/>
            <a:ext cx="6172200" cy="659904"/>
          </a:xfrm>
        </p:spPr>
        <p:txBody>
          <a:bodyPr>
            <a:normAutofit fontScale="90000"/>
          </a:bodyPr>
          <a:lstStyle/>
          <a:p>
            <a:r>
              <a:rPr lang="tr-TR" sz="3600" dirty="0">
                <a:ea typeface="Times New Roman"/>
              </a:rPr>
              <a:t>TESİS MİSAFİRLERİYLE AĞAÇ DİKİMİ VE BODRUM ENDEMİK BİTKİLERİNİN TANITIMI</a:t>
            </a:r>
            <a:br>
              <a:rPr lang="tr-TR" dirty="0">
                <a:latin typeface="Times New Roman"/>
                <a:ea typeface="Times New Roman"/>
              </a:rPr>
            </a:br>
            <a:br>
              <a:rPr lang="tr-TR" dirty="0">
                <a:ea typeface="Calibri"/>
                <a:cs typeface="Times New Roman"/>
              </a:rPr>
            </a:br>
            <a:endParaRPr lang="tr-TR" dirty="0"/>
          </a:p>
        </p:txBody>
      </p:sp>
      <p:sp>
        <p:nvSpPr>
          <p:cNvPr id="3" name="İçerik Yer Tutucusu 2"/>
          <p:cNvSpPr>
            <a:spLocks noGrp="1"/>
          </p:cNvSpPr>
          <p:nvPr>
            <p:ph idx="1"/>
          </p:nvPr>
        </p:nvSpPr>
        <p:spPr>
          <a:xfrm>
            <a:off x="404664" y="2051720"/>
            <a:ext cx="6172200" cy="6034617"/>
          </a:xfrm>
        </p:spPr>
        <p:txBody>
          <a:bodyPr/>
          <a:lstStyle/>
          <a:p>
            <a:r>
              <a:rPr lang="tr-TR" sz="2000" dirty="0">
                <a:latin typeface="Calibri" panose="020F0502020204030204" pitchFamily="34" charset="0"/>
                <a:cs typeface="Calibri" panose="020F0502020204030204" pitchFamily="34" charset="0"/>
              </a:rPr>
              <a:t>Tesis misafirlerine Bodrum’da yaşayan endemik </a:t>
            </a:r>
            <a:r>
              <a:rPr lang="tr-TR" sz="2000" dirty="0" err="1">
                <a:latin typeface="Calibri" panose="020F0502020204030204" pitchFamily="34" charset="0"/>
                <a:cs typeface="Calibri" panose="020F0502020204030204" pitchFamily="34" charset="0"/>
              </a:rPr>
              <a:t>bitkiler,onların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doğya</a:t>
            </a:r>
            <a:r>
              <a:rPr lang="tr-TR" sz="2000" dirty="0">
                <a:latin typeface="Calibri" panose="020F0502020204030204" pitchFamily="34" charset="0"/>
                <a:cs typeface="Calibri" panose="020F0502020204030204" pitchFamily="34" charset="0"/>
              </a:rPr>
              <a:t> faydaları , ağaç </a:t>
            </a:r>
            <a:r>
              <a:rPr lang="tr-TR" sz="2000" dirty="0" err="1">
                <a:latin typeface="Calibri" panose="020F0502020204030204" pitchFamily="34" charset="0"/>
                <a:cs typeface="Calibri" panose="020F0502020204030204" pitchFamily="34" charset="0"/>
              </a:rPr>
              <a:t>d,kiminin</a:t>
            </a:r>
            <a:r>
              <a:rPr lang="tr-TR" sz="2000" dirty="0">
                <a:latin typeface="Calibri" panose="020F0502020204030204" pitchFamily="34" charset="0"/>
                <a:cs typeface="Calibri" panose="020F0502020204030204" pitchFamily="34" charset="0"/>
              </a:rPr>
              <a:t> ekosisteme faydası gibi konular </a:t>
            </a:r>
            <a:r>
              <a:rPr lang="tr-TR" sz="2000" dirty="0" err="1">
                <a:latin typeface="Calibri" panose="020F0502020204030204" pitchFamily="34" charset="0"/>
                <a:cs typeface="Calibri" panose="020F0502020204030204" pitchFamily="34" charset="0"/>
              </a:rPr>
              <a:t>anlatıldı,anlatımın</a:t>
            </a:r>
            <a:r>
              <a:rPr lang="tr-TR" sz="2000" dirty="0">
                <a:latin typeface="Calibri" panose="020F0502020204030204" pitchFamily="34" charset="0"/>
                <a:cs typeface="Calibri" panose="020F0502020204030204" pitchFamily="34" charset="0"/>
              </a:rPr>
              <a:t> sonunda tesis içine ağaç ve fide dikim işlemleri </a:t>
            </a:r>
            <a:r>
              <a:rPr lang="tr-TR" sz="2000" dirty="0" err="1">
                <a:latin typeface="Calibri" panose="020F0502020204030204" pitchFamily="34" charset="0"/>
                <a:cs typeface="Calibri" panose="020F0502020204030204" pitchFamily="34" charset="0"/>
              </a:rPr>
              <a:t>misafirlerimizinde</a:t>
            </a:r>
            <a:r>
              <a:rPr lang="tr-TR" sz="2000" dirty="0">
                <a:latin typeface="Calibri" panose="020F0502020204030204" pitchFamily="34" charset="0"/>
                <a:cs typeface="Calibri" panose="020F0502020204030204" pitchFamily="34" charset="0"/>
              </a:rPr>
              <a:t> katılımıyla gerçekleşti.</a:t>
            </a:r>
          </a:p>
        </p:txBody>
      </p:sp>
      <p:pic>
        <p:nvPicPr>
          <p:cNvPr id="2050" name="Picture 2" descr="D:\eren\ÇEVRE-çevre aktivite\5Haziran Dünya Çevre Günü 2017\fotoğraflar\IMG_07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4683" y="4283968"/>
            <a:ext cx="4212868" cy="4988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687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42900" y="467544"/>
            <a:ext cx="6172200" cy="1512168"/>
          </a:xfrm>
        </p:spPr>
        <p:txBody>
          <a:bodyPr>
            <a:normAutofit/>
          </a:bodyPr>
          <a:lstStyle/>
          <a:p>
            <a:r>
              <a:rPr lang="tr-TR" dirty="0"/>
              <a:t>GERİ DÖNÜŞÜM EĞİTİMİ</a:t>
            </a:r>
            <a:br>
              <a:rPr lang="tr-TR" dirty="0">
                <a:ea typeface="Calibri"/>
                <a:cs typeface="Times New Roman"/>
              </a:rPr>
            </a:br>
            <a:endParaRPr lang="tr-TR" dirty="0"/>
          </a:p>
        </p:txBody>
      </p:sp>
      <p:sp>
        <p:nvSpPr>
          <p:cNvPr id="3" name="İçerik Yer Tutucusu 2"/>
          <p:cNvSpPr>
            <a:spLocks noGrp="1"/>
          </p:cNvSpPr>
          <p:nvPr>
            <p:ph idx="1"/>
          </p:nvPr>
        </p:nvSpPr>
        <p:spPr>
          <a:xfrm>
            <a:off x="342900" y="1835697"/>
            <a:ext cx="6110436" cy="2952327"/>
          </a:xfrm>
        </p:spPr>
        <p:txBody>
          <a:bodyPr>
            <a:normAutofit fontScale="55000" lnSpcReduction="20000"/>
          </a:bodyPr>
          <a:lstStyle/>
          <a:p>
            <a:r>
              <a:rPr lang="tr-TR" altLang="tr-TR" dirty="0">
                <a:latin typeface="Calibri" pitchFamily="34" charset="0"/>
              </a:rPr>
              <a:t>Sadece 1 metal içecek kutusunun geri dönüşümünden elde edilen enerji ile 100 </a:t>
            </a:r>
            <a:r>
              <a:rPr lang="tr-TR" altLang="tr-TR" dirty="0" err="1">
                <a:latin typeface="Calibri" pitchFamily="34" charset="0"/>
              </a:rPr>
              <a:t>watt’lık</a:t>
            </a:r>
            <a:r>
              <a:rPr lang="tr-TR" altLang="tr-TR" dirty="0">
                <a:latin typeface="Calibri" pitchFamily="34" charset="0"/>
              </a:rPr>
              <a:t> bir ampul 20 saat çalışmaktadır.</a:t>
            </a:r>
          </a:p>
          <a:p>
            <a:r>
              <a:rPr lang="tr-TR" altLang="tr-TR" dirty="0">
                <a:latin typeface="Calibri" pitchFamily="34" charset="0"/>
              </a:rPr>
              <a:t>1 ton cam atığın geri dönüşümü ile 100 litre petrol tasarrufu sağlanmaktadır.</a:t>
            </a:r>
          </a:p>
          <a:p>
            <a:r>
              <a:rPr lang="tr-TR" altLang="tr-TR" dirty="0">
                <a:latin typeface="Calibri" pitchFamily="34" charset="0"/>
              </a:rPr>
              <a:t>Alüminyum atıklar geri kazanıldığında %99 oranında kirletici baca gazı emisyonu azalmaktadır.</a:t>
            </a:r>
          </a:p>
          <a:p>
            <a:r>
              <a:rPr lang="tr-TR" altLang="tr-TR" dirty="0">
                <a:latin typeface="Calibri" pitchFamily="34" charset="0"/>
              </a:rPr>
              <a:t>1 ton kâğıt/karton atığın geri dönüşümü ile 17 ağacın kesilmesi önlenmektedir.</a:t>
            </a:r>
          </a:p>
          <a:p>
            <a:r>
              <a:rPr lang="tr-TR" altLang="tr-TR" dirty="0">
                <a:latin typeface="Calibri" pitchFamily="34" charset="0"/>
              </a:rPr>
              <a:t>1 ton plastik atığın geri dönüşümü ile %95 oranında enerji tasarrufu sağlanmaktadır gibi konulardan bahsederek geri dönüşümün öneminden bahsedildi.</a:t>
            </a:r>
          </a:p>
        </p:txBody>
      </p:sp>
      <p:pic>
        <p:nvPicPr>
          <p:cNvPr id="5" name="Picture 2" descr="C:\Users\pc\Desktop\mavi bayrak 2021\IMG-20201215-WA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42" y="4692757"/>
            <a:ext cx="5616623"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559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32656" y="971600"/>
            <a:ext cx="6172200" cy="792088"/>
          </a:xfrm>
        </p:spPr>
        <p:txBody>
          <a:bodyPr>
            <a:normAutofit fontScale="90000"/>
          </a:bodyPr>
          <a:lstStyle/>
          <a:p>
            <a:r>
              <a:rPr lang="tr-TR" dirty="0"/>
              <a:t>SU VE SUYUN KORUNUMU EĞİTİMİ</a:t>
            </a:r>
            <a:br>
              <a:rPr lang="tr-TR" dirty="0">
                <a:latin typeface="Times New Roman"/>
                <a:ea typeface="Times New Roman"/>
              </a:rPr>
            </a:br>
            <a:br>
              <a:rPr lang="tr-TR" dirty="0">
                <a:ea typeface="Calibri"/>
                <a:cs typeface="Times New Roman"/>
              </a:rPr>
            </a:br>
            <a:endParaRPr lang="tr-TR" dirty="0"/>
          </a:p>
        </p:txBody>
      </p:sp>
      <p:sp>
        <p:nvSpPr>
          <p:cNvPr id="3" name="İçerik Yer Tutucusu 2"/>
          <p:cNvSpPr>
            <a:spLocks noGrp="1"/>
          </p:cNvSpPr>
          <p:nvPr>
            <p:ph idx="1"/>
          </p:nvPr>
        </p:nvSpPr>
        <p:spPr>
          <a:xfrm>
            <a:off x="365363" y="1403649"/>
            <a:ext cx="5727934" cy="1296144"/>
          </a:xfrm>
        </p:spPr>
        <p:txBody>
          <a:bodyPr>
            <a:normAutofit fontScale="62500" lnSpcReduction="20000"/>
          </a:bodyPr>
          <a:lstStyle/>
          <a:p>
            <a:r>
              <a:rPr lang="tr-TR" dirty="0">
                <a:cs typeface="Calibri" pitchFamily="34" charset="0"/>
              </a:rPr>
              <a:t>Suyun ülkemiz önemi doğal </a:t>
            </a:r>
            <a:r>
              <a:rPr lang="tr-TR" dirty="0" err="1">
                <a:cs typeface="Calibri" pitchFamily="34" charset="0"/>
              </a:rPr>
              <a:t>kaynaklarımız,boşa</a:t>
            </a:r>
            <a:r>
              <a:rPr lang="tr-TR" dirty="0">
                <a:cs typeface="Calibri" pitchFamily="34" charset="0"/>
              </a:rPr>
              <a:t> akan suyun ülkemize maliyeti </a:t>
            </a:r>
            <a:r>
              <a:rPr lang="tr-TR" dirty="0" err="1">
                <a:cs typeface="Calibri" pitchFamily="34" charset="0"/>
              </a:rPr>
              <a:t>g,b</a:t>
            </a:r>
            <a:r>
              <a:rPr lang="tr-TR" dirty="0">
                <a:cs typeface="Calibri" pitchFamily="34" charset="0"/>
              </a:rPr>
              <a:t>, konularda bilinçlendirmeye sağlamaya yönelik katılımı yüksek bir eğitim oldu.</a:t>
            </a:r>
          </a:p>
        </p:txBody>
      </p:sp>
      <p:pic>
        <p:nvPicPr>
          <p:cNvPr id="5" name="Picture 2" descr="C:\Users\pc\Desktop\mavi bayrak 2021\IMG-20201215-WA0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688" y="2699792"/>
            <a:ext cx="6035146" cy="452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6948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928</TotalTime>
  <Words>1023</Words>
  <Application>Microsoft Office PowerPoint</Application>
  <PresentationFormat>Ekran Gösterisi (4:3)</PresentationFormat>
  <Paragraphs>99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Times New Roman</vt:lpstr>
      <vt:lpstr>Ofis Teması</vt:lpstr>
      <vt:lpstr>CAJA BY MAXX ROYAL OTEL 2025 YILI MAVİ BAYRAK DOSYASI </vt:lpstr>
      <vt:lpstr>BODRUM TARİHÇE</vt:lpstr>
      <vt:lpstr>PowerPoint Sunusu</vt:lpstr>
      <vt:lpstr>PowerPoint Sunusu</vt:lpstr>
      <vt:lpstr>2025 Yılında Gerçekleştirilen Çevre Etkinlikleri</vt:lpstr>
      <vt:lpstr>Deniz Dibi ve Kıyı Temizliği   </vt:lpstr>
      <vt:lpstr>TESİS MİSAFİRLERİYLE AĞAÇ DİKİMİ VE BODRUM ENDEMİK BİTKİLERİNİN TANITIMI  </vt:lpstr>
      <vt:lpstr>GERİ DÖNÜŞÜM EĞİTİMİ </vt:lpstr>
      <vt:lpstr>SU VE SUYUN KORUNUMU EĞİTİMİ  </vt:lpstr>
      <vt:lpstr>Hebil Koyu için kıyı şeriti temizliği   </vt:lpstr>
      <vt:lpstr>2026 Yılında Gerçekleştirilmesi Planlanan Çevre Etkinlikleri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VOYAGE TORBA &amp; PRIVATE OTEL 2015 YILI MAVİ BAYRAK DOSYASI</dc:title>
  <dc:creator>Kalite Muduru</dc:creator>
  <cp:lastModifiedBy>Ali ULUTAŞ</cp:lastModifiedBy>
  <cp:revision>50</cp:revision>
  <dcterms:created xsi:type="dcterms:W3CDTF">2014-11-03T15:11:57Z</dcterms:created>
  <dcterms:modified xsi:type="dcterms:W3CDTF">2025-12-15T10:01:49Z</dcterms:modified>
</cp:coreProperties>
</file>