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1" r:id="rId2"/>
  </p:sldMasterIdLst>
  <p:notesMasterIdLst>
    <p:notesMasterId r:id="rId92"/>
  </p:notesMasterIdLst>
  <p:sldIdLst>
    <p:sldId id="256" r:id="rId3"/>
    <p:sldId id="292" r:id="rId4"/>
    <p:sldId id="294" r:id="rId5"/>
    <p:sldId id="418" r:id="rId6"/>
    <p:sldId id="296" r:id="rId7"/>
    <p:sldId id="419" r:id="rId8"/>
    <p:sldId id="298" r:id="rId9"/>
    <p:sldId id="299" r:id="rId10"/>
    <p:sldId id="388" r:id="rId11"/>
    <p:sldId id="421" r:id="rId12"/>
    <p:sldId id="302" r:id="rId13"/>
    <p:sldId id="389" r:id="rId14"/>
    <p:sldId id="423" r:id="rId15"/>
    <p:sldId id="303" r:id="rId16"/>
    <p:sldId id="304" r:id="rId17"/>
    <p:sldId id="305" r:id="rId18"/>
    <p:sldId id="306" r:id="rId19"/>
    <p:sldId id="309" r:id="rId20"/>
    <p:sldId id="310" r:id="rId21"/>
    <p:sldId id="308" r:id="rId22"/>
    <p:sldId id="311" r:id="rId23"/>
    <p:sldId id="402" r:id="rId24"/>
    <p:sldId id="408" r:id="rId25"/>
    <p:sldId id="407" r:id="rId26"/>
    <p:sldId id="313" r:id="rId27"/>
    <p:sldId id="317" r:id="rId28"/>
    <p:sldId id="319" r:id="rId29"/>
    <p:sldId id="320" r:id="rId30"/>
    <p:sldId id="321" r:id="rId31"/>
    <p:sldId id="322" r:id="rId32"/>
    <p:sldId id="323" r:id="rId33"/>
    <p:sldId id="325" r:id="rId34"/>
    <p:sldId id="329" r:id="rId35"/>
    <p:sldId id="391" r:id="rId36"/>
    <p:sldId id="392" r:id="rId37"/>
    <p:sldId id="393" r:id="rId38"/>
    <p:sldId id="394" r:id="rId39"/>
    <p:sldId id="451" r:id="rId40"/>
    <p:sldId id="425" r:id="rId41"/>
    <p:sldId id="426" r:id="rId42"/>
    <p:sldId id="333" r:id="rId43"/>
    <p:sldId id="378" r:id="rId44"/>
    <p:sldId id="379" r:id="rId45"/>
    <p:sldId id="375" r:id="rId46"/>
    <p:sldId id="377" r:id="rId47"/>
    <p:sldId id="358" r:id="rId48"/>
    <p:sldId id="356" r:id="rId49"/>
    <p:sldId id="335" r:id="rId50"/>
    <p:sldId id="399" r:id="rId51"/>
    <p:sldId id="445" r:id="rId52"/>
    <p:sldId id="446" r:id="rId53"/>
    <p:sldId id="381" r:id="rId54"/>
    <p:sldId id="337" r:id="rId55"/>
    <p:sldId id="447" r:id="rId56"/>
    <p:sldId id="346" r:id="rId57"/>
    <p:sldId id="396" r:id="rId58"/>
    <p:sldId id="433" r:id="rId59"/>
    <p:sldId id="386" r:id="rId60"/>
    <p:sldId id="347" r:id="rId61"/>
    <p:sldId id="348" r:id="rId62"/>
    <p:sldId id="448" r:id="rId63"/>
    <p:sldId id="349" r:id="rId64"/>
    <p:sldId id="352" r:id="rId65"/>
    <p:sldId id="354" r:id="rId66"/>
    <p:sldId id="437" r:id="rId67"/>
    <p:sldId id="438" r:id="rId68"/>
    <p:sldId id="450" r:id="rId69"/>
    <p:sldId id="366" r:id="rId70"/>
    <p:sldId id="367" r:id="rId71"/>
    <p:sldId id="439" r:id="rId72"/>
    <p:sldId id="369" r:id="rId73"/>
    <p:sldId id="370" r:id="rId74"/>
    <p:sldId id="364" r:id="rId75"/>
    <p:sldId id="372" r:id="rId76"/>
    <p:sldId id="371" r:id="rId77"/>
    <p:sldId id="374" r:id="rId78"/>
    <p:sldId id="373" r:id="rId79"/>
    <p:sldId id="413" r:id="rId80"/>
    <p:sldId id="414" r:id="rId81"/>
    <p:sldId id="415" r:id="rId82"/>
    <p:sldId id="416" r:id="rId83"/>
    <p:sldId id="361" r:id="rId84"/>
    <p:sldId id="362" r:id="rId85"/>
    <p:sldId id="440" r:id="rId86"/>
    <p:sldId id="444" r:id="rId87"/>
    <p:sldId id="351" r:id="rId88"/>
    <p:sldId id="360" r:id="rId89"/>
    <p:sldId id="397" r:id="rId90"/>
    <p:sldId id="293" r:id="rId9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BB"/>
    <a:srgbClr val="45E12B"/>
    <a:srgbClr val="568430"/>
    <a:srgbClr val="73B040"/>
    <a:srgbClr val="406224"/>
    <a:srgbClr val="C0C0C0"/>
    <a:srgbClr val="C5C5C5"/>
    <a:srgbClr val="E0E0E0"/>
    <a:srgbClr val="E6E6E6"/>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434" autoAdjust="0"/>
  </p:normalViewPr>
  <p:slideViewPr>
    <p:cSldViewPr>
      <p:cViewPr varScale="1">
        <p:scale>
          <a:sx n="64" d="100"/>
          <a:sy n="64" d="100"/>
        </p:scale>
        <p:origin x="954" y="7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A85283E-B70B-4161-AF7C-6EB56EC4DB14}" type="slidenum">
              <a:rPr lang="en-US"/>
              <a:pPr/>
              <a:t>‹#›</a:t>
            </a:fld>
            <a:endParaRPr lang="en-US"/>
          </a:p>
        </p:txBody>
      </p:sp>
    </p:spTree>
    <p:extLst>
      <p:ext uri="{BB962C8B-B14F-4D97-AF65-F5344CB8AC3E}">
        <p14:creationId xmlns:p14="http://schemas.microsoft.com/office/powerpoint/2010/main" val="673285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687674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365698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297081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302903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499057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618452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753444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719468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338185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44009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975925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544952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4039730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4058391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46254F-9338-4BA9-B7AC-A66622A3D01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66952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46254F-9338-4BA9-B7AC-A66622A3D01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9827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8762840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165686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4203010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409630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0008881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712443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393632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3768041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4718626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89</a:t>
            </a:fld>
            <a:endParaRPr lang="en-US">
              <a:solidFill>
                <a:prstClr val="black"/>
              </a:solidFill>
            </a:endParaRPr>
          </a:p>
        </p:txBody>
      </p:sp>
    </p:spTree>
    <p:extLst>
      <p:ext uri="{BB962C8B-B14F-4D97-AF65-F5344CB8AC3E}">
        <p14:creationId xmlns:p14="http://schemas.microsoft.com/office/powerpoint/2010/main" val="787479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676745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775902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998549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565624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989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46254F-9338-4BA9-B7AC-A66622A3D01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648505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idehunter.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idehunter.com/"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grpSp>
        <p:nvGrpSpPr>
          <p:cNvPr id="3147" name="Group 75"/>
          <p:cNvGrpSpPr>
            <a:grpSpLocks/>
          </p:cNvGrpSpPr>
          <p:nvPr/>
        </p:nvGrpSpPr>
        <p:grpSpPr bwMode="auto">
          <a:xfrm>
            <a:off x="150285" y="5954714"/>
            <a:ext cx="11914716" cy="631825"/>
            <a:chOff x="71" y="3751"/>
            <a:chExt cx="5629" cy="398"/>
          </a:xfrm>
        </p:grpSpPr>
        <p:sp>
          <p:nvSpPr>
            <p:cNvPr id="3096" name="Freeform 24"/>
            <p:cNvSpPr>
              <a:spLocks/>
            </p:cNvSpPr>
            <p:nvPr userDrawn="1"/>
          </p:nvSpPr>
          <p:spPr bwMode="gray">
            <a:xfrm>
              <a:off x="71" y="3751"/>
              <a:ext cx="5626" cy="349"/>
            </a:xfrm>
            <a:custGeom>
              <a:avLst/>
              <a:gdLst>
                <a:gd name="T0" fmla="*/ 5626 w 5626"/>
                <a:gd name="T1" fmla="*/ 349 h 349"/>
                <a:gd name="T2" fmla="*/ 0 w 5626"/>
                <a:gd name="T3" fmla="*/ 349 h 349"/>
                <a:gd name="T4" fmla="*/ 0 w 5626"/>
                <a:gd name="T5" fmla="*/ 187 h 349"/>
                <a:gd name="T6" fmla="*/ 0 w 5626"/>
                <a:gd name="T7" fmla="*/ 114 h 349"/>
                <a:gd name="T8" fmla="*/ 4064 w 5626"/>
                <a:gd name="T9" fmla="*/ 118 h 349"/>
                <a:gd name="T10" fmla="*/ 4329 w 5626"/>
                <a:gd name="T11" fmla="*/ 0 h 349"/>
                <a:gd name="T12" fmla="*/ 5623 w 5626"/>
                <a:gd name="T13" fmla="*/ 0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7" name="Freeform 25"/>
            <p:cNvSpPr>
              <a:spLocks/>
            </p:cNvSpPr>
            <p:nvPr userDrawn="1"/>
          </p:nvSpPr>
          <p:spPr bwMode="gray">
            <a:xfrm>
              <a:off x="71" y="3800"/>
              <a:ext cx="5626" cy="349"/>
            </a:xfrm>
            <a:custGeom>
              <a:avLst/>
              <a:gdLst>
                <a:gd name="T0" fmla="*/ 5626 w 5626"/>
                <a:gd name="T1" fmla="*/ 349 h 349"/>
                <a:gd name="T2" fmla="*/ 0 w 5626"/>
                <a:gd name="T3" fmla="*/ 349 h 349"/>
                <a:gd name="T4" fmla="*/ 0 w 5626"/>
                <a:gd name="T5" fmla="*/ 187 h 349"/>
                <a:gd name="T6" fmla="*/ 0 w 5626"/>
                <a:gd name="T7" fmla="*/ 114 h 349"/>
                <a:gd name="T8" fmla="*/ 4082 w 5626"/>
                <a:gd name="T9" fmla="*/ 118 h 349"/>
                <a:gd name="T10" fmla="*/ 4345 w 5626"/>
                <a:gd name="T11" fmla="*/ 0 h 349"/>
                <a:gd name="T12" fmla="*/ 5623 w 5626"/>
                <a:gd name="T13" fmla="*/ 6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8" name="Freeform 26"/>
            <p:cNvSpPr>
              <a:spLocks/>
            </p:cNvSpPr>
            <p:nvPr userDrawn="1"/>
          </p:nvSpPr>
          <p:spPr bwMode="gray">
            <a:xfrm>
              <a:off x="4209" y="3833"/>
              <a:ext cx="1491" cy="88"/>
            </a:xfrm>
            <a:custGeom>
              <a:avLst/>
              <a:gdLst>
                <a:gd name="T0" fmla="*/ 0 w 1491"/>
                <a:gd name="T1" fmla="*/ 84 h 88"/>
                <a:gd name="T2" fmla="*/ 223 w 1491"/>
                <a:gd name="T3" fmla="*/ 0 h 88"/>
                <a:gd name="T4" fmla="*/ 1491 w 1491"/>
                <a:gd name="T5" fmla="*/ 0 h 88"/>
                <a:gd name="T6" fmla="*/ 1488 w 1491"/>
                <a:gd name="T7" fmla="*/ 60 h 88"/>
                <a:gd name="T8" fmla="*/ 383 w 1491"/>
                <a:gd name="T9" fmla="*/ 59 h 88"/>
                <a:gd name="T10" fmla="*/ 273 w 1491"/>
                <a:gd name="T11" fmla="*/ 88 h 88"/>
                <a:gd name="T12" fmla="*/ 0 w 1491"/>
                <a:gd name="T13" fmla="*/ 84 h 88"/>
              </a:gdLst>
              <a:ahLst/>
              <a:cxnLst>
                <a:cxn ang="0">
                  <a:pos x="T0" y="T1"/>
                </a:cxn>
                <a:cxn ang="0">
                  <a:pos x="T2" y="T3"/>
                </a:cxn>
                <a:cxn ang="0">
                  <a:pos x="T4" y="T5"/>
                </a:cxn>
                <a:cxn ang="0">
                  <a:pos x="T6" y="T7"/>
                </a:cxn>
                <a:cxn ang="0">
                  <a:pos x="T8" y="T9"/>
                </a:cxn>
                <a:cxn ang="0">
                  <a:pos x="T10" y="T11"/>
                </a:cxn>
                <a:cxn ang="0">
                  <a:pos x="T12" y="T13"/>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gray">
          <a:xfrm>
            <a:off x="152401" y="6610351"/>
            <a:ext cx="11908367" cy="1635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146" name="Group 74"/>
          <p:cNvGrpSpPr>
            <a:grpSpLocks/>
          </p:cNvGrpSpPr>
          <p:nvPr/>
        </p:nvGrpSpPr>
        <p:grpSpPr bwMode="auto">
          <a:xfrm>
            <a:off x="114301" y="244475"/>
            <a:ext cx="11976100" cy="1131888"/>
            <a:chOff x="54" y="538"/>
            <a:chExt cx="5658" cy="713"/>
          </a:xfrm>
        </p:grpSpPr>
        <p:sp>
          <p:nvSpPr>
            <p:cNvPr id="3102" name="Freeform 30"/>
            <p:cNvSpPr>
              <a:spLocks/>
            </p:cNvSpPr>
            <p:nvPr userDrawn="1"/>
          </p:nvSpPr>
          <p:spPr bwMode="gray">
            <a:xfrm>
              <a:off x="54" y="736"/>
              <a:ext cx="5658" cy="515"/>
            </a:xfrm>
            <a:custGeom>
              <a:avLst/>
              <a:gdLst>
                <a:gd name="T0" fmla="*/ 0 w 5446"/>
                <a:gd name="T1" fmla="*/ 0 h 590"/>
                <a:gd name="T2" fmla="*/ 5446 w 5446"/>
                <a:gd name="T3" fmla="*/ 0 h 590"/>
                <a:gd name="T4" fmla="*/ 5446 w 5446"/>
                <a:gd name="T5" fmla="*/ 312 h 590"/>
                <a:gd name="T6" fmla="*/ 5446 w 5446"/>
                <a:gd name="T7" fmla="*/ 451 h 590"/>
                <a:gd name="T8" fmla="*/ 1512 w 5446"/>
                <a:gd name="T9" fmla="*/ 443 h 590"/>
                <a:gd name="T10" fmla="*/ 1288 w 5446"/>
                <a:gd name="T11" fmla="*/ 584 h 590"/>
                <a:gd name="T12" fmla="*/ 0 w 5446"/>
                <a:gd name="T13" fmla="*/ 590 h 590"/>
                <a:gd name="T14" fmla="*/ 0 w 5446"/>
                <a:gd name="T15" fmla="*/ 0 h 5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3" name="Freeform 31"/>
            <p:cNvSpPr>
              <a:spLocks/>
            </p:cNvSpPr>
            <p:nvPr userDrawn="1"/>
          </p:nvSpPr>
          <p:spPr bwMode="gray">
            <a:xfrm>
              <a:off x="54" y="538"/>
              <a:ext cx="5658" cy="655"/>
            </a:xfrm>
            <a:custGeom>
              <a:avLst/>
              <a:gdLst>
                <a:gd name="T0" fmla="*/ 1 w 5658"/>
                <a:gd name="T1" fmla="*/ 0 h 655"/>
                <a:gd name="T2" fmla="*/ 5657 w 5658"/>
                <a:gd name="T3" fmla="*/ 0 h 655"/>
                <a:gd name="T4" fmla="*/ 5658 w 5658"/>
                <a:gd name="T5" fmla="*/ 534 h 655"/>
                <a:gd name="T6" fmla="*/ 1553 w 5658"/>
                <a:gd name="T7" fmla="*/ 528 h 655"/>
                <a:gd name="T8" fmla="*/ 1317 w 5658"/>
                <a:gd name="T9" fmla="*/ 651 h 655"/>
                <a:gd name="T10" fmla="*/ 0 w 5658"/>
                <a:gd name="T11" fmla="*/ 655 h 655"/>
                <a:gd name="T12" fmla="*/ 1 w 5658"/>
                <a:gd name="T13" fmla="*/ 0 h 655"/>
              </a:gdLst>
              <a:ahLst/>
              <a:cxnLst>
                <a:cxn ang="0">
                  <a:pos x="T0" y="T1"/>
                </a:cxn>
                <a:cxn ang="0">
                  <a:pos x="T2" y="T3"/>
                </a:cxn>
                <a:cxn ang="0">
                  <a:pos x="T4" y="T5"/>
                </a:cxn>
                <a:cxn ang="0">
                  <a:pos x="T6" y="T7"/>
                </a:cxn>
                <a:cxn ang="0">
                  <a:pos x="T8" y="T9"/>
                </a:cxn>
                <a:cxn ang="0">
                  <a:pos x="T10" y="T11"/>
                </a:cxn>
                <a:cxn ang="0">
                  <a:pos x="T12" y="T13"/>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4" name="Freeform 32"/>
            <p:cNvSpPr>
              <a:spLocks/>
            </p:cNvSpPr>
            <p:nvPr userDrawn="1"/>
          </p:nvSpPr>
          <p:spPr bwMode="gray">
            <a:xfrm>
              <a:off x="54" y="1062"/>
              <a:ext cx="1496" cy="98"/>
            </a:xfrm>
            <a:custGeom>
              <a:avLst/>
              <a:gdLst>
                <a:gd name="T0" fmla="*/ 1440 w 1440"/>
                <a:gd name="T1" fmla="*/ 1 h 112"/>
                <a:gd name="T2" fmla="*/ 1261 w 1440"/>
                <a:gd name="T3" fmla="*/ 112 h 112"/>
                <a:gd name="T4" fmla="*/ 0 w 1440"/>
                <a:gd name="T5" fmla="*/ 110 h 112"/>
                <a:gd name="T6" fmla="*/ 0 w 1440"/>
                <a:gd name="T7" fmla="*/ 49 h 112"/>
                <a:gd name="T8" fmla="*/ 1069 w 1440"/>
                <a:gd name="T9" fmla="*/ 50 h 112"/>
                <a:gd name="T10" fmla="*/ 1142 w 1440"/>
                <a:gd name="T11" fmla="*/ 0 h 112"/>
                <a:gd name="T12" fmla="*/ 1440 w 1440"/>
                <a:gd name="T13" fmla="*/ 1 h 112"/>
              </a:gdLst>
              <a:ahLst/>
              <a:cxnLst>
                <a:cxn ang="0">
                  <a:pos x="T0" y="T1"/>
                </a:cxn>
                <a:cxn ang="0">
                  <a:pos x="T2" y="T3"/>
                </a:cxn>
                <a:cxn ang="0">
                  <a:pos x="T4" y="T5"/>
                </a:cxn>
                <a:cxn ang="0">
                  <a:pos x="T6" y="T7"/>
                </a:cxn>
                <a:cxn ang="0">
                  <a:pos x="T8" y="T9"/>
                </a:cxn>
                <a:cxn ang="0">
                  <a:pos x="T10" y="T11"/>
                </a:cxn>
                <a:cxn ang="0">
                  <a:pos x="T12" y="T13"/>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5" name="Rectangle 33"/>
          <p:cNvSpPr>
            <a:spLocks noChangeArrowheads="1"/>
          </p:cNvSpPr>
          <p:nvPr/>
        </p:nvSpPr>
        <p:spPr bwMode="gray">
          <a:xfrm>
            <a:off x="114301" y="0"/>
            <a:ext cx="11976100" cy="1857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Rectangle 4"/>
          <p:cNvSpPr>
            <a:spLocks noGrp="1" noChangeArrowheads="1"/>
          </p:cNvSpPr>
          <p:nvPr>
            <p:ph type="dt" sz="half" idx="2"/>
          </p:nvPr>
        </p:nvSpPr>
        <p:spPr>
          <a:xfrm>
            <a:off x="309033" y="6445250"/>
            <a:ext cx="2940051" cy="317500"/>
          </a:xfrm>
        </p:spPr>
        <p:txBody>
          <a:bodyPr/>
          <a:lstStyle>
            <a:lvl1pPr>
              <a:defRPr/>
            </a:lvl1pPr>
          </a:lstStyle>
          <a:p>
            <a:endParaRPr lang="en-US"/>
          </a:p>
        </p:txBody>
      </p:sp>
      <p:sp>
        <p:nvSpPr>
          <p:cNvPr id="3077" name="Rectangle 5"/>
          <p:cNvSpPr>
            <a:spLocks noGrp="1" noChangeArrowheads="1"/>
          </p:cNvSpPr>
          <p:nvPr>
            <p:ph type="ftr" sz="quarter" idx="3"/>
          </p:nvPr>
        </p:nvSpPr>
        <p:spPr>
          <a:xfrm>
            <a:off x="3433233" y="6445250"/>
            <a:ext cx="3987800" cy="317500"/>
          </a:xfrm>
        </p:spPr>
        <p:txBody>
          <a:bodyPr/>
          <a:lstStyle>
            <a:lvl1pPr>
              <a:defRPr/>
            </a:lvl1pPr>
          </a:lstStyle>
          <a:p>
            <a:endParaRPr lang="en-US"/>
          </a:p>
        </p:txBody>
      </p:sp>
      <p:sp>
        <p:nvSpPr>
          <p:cNvPr id="3078" name="Rectangle 6"/>
          <p:cNvSpPr>
            <a:spLocks noGrp="1" noChangeArrowheads="1"/>
          </p:cNvSpPr>
          <p:nvPr>
            <p:ph type="sldNum" sz="quarter" idx="4"/>
          </p:nvPr>
        </p:nvSpPr>
        <p:spPr>
          <a:xfrm>
            <a:off x="7600952" y="6445250"/>
            <a:ext cx="2940049" cy="317500"/>
          </a:xfrm>
          <a:prstGeom prst="rect">
            <a:avLst/>
          </a:prstGeom>
        </p:spPr>
        <p:txBody>
          <a:bodyPr/>
          <a:lstStyle>
            <a:lvl1pPr>
              <a:defRPr/>
            </a:lvl1pPr>
          </a:lstStyle>
          <a:p>
            <a:fld id="{1486B526-2A6F-42AD-B0ED-CE9A4EADB19E}" type="slidenum">
              <a:rPr lang="en-US"/>
              <a:pPr/>
              <a:t>‹#›</a:t>
            </a:fld>
            <a:endParaRPr lang="en-US"/>
          </a:p>
        </p:txBody>
      </p:sp>
      <p:pic>
        <p:nvPicPr>
          <p:cNvPr id="15" name="Picture 14" descr="E:\websites\slidehunter\2012beew\psd\logo2012.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46166" y="488950"/>
            <a:ext cx="2171700" cy="471488"/>
          </a:xfrm>
          <a:prstGeom prst="rect">
            <a:avLst/>
          </a:prstGeom>
          <a:noFill/>
          <a:effectLst>
            <a:outerShdw blurRad="50800" dist="254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67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548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2947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527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1_Title Slide">
    <p:spTree>
      <p:nvGrpSpPr>
        <p:cNvPr id="1" name=""/>
        <p:cNvGrpSpPr/>
        <p:nvPr/>
      </p:nvGrpSpPr>
      <p:grpSpPr>
        <a:xfrm>
          <a:off x="0" y="0"/>
          <a:ext cx="0" cy="0"/>
          <a:chOff x="0" y="0"/>
          <a:chExt cx="0" cy="0"/>
        </a:xfrm>
      </p:grpSpPr>
      <p:grpSp>
        <p:nvGrpSpPr>
          <p:cNvPr id="3147" name="Group 75"/>
          <p:cNvGrpSpPr>
            <a:grpSpLocks/>
          </p:cNvGrpSpPr>
          <p:nvPr/>
        </p:nvGrpSpPr>
        <p:grpSpPr bwMode="auto">
          <a:xfrm>
            <a:off x="150285" y="5954714"/>
            <a:ext cx="11914716" cy="631825"/>
            <a:chOff x="71" y="3751"/>
            <a:chExt cx="5629" cy="398"/>
          </a:xfrm>
        </p:grpSpPr>
        <p:sp>
          <p:nvSpPr>
            <p:cNvPr id="3096" name="Freeform 24"/>
            <p:cNvSpPr>
              <a:spLocks/>
            </p:cNvSpPr>
            <p:nvPr userDrawn="1"/>
          </p:nvSpPr>
          <p:spPr bwMode="gray">
            <a:xfrm>
              <a:off x="71" y="3751"/>
              <a:ext cx="5626" cy="349"/>
            </a:xfrm>
            <a:custGeom>
              <a:avLst/>
              <a:gdLst>
                <a:gd name="T0" fmla="*/ 5626 w 5626"/>
                <a:gd name="T1" fmla="*/ 349 h 349"/>
                <a:gd name="T2" fmla="*/ 0 w 5626"/>
                <a:gd name="T3" fmla="*/ 349 h 349"/>
                <a:gd name="T4" fmla="*/ 0 w 5626"/>
                <a:gd name="T5" fmla="*/ 187 h 349"/>
                <a:gd name="T6" fmla="*/ 0 w 5626"/>
                <a:gd name="T7" fmla="*/ 114 h 349"/>
                <a:gd name="T8" fmla="*/ 4064 w 5626"/>
                <a:gd name="T9" fmla="*/ 118 h 349"/>
                <a:gd name="T10" fmla="*/ 4329 w 5626"/>
                <a:gd name="T11" fmla="*/ 0 h 349"/>
                <a:gd name="T12" fmla="*/ 5623 w 5626"/>
                <a:gd name="T13" fmla="*/ 0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7" name="Freeform 25"/>
            <p:cNvSpPr>
              <a:spLocks/>
            </p:cNvSpPr>
            <p:nvPr userDrawn="1"/>
          </p:nvSpPr>
          <p:spPr bwMode="gray">
            <a:xfrm>
              <a:off x="71" y="3800"/>
              <a:ext cx="5626" cy="349"/>
            </a:xfrm>
            <a:custGeom>
              <a:avLst/>
              <a:gdLst>
                <a:gd name="T0" fmla="*/ 5626 w 5626"/>
                <a:gd name="T1" fmla="*/ 349 h 349"/>
                <a:gd name="T2" fmla="*/ 0 w 5626"/>
                <a:gd name="T3" fmla="*/ 349 h 349"/>
                <a:gd name="T4" fmla="*/ 0 w 5626"/>
                <a:gd name="T5" fmla="*/ 187 h 349"/>
                <a:gd name="T6" fmla="*/ 0 w 5626"/>
                <a:gd name="T7" fmla="*/ 114 h 349"/>
                <a:gd name="T8" fmla="*/ 4082 w 5626"/>
                <a:gd name="T9" fmla="*/ 118 h 349"/>
                <a:gd name="T10" fmla="*/ 4345 w 5626"/>
                <a:gd name="T11" fmla="*/ 0 h 349"/>
                <a:gd name="T12" fmla="*/ 5623 w 5626"/>
                <a:gd name="T13" fmla="*/ 6 h 349"/>
                <a:gd name="T14" fmla="*/ 5626 w 5626"/>
                <a:gd name="T15" fmla="*/ 349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8" name="Freeform 26"/>
            <p:cNvSpPr>
              <a:spLocks/>
            </p:cNvSpPr>
            <p:nvPr userDrawn="1"/>
          </p:nvSpPr>
          <p:spPr bwMode="gray">
            <a:xfrm>
              <a:off x="4209" y="3833"/>
              <a:ext cx="1491" cy="88"/>
            </a:xfrm>
            <a:custGeom>
              <a:avLst/>
              <a:gdLst>
                <a:gd name="T0" fmla="*/ 0 w 1491"/>
                <a:gd name="T1" fmla="*/ 84 h 88"/>
                <a:gd name="T2" fmla="*/ 223 w 1491"/>
                <a:gd name="T3" fmla="*/ 0 h 88"/>
                <a:gd name="T4" fmla="*/ 1491 w 1491"/>
                <a:gd name="T5" fmla="*/ 0 h 88"/>
                <a:gd name="T6" fmla="*/ 1488 w 1491"/>
                <a:gd name="T7" fmla="*/ 60 h 88"/>
                <a:gd name="T8" fmla="*/ 383 w 1491"/>
                <a:gd name="T9" fmla="*/ 59 h 88"/>
                <a:gd name="T10" fmla="*/ 273 w 1491"/>
                <a:gd name="T11" fmla="*/ 88 h 88"/>
                <a:gd name="T12" fmla="*/ 0 w 1491"/>
                <a:gd name="T13" fmla="*/ 84 h 88"/>
              </a:gdLst>
              <a:ahLst/>
              <a:cxnLst>
                <a:cxn ang="0">
                  <a:pos x="T0" y="T1"/>
                </a:cxn>
                <a:cxn ang="0">
                  <a:pos x="T2" y="T3"/>
                </a:cxn>
                <a:cxn ang="0">
                  <a:pos x="T4" y="T5"/>
                </a:cxn>
                <a:cxn ang="0">
                  <a:pos x="T6" y="T7"/>
                </a:cxn>
                <a:cxn ang="0">
                  <a:pos x="T8" y="T9"/>
                </a:cxn>
                <a:cxn ang="0">
                  <a:pos x="T10" y="T11"/>
                </a:cxn>
                <a:cxn ang="0">
                  <a:pos x="T12" y="T13"/>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gray">
          <a:xfrm>
            <a:off x="152401" y="6610351"/>
            <a:ext cx="11908367" cy="1635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146" name="Group 74"/>
          <p:cNvGrpSpPr>
            <a:grpSpLocks/>
          </p:cNvGrpSpPr>
          <p:nvPr/>
        </p:nvGrpSpPr>
        <p:grpSpPr bwMode="auto">
          <a:xfrm>
            <a:off x="114301" y="244475"/>
            <a:ext cx="11976100" cy="1131888"/>
            <a:chOff x="54" y="538"/>
            <a:chExt cx="5658" cy="713"/>
          </a:xfrm>
        </p:grpSpPr>
        <p:sp>
          <p:nvSpPr>
            <p:cNvPr id="3102" name="Freeform 30"/>
            <p:cNvSpPr>
              <a:spLocks/>
            </p:cNvSpPr>
            <p:nvPr userDrawn="1"/>
          </p:nvSpPr>
          <p:spPr bwMode="gray">
            <a:xfrm>
              <a:off x="54" y="736"/>
              <a:ext cx="5658" cy="515"/>
            </a:xfrm>
            <a:custGeom>
              <a:avLst/>
              <a:gdLst>
                <a:gd name="T0" fmla="*/ 0 w 5446"/>
                <a:gd name="T1" fmla="*/ 0 h 590"/>
                <a:gd name="T2" fmla="*/ 5446 w 5446"/>
                <a:gd name="T3" fmla="*/ 0 h 590"/>
                <a:gd name="T4" fmla="*/ 5446 w 5446"/>
                <a:gd name="T5" fmla="*/ 312 h 590"/>
                <a:gd name="T6" fmla="*/ 5446 w 5446"/>
                <a:gd name="T7" fmla="*/ 451 h 590"/>
                <a:gd name="T8" fmla="*/ 1512 w 5446"/>
                <a:gd name="T9" fmla="*/ 443 h 590"/>
                <a:gd name="T10" fmla="*/ 1288 w 5446"/>
                <a:gd name="T11" fmla="*/ 584 h 590"/>
                <a:gd name="T12" fmla="*/ 0 w 5446"/>
                <a:gd name="T13" fmla="*/ 590 h 590"/>
                <a:gd name="T14" fmla="*/ 0 w 5446"/>
                <a:gd name="T15" fmla="*/ 0 h 5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3" name="Freeform 31"/>
            <p:cNvSpPr>
              <a:spLocks/>
            </p:cNvSpPr>
            <p:nvPr userDrawn="1"/>
          </p:nvSpPr>
          <p:spPr bwMode="gray">
            <a:xfrm>
              <a:off x="54" y="538"/>
              <a:ext cx="5658" cy="655"/>
            </a:xfrm>
            <a:custGeom>
              <a:avLst/>
              <a:gdLst>
                <a:gd name="T0" fmla="*/ 1 w 5658"/>
                <a:gd name="T1" fmla="*/ 0 h 655"/>
                <a:gd name="T2" fmla="*/ 5657 w 5658"/>
                <a:gd name="T3" fmla="*/ 0 h 655"/>
                <a:gd name="T4" fmla="*/ 5658 w 5658"/>
                <a:gd name="T5" fmla="*/ 534 h 655"/>
                <a:gd name="T6" fmla="*/ 1553 w 5658"/>
                <a:gd name="T7" fmla="*/ 528 h 655"/>
                <a:gd name="T8" fmla="*/ 1317 w 5658"/>
                <a:gd name="T9" fmla="*/ 651 h 655"/>
                <a:gd name="T10" fmla="*/ 0 w 5658"/>
                <a:gd name="T11" fmla="*/ 655 h 655"/>
                <a:gd name="T12" fmla="*/ 1 w 5658"/>
                <a:gd name="T13" fmla="*/ 0 h 655"/>
              </a:gdLst>
              <a:ahLst/>
              <a:cxnLst>
                <a:cxn ang="0">
                  <a:pos x="T0" y="T1"/>
                </a:cxn>
                <a:cxn ang="0">
                  <a:pos x="T2" y="T3"/>
                </a:cxn>
                <a:cxn ang="0">
                  <a:pos x="T4" y="T5"/>
                </a:cxn>
                <a:cxn ang="0">
                  <a:pos x="T6" y="T7"/>
                </a:cxn>
                <a:cxn ang="0">
                  <a:pos x="T8" y="T9"/>
                </a:cxn>
                <a:cxn ang="0">
                  <a:pos x="T10" y="T11"/>
                </a:cxn>
                <a:cxn ang="0">
                  <a:pos x="T12" y="T13"/>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4" name="Freeform 32"/>
            <p:cNvSpPr>
              <a:spLocks/>
            </p:cNvSpPr>
            <p:nvPr userDrawn="1"/>
          </p:nvSpPr>
          <p:spPr bwMode="gray">
            <a:xfrm>
              <a:off x="54" y="1062"/>
              <a:ext cx="1496" cy="98"/>
            </a:xfrm>
            <a:custGeom>
              <a:avLst/>
              <a:gdLst>
                <a:gd name="T0" fmla="*/ 1440 w 1440"/>
                <a:gd name="T1" fmla="*/ 1 h 112"/>
                <a:gd name="T2" fmla="*/ 1261 w 1440"/>
                <a:gd name="T3" fmla="*/ 112 h 112"/>
                <a:gd name="T4" fmla="*/ 0 w 1440"/>
                <a:gd name="T5" fmla="*/ 110 h 112"/>
                <a:gd name="T6" fmla="*/ 0 w 1440"/>
                <a:gd name="T7" fmla="*/ 49 h 112"/>
                <a:gd name="T8" fmla="*/ 1069 w 1440"/>
                <a:gd name="T9" fmla="*/ 50 h 112"/>
                <a:gd name="T10" fmla="*/ 1142 w 1440"/>
                <a:gd name="T11" fmla="*/ 0 h 112"/>
                <a:gd name="T12" fmla="*/ 1440 w 1440"/>
                <a:gd name="T13" fmla="*/ 1 h 112"/>
              </a:gdLst>
              <a:ahLst/>
              <a:cxnLst>
                <a:cxn ang="0">
                  <a:pos x="T0" y="T1"/>
                </a:cxn>
                <a:cxn ang="0">
                  <a:pos x="T2" y="T3"/>
                </a:cxn>
                <a:cxn ang="0">
                  <a:pos x="T4" y="T5"/>
                </a:cxn>
                <a:cxn ang="0">
                  <a:pos x="T6" y="T7"/>
                </a:cxn>
                <a:cxn ang="0">
                  <a:pos x="T8" y="T9"/>
                </a:cxn>
                <a:cxn ang="0">
                  <a:pos x="T10" y="T11"/>
                </a:cxn>
                <a:cxn ang="0">
                  <a:pos x="T12" y="T13"/>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5" name="Rectangle 33"/>
          <p:cNvSpPr>
            <a:spLocks noChangeArrowheads="1"/>
          </p:cNvSpPr>
          <p:nvPr/>
        </p:nvSpPr>
        <p:spPr bwMode="gray">
          <a:xfrm>
            <a:off x="114301" y="0"/>
            <a:ext cx="11976100" cy="1857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Rectangle 4"/>
          <p:cNvSpPr>
            <a:spLocks noGrp="1" noChangeArrowheads="1"/>
          </p:cNvSpPr>
          <p:nvPr>
            <p:ph type="dt" sz="half" idx="2"/>
          </p:nvPr>
        </p:nvSpPr>
        <p:spPr>
          <a:xfrm>
            <a:off x="309033" y="6445250"/>
            <a:ext cx="2940051" cy="317500"/>
          </a:xfrm>
        </p:spPr>
        <p:txBody>
          <a:bodyPr/>
          <a:lstStyle>
            <a:lvl1pPr>
              <a:defRPr/>
            </a:lvl1pPr>
          </a:lstStyle>
          <a:p>
            <a:endParaRPr lang="en-US"/>
          </a:p>
        </p:txBody>
      </p:sp>
      <p:sp>
        <p:nvSpPr>
          <p:cNvPr id="3077" name="Rectangle 5"/>
          <p:cNvSpPr>
            <a:spLocks noGrp="1" noChangeArrowheads="1"/>
          </p:cNvSpPr>
          <p:nvPr>
            <p:ph type="ftr" sz="quarter" idx="3"/>
          </p:nvPr>
        </p:nvSpPr>
        <p:spPr>
          <a:xfrm>
            <a:off x="3433233" y="6445250"/>
            <a:ext cx="3987800" cy="317500"/>
          </a:xfrm>
        </p:spPr>
        <p:txBody>
          <a:bodyPr/>
          <a:lstStyle>
            <a:lvl1pPr>
              <a:defRPr/>
            </a:lvl1pPr>
          </a:lstStyle>
          <a:p>
            <a:endParaRPr lang="en-US"/>
          </a:p>
        </p:txBody>
      </p:sp>
      <p:sp>
        <p:nvSpPr>
          <p:cNvPr id="3078" name="Rectangle 6"/>
          <p:cNvSpPr>
            <a:spLocks noGrp="1" noChangeArrowheads="1"/>
          </p:cNvSpPr>
          <p:nvPr>
            <p:ph type="sldNum" sz="quarter" idx="4"/>
          </p:nvPr>
        </p:nvSpPr>
        <p:spPr>
          <a:xfrm>
            <a:off x="7600952" y="6445250"/>
            <a:ext cx="2940049" cy="317500"/>
          </a:xfrm>
          <a:prstGeom prst="rect">
            <a:avLst/>
          </a:prstGeom>
        </p:spPr>
        <p:txBody>
          <a:bodyPr/>
          <a:lstStyle>
            <a:lvl1pPr>
              <a:defRPr/>
            </a:lvl1pPr>
          </a:lstStyle>
          <a:p>
            <a:fld id="{1486B526-2A6F-42AD-B0ED-CE9A4EADB19E}" type="slidenum">
              <a:rPr lang="en-US"/>
              <a:pPr/>
              <a:t>‹#›</a:t>
            </a:fld>
            <a:endParaRPr lang="en-US"/>
          </a:p>
        </p:txBody>
      </p:sp>
      <p:pic>
        <p:nvPicPr>
          <p:cNvPr id="15" name="Picture 14" descr="E:\websites\slidehunter\2012beew\psd\logo2012.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46166" y="488950"/>
            <a:ext cx="2171700" cy="471488"/>
          </a:xfrm>
          <a:prstGeom prst="rect">
            <a:avLst/>
          </a:prstGeom>
          <a:noFill/>
          <a:effectLst>
            <a:outerShdw blurRad="50800" dist="254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74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952982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83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8351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480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202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217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71448"/>
            <a:ext cx="10972800" cy="792162"/>
          </a:xfrm>
        </p:spPr>
        <p:txBody>
          <a:bodyPr>
            <a:normAutofit/>
          </a:bodyPr>
          <a:lstStyle>
            <a:lvl1pPr algn="l">
              <a:defRPr sz="4000"/>
            </a:lvl1pPr>
          </a:lstStyle>
          <a:p>
            <a:r>
              <a:rPr lang="en-US"/>
              <a:t>Click to edit Master title style</a:t>
            </a:r>
          </a:p>
        </p:txBody>
      </p:sp>
      <p:sp>
        <p:nvSpPr>
          <p:cNvPr id="3" name="Date Placeholder 2"/>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055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42BD59-33DC-4ED6-A055-CC017507EB7B}" type="datetimeFigureOut">
              <a:rPr lang="en-US" smtClean="0">
                <a:solidFill>
                  <a:prstClr val="black">
                    <a:tint val="75000"/>
                  </a:prstClr>
                </a:solidFill>
              </a:rPr>
              <a:pPr/>
              <a:t>10/11/2025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903887-50C4-4BF5-92E6-BC00216F1C9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30060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lidehunter.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E0E0E0"/>
            </a:gs>
            <a:gs pos="0">
              <a:schemeClr val="accent1">
                <a:lumMod val="5000"/>
                <a:lumOff val="95000"/>
              </a:schemeClr>
            </a:gs>
            <a:gs pos="100000">
              <a:srgbClr val="C0C0C0"/>
            </a:gs>
            <a:gs pos="100000">
              <a:srgbClr val="C5C5C5"/>
            </a:gs>
            <a:gs pos="100000">
              <a:schemeClr val="bg1">
                <a:lumMod val="75000"/>
              </a:schemeClr>
            </a:gs>
          </a:gsLst>
          <a:lin ang="10800000" scaled="1"/>
          <a:tileRect/>
        </a:gradFill>
        <a:effectLst/>
      </p:bgPr>
    </p:bg>
    <p:spTree>
      <p:nvGrpSpPr>
        <p:cNvPr id="1" name=""/>
        <p:cNvGrpSpPr/>
        <p:nvPr/>
      </p:nvGrpSpPr>
      <p:grpSpPr>
        <a:xfrm>
          <a:off x="0" y="0"/>
          <a:ext cx="0" cy="0"/>
          <a:chOff x="0" y="0"/>
          <a:chExt cx="0" cy="0"/>
        </a:xfrm>
      </p:grpSpPr>
      <p:sp>
        <p:nvSpPr>
          <p:cNvPr id="1049" name="Freeform 25"/>
          <p:cNvSpPr>
            <a:spLocks/>
          </p:cNvSpPr>
          <p:nvPr/>
        </p:nvSpPr>
        <p:spPr bwMode="gray">
          <a:xfrm>
            <a:off x="127001" y="6446839"/>
            <a:ext cx="11961284" cy="314325"/>
          </a:xfrm>
          <a:custGeom>
            <a:avLst/>
            <a:gdLst>
              <a:gd name="T0" fmla="*/ 4 w 5651"/>
              <a:gd name="T1" fmla="*/ 198 h 198"/>
              <a:gd name="T2" fmla="*/ 5651 w 5651"/>
              <a:gd name="T3" fmla="*/ 198 h 198"/>
              <a:gd name="T4" fmla="*/ 5646 w 5651"/>
              <a:gd name="T5" fmla="*/ 94 h 198"/>
              <a:gd name="T6" fmla="*/ 1491 w 5651"/>
              <a:gd name="T7" fmla="*/ 94 h 198"/>
              <a:gd name="T8" fmla="*/ 1343 w 5651"/>
              <a:gd name="T9" fmla="*/ 2 h 198"/>
              <a:gd name="T10" fmla="*/ 0 w 5651"/>
              <a:gd name="T11" fmla="*/ 0 h 198"/>
              <a:gd name="T12" fmla="*/ 4 w 5651"/>
              <a:gd name="T13" fmla="*/ 198 h 198"/>
            </a:gdLst>
            <a:ahLst/>
            <a:cxnLst>
              <a:cxn ang="0">
                <a:pos x="T0" y="T1"/>
              </a:cxn>
              <a:cxn ang="0">
                <a:pos x="T2" y="T3"/>
              </a:cxn>
              <a:cxn ang="0">
                <a:pos x="T4" y="T5"/>
              </a:cxn>
              <a:cxn ang="0">
                <a:pos x="T6" y="T7"/>
              </a:cxn>
              <a:cxn ang="0">
                <a:pos x="T8" y="T9"/>
              </a:cxn>
              <a:cxn ang="0">
                <a:pos x="T10" y="T11"/>
              </a:cxn>
              <a:cxn ang="0">
                <a:pos x="T12" y="T13"/>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0" name="Freeform 26"/>
          <p:cNvSpPr>
            <a:spLocks/>
          </p:cNvSpPr>
          <p:nvPr/>
        </p:nvSpPr>
        <p:spPr bwMode="gray">
          <a:xfrm>
            <a:off x="127001" y="6491288"/>
            <a:ext cx="11967633" cy="279400"/>
          </a:xfrm>
          <a:custGeom>
            <a:avLst/>
            <a:gdLst>
              <a:gd name="T0" fmla="*/ 0 w 5650"/>
              <a:gd name="T1" fmla="*/ 176 h 176"/>
              <a:gd name="T2" fmla="*/ 5650 w 5650"/>
              <a:gd name="T3" fmla="*/ 169 h 176"/>
              <a:gd name="T4" fmla="*/ 5646 w 5650"/>
              <a:gd name="T5" fmla="*/ 95 h 176"/>
              <a:gd name="T6" fmla="*/ 1478 w 5650"/>
              <a:gd name="T7" fmla="*/ 95 h 176"/>
              <a:gd name="T8" fmla="*/ 1317 w 5650"/>
              <a:gd name="T9" fmla="*/ 3 h 176"/>
              <a:gd name="T10" fmla="*/ 0 w 5650"/>
              <a:gd name="T11" fmla="*/ 0 h 176"/>
              <a:gd name="T12" fmla="*/ 0 w 5650"/>
              <a:gd name="T13" fmla="*/ 176 h 176"/>
            </a:gdLst>
            <a:ahLst/>
            <a:cxnLst>
              <a:cxn ang="0">
                <a:pos x="T0" y="T1"/>
              </a:cxn>
              <a:cxn ang="0">
                <a:pos x="T2" y="T3"/>
              </a:cxn>
              <a:cxn ang="0">
                <a:pos x="T4" y="T5"/>
              </a:cxn>
              <a:cxn ang="0">
                <a:pos x="T6" y="T7"/>
              </a:cxn>
              <a:cxn ang="0">
                <a:pos x="T8" y="T9"/>
              </a:cxn>
              <a:cxn ang="0">
                <a:pos x="T10" y="T11"/>
              </a:cxn>
              <a:cxn ang="0">
                <a:pos x="T12" y="T13"/>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1" name="Freeform 27" descr="Dark upward diagonal"/>
          <p:cNvSpPr>
            <a:spLocks/>
          </p:cNvSpPr>
          <p:nvPr/>
        </p:nvSpPr>
        <p:spPr bwMode="gray">
          <a:xfrm>
            <a:off x="122768" y="98425"/>
            <a:ext cx="11942233" cy="179388"/>
          </a:xfrm>
          <a:custGeom>
            <a:avLst/>
            <a:gdLst>
              <a:gd name="T0" fmla="*/ 0 w 5639"/>
              <a:gd name="T1" fmla="*/ 0 h 113"/>
              <a:gd name="T2" fmla="*/ 5582 w 5639"/>
              <a:gd name="T3" fmla="*/ 0 h 113"/>
              <a:gd name="T4" fmla="*/ 5639 w 5639"/>
              <a:gd name="T5" fmla="*/ 45 h 113"/>
              <a:gd name="T6" fmla="*/ 5636 w 5639"/>
              <a:gd name="T7" fmla="*/ 113 h 113"/>
              <a:gd name="T8" fmla="*/ 0 w 5639"/>
              <a:gd name="T9" fmla="*/ 113 h 113"/>
              <a:gd name="T10" fmla="*/ 0 w 5639"/>
              <a:gd name="T11" fmla="*/ 0 h 113"/>
            </a:gdLst>
            <a:ahLst/>
            <a:cxnLst>
              <a:cxn ang="0">
                <a:pos x="T0" y="T1"/>
              </a:cxn>
              <a:cxn ang="0">
                <a:pos x="T2" y="T3"/>
              </a:cxn>
              <a:cxn ang="0">
                <a:pos x="T4" y="T5"/>
              </a:cxn>
              <a:cxn ang="0">
                <a:pos x="T6" y="T7"/>
              </a:cxn>
              <a:cxn ang="0">
                <a:pos x="T8" y="T9"/>
              </a:cxn>
              <a:cxn ang="0">
                <a:pos x="T10" y="T11"/>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2" name="Freeform 28"/>
          <p:cNvSpPr>
            <a:spLocks/>
          </p:cNvSpPr>
          <p:nvPr/>
        </p:nvSpPr>
        <p:spPr bwMode="gray">
          <a:xfrm>
            <a:off x="122767" y="307976"/>
            <a:ext cx="11940117" cy="938213"/>
          </a:xfrm>
          <a:custGeom>
            <a:avLst/>
            <a:gdLst>
              <a:gd name="T0" fmla="*/ 5446 w 5446"/>
              <a:gd name="T1" fmla="*/ 0 h 531"/>
              <a:gd name="T2" fmla="*/ 0 w 5446"/>
              <a:gd name="T3" fmla="*/ 0 h 531"/>
              <a:gd name="T4" fmla="*/ 2 w 5446"/>
              <a:gd name="T5" fmla="*/ 470 h 531"/>
              <a:gd name="T6" fmla="*/ 4078 w 5446"/>
              <a:gd name="T7" fmla="*/ 474 h 531"/>
              <a:gd name="T8" fmla="*/ 4178 w 5446"/>
              <a:gd name="T9" fmla="*/ 527 h 531"/>
              <a:gd name="T10" fmla="*/ 5446 w 5446"/>
              <a:gd name="T11" fmla="*/ 531 h 531"/>
              <a:gd name="T12" fmla="*/ 5446 w 5446"/>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3" name="Freeform 29"/>
          <p:cNvSpPr>
            <a:spLocks/>
          </p:cNvSpPr>
          <p:nvPr/>
        </p:nvSpPr>
        <p:spPr bwMode="gray">
          <a:xfrm>
            <a:off x="122767" y="306388"/>
            <a:ext cx="11940117" cy="836612"/>
          </a:xfrm>
          <a:custGeom>
            <a:avLst/>
            <a:gdLst>
              <a:gd name="T0" fmla="*/ 5446 w 5446"/>
              <a:gd name="T1" fmla="*/ 0 h 531"/>
              <a:gd name="T2" fmla="*/ 0 w 5446"/>
              <a:gd name="T3" fmla="*/ 0 h 531"/>
              <a:gd name="T4" fmla="*/ 2 w 5446"/>
              <a:gd name="T5" fmla="*/ 470 h 531"/>
              <a:gd name="T6" fmla="*/ 4078 w 5446"/>
              <a:gd name="T7" fmla="*/ 474 h 531"/>
              <a:gd name="T8" fmla="*/ 4178 w 5446"/>
              <a:gd name="T9" fmla="*/ 527 h 531"/>
              <a:gd name="T10" fmla="*/ 5446 w 5446"/>
              <a:gd name="T11" fmla="*/ 531 h 531"/>
              <a:gd name="T12" fmla="*/ 5446 w 5446"/>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 name="Rectangle 32"/>
          <p:cNvSpPr>
            <a:spLocks noChangeArrowheads="1"/>
          </p:cNvSpPr>
          <p:nvPr/>
        </p:nvSpPr>
        <p:spPr bwMode="gray">
          <a:xfrm flipV="1">
            <a:off x="127001" y="6723063"/>
            <a:ext cx="11969751" cy="555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Freeform 35"/>
          <p:cNvSpPr>
            <a:spLocks/>
          </p:cNvSpPr>
          <p:nvPr/>
        </p:nvSpPr>
        <p:spPr bwMode="gray">
          <a:xfrm>
            <a:off x="9194801" y="1047750"/>
            <a:ext cx="2874433" cy="52388"/>
          </a:xfrm>
          <a:custGeom>
            <a:avLst/>
            <a:gdLst>
              <a:gd name="T0" fmla="*/ 0 w 1358"/>
              <a:gd name="T1" fmla="*/ 2 h 33"/>
              <a:gd name="T2" fmla="*/ 1358 w 1358"/>
              <a:gd name="T3" fmla="*/ 0 h 33"/>
              <a:gd name="T4" fmla="*/ 1356 w 1358"/>
              <a:gd name="T5" fmla="*/ 32 h 33"/>
              <a:gd name="T6" fmla="*/ 60 w 1358"/>
              <a:gd name="T7" fmla="*/ 33 h 33"/>
              <a:gd name="T8" fmla="*/ 0 w 1358"/>
              <a:gd name="T9" fmla="*/ 2 h 33"/>
            </a:gdLst>
            <a:ahLst/>
            <a:cxnLst>
              <a:cxn ang="0">
                <a:pos x="T0" y="T1"/>
              </a:cxn>
              <a:cxn ang="0">
                <a:pos x="T2" y="T3"/>
              </a:cxn>
              <a:cxn ang="0">
                <a:pos x="T4" y="T5"/>
              </a:cxn>
              <a:cxn ang="0">
                <a:pos x="T6" y="T7"/>
              </a:cxn>
              <a:cxn ang="0">
                <a:pos x="T8" y="T9"/>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 name="Rectangle 2"/>
          <p:cNvSpPr>
            <a:spLocks noGrp="1" noChangeArrowheads="1"/>
          </p:cNvSpPr>
          <p:nvPr>
            <p:ph type="title"/>
          </p:nvPr>
        </p:nvSpPr>
        <p:spPr bwMode="gray">
          <a:xfrm>
            <a:off x="609600" y="238126"/>
            <a:ext cx="863600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gray">
          <a:xfrm>
            <a:off x="609600" y="1438276"/>
            <a:ext cx="1097280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gray">
          <a:xfrm>
            <a:off x="4064001" y="6311901"/>
            <a:ext cx="2283884"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rgbClr val="000000"/>
                </a:solidFill>
              </a:defRPr>
            </a:lvl1pPr>
          </a:lstStyle>
          <a:p>
            <a:endParaRPr lang="en-US"/>
          </a:p>
        </p:txBody>
      </p:sp>
      <p:sp>
        <p:nvSpPr>
          <p:cNvPr id="1029" name="Rectangle 5"/>
          <p:cNvSpPr>
            <a:spLocks noGrp="1" noChangeArrowheads="1"/>
          </p:cNvSpPr>
          <p:nvPr>
            <p:ph type="ftr" sz="quarter" idx="3"/>
          </p:nvPr>
        </p:nvSpPr>
        <p:spPr bwMode="gray">
          <a:xfrm>
            <a:off x="6441017" y="6323013"/>
            <a:ext cx="308186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rgbClr val="000000"/>
                </a:solidFill>
              </a:defRPr>
            </a:lvl1pPr>
          </a:lstStyle>
          <a:p>
            <a:endParaRPr lang="en-US"/>
          </a:p>
        </p:txBody>
      </p:sp>
      <p:pic>
        <p:nvPicPr>
          <p:cNvPr id="35" name="Picture 34" descr="E:\websites\slidehunter\2012beew\psd\logo2012.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546166" y="488950"/>
            <a:ext cx="2171700" cy="471488"/>
          </a:xfrm>
          <a:prstGeom prst="rect">
            <a:avLst/>
          </a:prstGeom>
          <a:noFill/>
          <a:effectLst>
            <a:outerShdw blurRad="50800" dist="254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 bg1="dk2" tx1="lt1" bg2="dk1" tx2="lt2" accent1="accent1" accent2="accent2" accent3="accent3" accent4="accent4" accent5="accent5" accent6="accent6" hlink="hlink" folHlink="folHlink"/>
  <p:sldLayoutIdLst>
    <p:sldLayoutId id="2147483649" r:id="rId1"/>
    <p:sldLayoutId id="2147483650" r:id="rId2"/>
  </p:sldLayoutIdLst>
  <p:txStyles>
    <p:title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charset="0"/>
        </a:defRPr>
      </a:lvl2pPr>
      <a:lvl3pPr algn="l" rtl="0" eaLnBrk="1" fontAlgn="base" hangingPunct="1">
        <a:spcBef>
          <a:spcPct val="0"/>
        </a:spcBef>
        <a:spcAft>
          <a:spcPct val="0"/>
        </a:spcAft>
        <a:defRPr sz="4400" b="1">
          <a:solidFill>
            <a:srgbClr val="FFFFFF"/>
          </a:solidFill>
          <a:latin typeface="Arial" charset="0"/>
        </a:defRPr>
      </a:lvl3pPr>
      <a:lvl4pPr algn="l" rtl="0" eaLnBrk="1" fontAlgn="base" hangingPunct="1">
        <a:spcBef>
          <a:spcPct val="0"/>
        </a:spcBef>
        <a:spcAft>
          <a:spcPct val="0"/>
        </a:spcAft>
        <a:defRPr sz="4400" b="1">
          <a:solidFill>
            <a:srgbClr val="FFFFFF"/>
          </a:solidFill>
          <a:latin typeface="Arial" charset="0"/>
        </a:defRPr>
      </a:lvl4pPr>
      <a:lvl5pPr algn="l" rtl="0" eaLnBrk="1" fontAlgn="base" hangingPunct="1">
        <a:spcBef>
          <a:spcPct val="0"/>
        </a:spcBef>
        <a:spcAft>
          <a:spcPct val="0"/>
        </a:spcAft>
        <a:defRPr sz="4400" b="1">
          <a:solidFill>
            <a:srgbClr val="FFFFFF"/>
          </a:solidFill>
          <a:latin typeface="Arial" charset="0"/>
        </a:defRPr>
      </a:lvl5pPr>
      <a:lvl6pPr marL="457200" algn="l" rtl="0" eaLnBrk="1" fontAlgn="base" hangingPunct="1">
        <a:spcBef>
          <a:spcPct val="0"/>
        </a:spcBef>
        <a:spcAft>
          <a:spcPct val="0"/>
        </a:spcAft>
        <a:defRPr sz="4400" b="1">
          <a:solidFill>
            <a:srgbClr val="FFFFFF"/>
          </a:solidFill>
          <a:latin typeface="Arial" charset="0"/>
        </a:defRPr>
      </a:lvl6pPr>
      <a:lvl7pPr marL="914400" algn="l" rtl="0" eaLnBrk="1" fontAlgn="base" hangingPunct="1">
        <a:spcBef>
          <a:spcPct val="0"/>
        </a:spcBef>
        <a:spcAft>
          <a:spcPct val="0"/>
        </a:spcAft>
        <a:defRPr sz="4400" b="1">
          <a:solidFill>
            <a:srgbClr val="FFFFFF"/>
          </a:solidFill>
          <a:latin typeface="Arial" charset="0"/>
        </a:defRPr>
      </a:lvl7pPr>
      <a:lvl8pPr marL="1371600" algn="l" rtl="0" eaLnBrk="1" fontAlgn="base" hangingPunct="1">
        <a:spcBef>
          <a:spcPct val="0"/>
        </a:spcBef>
        <a:spcAft>
          <a:spcPct val="0"/>
        </a:spcAft>
        <a:defRPr sz="4400" b="1">
          <a:solidFill>
            <a:srgbClr val="FFFFFF"/>
          </a:solidFill>
          <a:latin typeface="Arial" charset="0"/>
        </a:defRPr>
      </a:lvl8pPr>
      <a:lvl9pPr marL="1828800" algn="l" rtl="0" eaLnBrk="1" fontAlgn="base" hangingPunct="1">
        <a:spcBef>
          <a:spcPct val="0"/>
        </a:spcBef>
        <a:spcAft>
          <a:spcPct val="0"/>
        </a:spcAft>
        <a:defRPr sz="4400" b="1">
          <a:solidFill>
            <a:srgbClr val="FFFFFF"/>
          </a:solidFill>
          <a:latin typeface="Arial" charset="0"/>
        </a:defRPr>
      </a:lvl9pPr>
    </p:titleStyle>
    <p:body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E0E0E0"/>
            </a:gs>
            <a:gs pos="0">
              <a:schemeClr val="accent1">
                <a:lumMod val="5000"/>
                <a:lumOff val="95000"/>
              </a:schemeClr>
            </a:gs>
            <a:gs pos="100000">
              <a:srgbClr val="C0C0C0"/>
            </a:gs>
            <a:gs pos="100000">
              <a:srgbClr val="C5C5C5"/>
            </a:gs>
            <a:gs pos="100000">
              <a:schemeClr val="bg1">
                <a:lumMod val="75000"/>
              </a:schemeClr>
            </a:gs>
          </a:gsLst>
          <a:lin ang="108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5D42BD59-33DC-4ED6-A055-CC017507EB7B}" type="datetimeFigureOut">
              <a:rPr lang="en-US" smtClean="0">
                <a:solidFill>
                  <a:prstClr val="black">
                    <a:tint val="75000"/>
                  </a:prstClr>
                </a:solidFill>
                <a:latin typeface="Calibri"/>
              </a:rPr>
              <a:pPr fontAlgn="auto">
                <a:spcBef>
                  <a:spcPts val="0"/>
                </a:spcBef>
                <a:spcAft>
                  <a:spcPts val="0"/>
                </a:spcAft>
              </a:pPr>
              <a:t>10/11/2025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13903887-50C4-4BF5-92E6-BC00216F1C94}"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0939019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tif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4.jpeg"/><Relationship Id="rId5" Type="http://schemas.openxmlformats.org/officeDocument/2006/relationships/image" Target="../media/image6.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image" Target="../media/image6.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6.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7" Type="http://schemas.microsoft.com/office/2007/relationships/hdphoto" Target="../media/hdphoto2.wdp"/><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6.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6.pn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6.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38.png"/><Relationship Id="rId5" Type="http://schemas.openxmlformats.org/officeDocument/2006/relationships/image" Target="../media/image6.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45.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jpeg"/><Relationship Id="rId7" Type="http://schemas.openxmlformats.org/officeDocument/2006/relationships/image" Target="../media/image48.pn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49.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jpe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6.png"/><Relationship Id="rId9"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0.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62.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3.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53.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4.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5.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50.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6.jpe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5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2.jpeg"/><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7.png"/><Relationship Id="rId4"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68.png"/><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69.jpeg"/><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70.jpe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71.png"/><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5.jpe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6.wdp"/><Relationship Id="rId5" Type="http://schemas.openxmlformats.org/officeDocument/2006/relationships/image" Target="../media/image74.png"/><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7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2.jpeg"/><Relationship Id="rId4" Type="http://schemas.openxmlformats.org/officeDocument/2006/relationships/image" Target="../media/image5.jpeg"/></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6.png"/></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6.png"/><Relationship Id="rId4" Type="http://schemas.openxmlformats.org/officeDocument/2006/relationships/image" Target="../media/image2.jpeg"/></Relationships>
</file>

<file path=ppt/slides/_rels/slide7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2.jpeg"/><Relationship Id="rId7" Type="http://schemas.openxmlformats.org/officeDocument/2006/relationships/image" Target="../media/image82.jpe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7.wdp"/><Relationship Id="rId5" Type="http://schemas.openxmlformats.org/officeDocument/2006/relationships/image" Target="../media/image81.png"/><Relationship Id="rId4" Type="http://schemas.openxmlformats.org/officeDocument/2006/relationships/image" Target="../media/image6.png"/><Relationship Id="rId9" Type="http://schemas.microsoft.com/office/2007/relationships/hdphoto" Target="../media/hdphoto8.wdp"/></Relationships>
</file>

<file path=ppt/slides/_rels/slide7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89.png"/><Relationship Id="rId5" Type="http://schemas.openxmlformats.org/officeDocument/2006/relationships/image" Target="../media/image88.jpeg"/><Relationship Id="rId4" Type="http://schemas.openxmlformats.org/officeDocument/2006/relationships/image" Target="../media/image6.png"/></Relationships>
</file>

<file path=ppt/slides/_rels/slide7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6.png"/></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6.png"/></Relationships>
</file>

<file path=ppt/slides/_rels/slide7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9.wdp"/><Relationship Id="rId5" Type="http://schemas.openxmlformats.org/officeDocument/2006/relationships/image" Target="../media/image98.png"/><Relationship Id="rId4" Type="http://schemas.openxmlformats.org/officeDocument/2006/relationships/image" Target="../media/image6.png"/></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jpeg"/></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jpeg"/><Relationship Id="rId7" Type="http://schemas.openxmlformats.org/officeDocument/2006/relationships/image" Target="../media/image100.png"/><Relationship Id="rId2" Type="http://schemas.openxmlformats.org/officeDocument/2006/relationships/image" Target="../media/image5.jpeg"/><Relationship Id="rId1" Type="http://schemas.openxmlformats.org/officeDocument/2006/relationships/slideLayout" Target="../slideLayouts/slideLayout9.xml"/><Relationship Id="rId6" Type="http://schemas.microsoft.com/office/2007/relationships/hdphoto" Target="../media/hdphoto10.wdp"/><Relationship Id="rId5" Type="http://schemas.openxmlformats.org/officeDocument/2006/relationships/image" Target="../media/image99.pn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101.png"/><Relationship Id="rId4" Type="http://schemas.openxmlformats.org/officeDocument/2006/relationships/image" Target="../media/image6.png"/></Relationships>
</file>

<file path=ppt/slides/_rels/slide8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102.wmf"/><Relationship Id="rId4" Type="http://schemas.openxmlformats.org/officeDocument/2006/relationships/image" Target="../media/image6.png"/></Relationships>
</file>

<file path=ppt/slides/_rels/slide8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7.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2.jpeg"/><Relationship Id="rId7" Type="http://schemas.openxmlformats.org/officeDocument/2006/relationships/image" Target="../media/image105.jpe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6.png"/></Relationships>
</file>

<file path=ppt/slides/_rels/slide8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9.xml"/><Relationship Id="rId5" Type="http://schemas.openxmlformats.org/officeDocument/2006/relationships/image" Target="../media/image107.png"/><Relationship Id="rId4" Type="http://schemas.openxmlformats.org/officeDocument/2006/relationships/image" Target="../media/image6.png"/></Relationships>
</file>

<file path=ppt/slides/_rels/slide8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08.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Resim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93" y="1555"/>
            <a:ext cx="12339613" cy="6940697"/>
          </a:xfrm>
          <a:prstGeom prst="rect">
            <a:avLst/>
          </a:prstGeom>
        </p:spPr>
      </p:pic>
      <p:sp>
        <p:nvSpPr>
          <p:cNvPr id="2050" name="Rectangle 2"/>
          <p:cNvSpPr>
            <a:spLocks noGrp="1" noChangeArrowheads="1"/>
          </p:cNvSpPr>
          <p:nvPr>
            <p:ph type="ctrTitle" idx="4294967295"/>
          </p:nvPr>
        </p:nvSpPr>
        <p:spPr>
          <a:xfrm>
            <a:off x="3962400" y="1997282"/>
            <a:ext cx="8018231" cy="2476791"/>
          </a:xfrm>
        </p:spPr>
        <p:txBody>
          <a:bodyPr/>
          <a:lstStyle/>
          <a:p>
            <a:r>
              <a:rPr lang="tr-TR" sz="4800" dirty="0">
                <a:solidFill>
                  <a:schemeClr val="tx2"/>
                </a:solidFill>
                <a:latin typeface="Calibri" panose="020F0502020204030204" pitchFamily="34" charset="0"/>
                <a:cs typeface="Calibri" panose="020F0502020204030204" pitchFamily="34" charset="0"/>
              </a:rPr>
              <a:t>TEMEL ÇEVRE EĞİTİMİ</a:t>
            </a:r>
            <a:br>
              <a:rPr lang="tr-TR" sz="4800" dirty="0">
                <a:solidFill>
                  <a:schemeClr val="tx2"/>
                </a:solidFill>
                <a:latin typeface="Calibri" panose="020F0502020204030204" pitchFamily="34" charset="0"/>
                <a:cs typeface="Calibri" panose="020F0502020204030204" pitchFamily="34" charset="0"/>
              </a:rPr>
            </a:br>
            <a:endParaRPr lang="en-US" sz="4800" dirty="0">
              <a:solidFill>
                <a:schemeClr val="bg1"/>
              </a:solidFill>
              <a:latin typeface="Calibri" panose="020F0502020204030204" pitchFamily="34" charset="0"/>
              <a:cs typeface="Calibri" panose="020F0502020204030204" pitchFamily="34" charset="0"/>
            </a:endParaRPr>
          </a:p>
        </p:txBody>
      </p:sp>
      <p:pic>
        <p:nvPicPr>
          <p:cNvPr id="32" name="Resim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096" y="5715000"/>
            <a:ext cx="3300802" cy="914400"/>
          </a:xfrm>
          <a:prstGeom prst="rect">
            <a:avLst/>
          </a:prstGeom>
        </p:spPr>
      </p:pic>
      <p:sp>
        <p:nvSpPr>
          <p:cNvPr id="5" name="Rectangle 2"/>
          <p:cNvSpPr txBox="1">
            <a:spLocks noChangeArrowheads="1"/>
          </p:cNvSpPr>
          <p:nvPr/>
        </p:nvSpPr>
        <p:spPr bwMode="gray">
          <a:xfrm>
            <a:off x="3962400" y="3962400"/>
            <a:ext cx="2971800" cy="469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charset="0"/>
              </a:defRPr>
            </a:lvl2pPr>
            <a:lvl3pPr algn="l" rtl="0" eaLnBrk="1" fontAlgn="base" hangingPunct="1">
              <a:spcBef>
                <a:spcPct val="0"/>
              </a:spcBef>
              <a:spcAft>
                <a:spcPct val="0"/>
              </a:spcAft>
              <a:defRPr sz="4400" b="1">
                <a:solidFill>
                  <a:srgbClr val="FFFFFF"/>
                </a:solidFill>
                <a:latin typeface="Arial" charset="0"/>
              </a:defRPr>
            </a:lvl3pPr>
            <a:lvl4pPr algn="l" rtl="0" eaLnBrk="1" fontAlgn="base" hangingPunct="1">
              <a:spcBef>
                <a:spcPct val="0"/>
              </a:spcBef>
              <a:spcAft>
                <a:spcPct val="0"/>
              </a:spcAft>
              <a:defRPr sz="4400" b="1">
                <a:solidFill>
                  <a:srgbClr val="FFFFFF"/>
                </a:solidFill>
                <a:latin typeface="Arial" charset="0"/>
              </a:defRPr>
            </a:lvl4pPr>
            <a:lvl5pPr algn="l" rtl="0" eaLnBrk="1" fontAlgn="base" hangingPunct="1">
              <a:spcBef>
                <a:spcPct val="0"/>
              </a:spcBef>
              <a:spcAft>
                <a:spcPct val="0"/>
              </a:spcAft>
              <a:defRPr sz="4400" b="1">
                <a:solidFill>
                  <a:srgbClr val="FFFFFF"/>
                </a:solidFill>
                <a:latin typeface="Arial" charset="0"/>
              </a:defRPr>
            </a:lvl5pPr>
            <a:lvl6pPr marL="457200" algn="l" rtl="0" eaLnBrk="1" fontAlgn="base" hangingPunct="1">
              <a:spcBef>
                <a:spcPct val="0"/>
              </a:spcBef>
              <a:spcAft>
                <a:spcPct val="0"/>
              </a:spcAft>
              <a:defRPr sz="4400" b="1">
                <a:solidFill>
                  <a:srgbClr val="FFFFFF"/>
                </a:solidFill>
                <a:latin typeface="Arial" charset="0"/>
              </a:defRPr>
            </a:lvl6pPr>
            <a:lvl7pPr marL="914400" algn="l" rtl="0" eaLnBrk="1" fontAlgn="base" hangingPunct="1">
              <a:spcBef>
                <a:spcPct val="0"/>
              </a:spcBef>
              <a:spcAft>
                <a:spcPct val="0"/>
              </a:spcAft>
              <a:defRPr sz="4400" b="1">
                <a:solidFill>
                  <a:srgbClr val="FFFFFF"/>
                </a:solidFill>
                <a:latin typeface="Arial" charset="0"/>
              </a:defRPr>
            </a:lvl7pPr>
            <a:lvl8pPr marL="1371600" algn="l" rtl="0" eaLnBrk="1" fontAlgn="base" hangingPunct="1">
              <a:spcBef>
                <a:spcPct val="0"/>
              </a:spcBef>
              <a:spcAft>
                <a:spcPct val="0"/>
              </a:spcAft>
              <a:defRPr sz="4400" b="1">
                <a:solidFill>
                  <a:srgbClr val="FFFFFF"/>
                </a:solidFill>
                <a:latin typeface="Arial" charset="0"/>
              </a:defRPr>
            </a:lvl8pPr>
            <a:lvl9pPr marL="1828800" algn="l" rtl="0" eaLnBrk="1" fontAlgn="base" hangingPunct="1">
              <a:spcBef>
                <a:spcPct val="0"/>
              </a:spcBef>
              <a:spcAft>
                <a:spcPct val="0"/>
              </a:spcAft>
              <a:defRPr sz="4400" b="1">
                <a:solidFill>
                  <a:srgbClr val="FFFFFF"/>
                </a:solidFill>
                <a:latin typeface="Arial" charset="0"/>
              </a:defRPr>
            </a:lvl9pPr>
          </a:lstStyle>
          <a:p>
            <a:r>
              <a:rPr lang="tr-TR" sz="2000" kern="0" dirty="0">
                <a:solidFill>
                  <a:schemeClr val="tx2"/>
                </a:solidFill>
              </a:rPr>
              <a:t>Ahmet Yalçın YAŞAR</a:t>
            </a:r>
            <a:br>
              <a:rPr lang="tr-TR" sz="5400" kern="0" dirty="0">
                <a:solidFill>
                  <a:schemeClr val="tx2"/>
                </a:solidFill>
              </a:rPr>
            </a:br>
            <a:endParaRPr lang="en-US" sz="5400" kern="0" dirty="0">
              <a:solidFill>
                <a:schemeClr val="bg1"/>
              </a:solidFill>
            </a:endParaRPr>
          </a:p>
        </p:txBody>
      </p:sp>
      <p:pic>
        <p:nvPicPr>
          <p:cNvPr id="4" name="Resim 3" descr="yazı tipi, grafik, logo, tasarım içeren bir resim&#10;&#10;Yapay zeka tarafından oluşturulmuş içerik yanlış olabilir.">
            <a:extLst>
              <a:ext uri="{FF2B5EF4-FFF2-40B4-BE49-F238E27FC236}">
                <a16:creationId xmlns:a16="http://schemas.microsoft.com/office/drawing/2014/main" id="{8B40F75F-692B-7E1B-E28D-76873CAC2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800" y="0"/>
            <a:ext cx="3450336" cy="22616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4173016155"/>
              </p:ext>
            </p:extLst>
          </p:nvPr>
        </p:nvGraphicFramePr>
        <p:xfrm>
          <a:off x="3200399" y="1219201"/>
          <a:ext cx="8282695" cy="4053840"/>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1752600">
                <a:tc>
                  <a:txBody>
                    <a:bodyPr/>
                    <a:lstStyle/>
                    <a:p>
                      <a:pPr marL="0" indent="0" algn="just">
                        <a:buFont typeface="Arial" panose="020B0604020202020204" pitchFamily="34" charset="0"/>
                        <a:buNone/>
                      </a:pPr>
                      <a:r>
                        <a:rPr lang="tr-TR" sz="2000" u="sng" dirty="0">
                          <a:solidFill>
                            <a:sysClr val="windowText" lastClr="000000"/>
                          </a:solidFill>
                          <a:latin typeface="+mn-lt"/>
                        </a:rPr>
                        <a:t>15</a:t>
                      </a:r>
                      <a:r>
                        <a:rPr lang="tr-TR" sz="2000" u="sng" baseline="0" dirty="0">
                          <a:solidFill>
                            <a:sysClr val="windowText" lastClr="000000"/>
                          </a:solidFill>
                          <a:latin typeface="+mn-lt"/>
                        </a:rPr>
                        <a:t> </a:t>
                      </a:r>
                      <a:r>
                        <a:rPr lang="tr-TR" sz="2000" u="sng" dirty="0" err="1">
                          <a:solidFill>
                            <a:sysClr val="windowText" lastClr="000000"/>
                          </a:solidFill>
                          <a:latin typeface="+mn-lt"/>
                        </a:rPr>
                        <a:t>sağlık</a:t>
                      </a:r>
                      <a:r>
                        <a:rPr lang="tr-TR" sz="2000" u="sng" dirty="0">
                          <a:solidFill>
                            <a:sysClr val="windowText" lastClr="000000"/>
                          </a:solidFill>
                          <a:latin typeface="+mn-lt"/>
                        </a:rPr>
                        <a:t>, </a:t>
                      </a:r>
                      <a:r>
                        <a:rPr lang="tr-TR" sz="2000" u="sng" dirty="0" err="1">
                          <a:solidFill>
                            <a:sysClr val="windowText" lastClr="000000"/>
                          </a:solidFill>
                          <a:latin typeface="+mn-lt"/>
                        </a:rPr>
                        <a:t>çevre</a:t>
                      </a:r>
                      <a:r>
                        <a:rPr lang="tr-TR" sz="2000" u="sng" dirty="0">
                          <a:solidFill>
                            <a:sysClr val="windowText" lastClr="000000"/>
                          </a:solidFill>
                          <a:latin typeface="+mn-lt"/>
                        </a:rPr>
                        <a:t> ve iklim </a:t>
                      </a:r>
                      <a:r>
                        <a:rPr lang="tr-TR" sz="2000" u="sng" dirty="0" err="1">
                          <a:solidFill>
                            <a:sysClr val="windowText" lastClr="000000"/>
                          </a:solidFill>
                          <a:latin typeface="+mn-lt"/>
                        </a:rPr>
                        <a:t>örgütünün</a:t>
                      </a:r>
                      <a:r>
                        <a:rPr lang="tr-TR" sz="2000" u="sng" dirty="0">
                          <a:solidFill>
                            <a:sysClr val="windowText" lastClr="000000"/>
                          </a:solidFill>
                          <a:latin typeface="+mn-lt"/>
                        </a:rPr>
                        <a:t> </a:t>
                      </a:r>
                      <a:r>
                        <a:rPr lang="tr-TR" sz="2000" u="sng" dirty="0" err="1">
                          <a:solidFill>
                            <a:sysClr val="windowText" lastClr="000000"/>
                          </a:solidFill>
                          <a:latin typeface="+mn-lt"/>
                        </a:rPr>
                        <a:t>oluşturduğu</a:t>
                      </a:r>
                      <a:r>
                        <a:rPr lang="tr-TR" sz="2000" u="sng" dirty="0">
                          <a:solidFill>
                            <a:sysClr val="windowText" lastClr="000000"/>
                          </a:solidFill>
                          <a:latin typeface="+mn-lt"/>
                        </a:rPr>
                        <a:t> Temiz Hava Hakkı Platformu’nun (THHP) hazırladığı, Türkiye’de hava kalitesinin karnesi niteliğindeki Kara </a:t>
                      </a:r>
                      <a:r>
                        <a:rPr lang="tr-TR" sz="2000" u="sng" dirty="0" err="1">
                          <a:solidFill>
                            <a:sysClr val="windowText" lastClr="000000"/>
                          </a:solidFill>
                          <a:latin typeface="+mn-lt"/>
                        </a:rPr>
                        <a:t>Rapor’una</a:t>
                      </a:r>
                      <a:r>
                        <a:rPr lang="tr-TR" sz="2000" u="sng" baseline="0" dirty="0">
                          <a:solidFill>
                            <a:sysClr val="windowText" lastClr="000000"/>
                          </a:solidFill>
                          <a:latin typeface="+mn-lt"/>
                        </a:rPr>
                        <a:t> </a:t>
                      </a:r>
                      <a:r>
                        <a:rPr lang="tr-TR" sz="2000" u="sng" dirty="0">
                          <a:solidFill>
                            <a:sysClr val="windowText" lastClr="000000"/>
                          </a:solidFill>
                          <a:latin typeface="+mn-lt"/>
                        </a:rPr>
                        <a:t>göre;</a:t>
                      </a:r>
                    </a:p>
                    <a:p>
                      <a:pPr marL="0" indent="0">
                        <a:buFont typeface="Arial" panose="020B0604020202020204" pitchFamily="34" charset="0"/>
                        <a:buNone/>
                      </a:pPr>
                      <a:endParaRPr lang="tr-TR" sz="2000" u="sng" dirty="0">
                        <a:solidFill>
                          <a:sysClr val="windowText" lastClr="000000"/>
                        </a:solidFill>
                        <a:latin typeface="+mn-lt"/>
                      </a:endParaRPr>
                    </a:p>
                    <a:p>
                      <a:pPr marL="342900" indent="-342900" algn="just">
                        <a:buFont typeface="Arial" panose="020B0604020202020204" pitchFamily="34" charset="0"/>
                        <a:buChar char="•"/>
                      </a:pPr>
                      <a:r>
                        <a:rPr lang="tr-TR" sz="2000" b="0" dirty="0">
                          <a:solidFill>
                            <a:schemeClr val="tx1"/>
                          </a:solidFill>
                          <a:latin typeface="+mn-lt"/>
                        </a:rPr>
                        <a:t>2021’de İstanbul’da 4 bin 848, Ankara’da 2 bin 853, Türkiye genelinde ise en az 42 bin kişi hava kirliliğine bağlı hastalıklar nedeniyle yaşamını yitirdi.</a:t>
                      </a:r>
                    </a:p>
                    <a:p>
                      <a:pPr marL="0" indent="0" algn="just">
                        <a:buFont typeface="Arial" panose="020B0604020202020204" pitchFamily="34" charset="0"/>
                        <a:buNone/>
                      </a:pPr>
                      <a:endParaRPr lang="tr-TR" sz="2000" b="0" dirty="0">
                        <a:solidFill>
                          <a:schemeClr val="tx1"/>
                        </a:solidFill>
                        <a:latin typeface="+mn-lt"/>
                      </a:endParaRPr>
                    </a:p>
                    <a:p>
                      <a:pPr marL="342900" indent="-342900" algn="just">
                        <a:buFont typeface="Arial" panose="020B0604020202020204" pitchFamily="34" charset="0"/>
                        <a:buChar char="•"/>
                      </a:pPr>
                      <a:r>
                        <a:rPr lang="tr-TR" sz="2000" b="0" dirty="0">
                          <a:solidFill>
                            <a:schemeClr val="tx1"/>
                          </a:solidFill>
                          <a:latin typeface="+mn-lt"/>
                        </a:rPr>
                        <a:t>Türkiye’de, Dünya Sağlık Örgütü (DSÖ) standartlarına göre havası temiz şehir yok.</a:t>
                      </a:r>
                    </a:p>
                    <a:p>
                      <a:pPr marL="0" indent="0" algn="just">
                        <a:buFont typeface="Arial" panose="020B0604020202020204" pitchFamily="34" charset="0"/>
                        <a:buNone/>
                      </a:pPr>
                      <a:endParaRPr lang="tr-TR" sz="2000" b="0" dirty="0">
                        <a:solidFill>
                          <a:schemeClr val="tx1"/>
                        </a:solidFill>
                        <a:latin typeface="+mn-lt"/>
                      </a:endParaRPr>
                    </a:p>
                    <a:p>
                      <a:pPr marL="342900" indent="-342900" algn="just">
                        <a:buFont typeface="Arial" panose="020B0604020202020204" pitchFamily="34" charset="0"/>
                        <a:buChar char="•"/>
                      </a:pPr>
                      <a:r>
                        <a:rPr lang="tr-TR" sz="2000" b="0" dirty="0">
                          <a:solidFill>
                            <a:schemeClr val="tx1"/>
                          </a:solidFill>
                          <a:latin typeface="+mn-lt"/>
                        </a:rPr>
                        <a:t>Depremden etkilenen kentlerde hava kirliliği, enkaz tozu ve ısınma için açıkta ateş yakılması gibi nedenlerle ulusal limitlerin 2.5 katına, DSÖ kılavuz değerlerinin ise 7.5 katına çıktı.</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45944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404152291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6" name="Dikdörtgen 5"/>
          <p:cNvSpPr/>
          <p:nvPr/>
        </p:nvSpPr>
        <p:spPr>
          <a:xfrm flipH="1">
            <a:off x="8839200" y="2315249"/>
            <a:ext cx="3113220" cy="2862322"/>
          </a:xfrm>
          <a:prstGeom prst="rect">
            <a:avLst/>
          </a:prstGeom>
        </p:spPr>
        <p:txBody>
          <a:bodyPr wrap="square">
            <a:spAutoFit/>
          </a:bodyPr>
          <a:lstStyle/>
          <a:p>
            <a:pPr marL="285750" indent="-285750">
              <a:buFont typeface="Arial" panose="020B0604020202020204" pitchFamily="34" charset="0"/>
              <a:buChar char="•"/>
            </a:pPr>
            <a:r>
              <a:rPr lang="tr-TR" sz="2000" dirty="0">
                <a:solidFill>
                  <a:srgbClr val="1A1B1B"/>
                </a:solidFill>
                <a:latin typeface="+mn-lt"/>
              </a:rPr>
              <a:t>Dünyanın havası en kirli ülkeleri arasında ilk beşi Çad, Irak, Pakistan, Bahreyn ve Bangladeş oluşturdu. </a:t>
            </a:r>
          </a:p>
          <a:p>
            <a:pPr marL="285750" indent="-285750">
              <a:buFont typeface="Arial" panose="020B0604020202020204" pitchFamily="34" charset="0"/>
              <a:buChar char="•"/>
            </a:pPr>
            <a:r>
              <a:rPr lang="tr-TR" sz="2000" dirty="0">
                <a:solidFill>
                  <a:srgbClr val="1A1B1B"/>
                </a:solidFill>
                <a:latin typeface="+mn-lt"/>
              </a:rPr>
              <a:t>Havası en temiz ülkeler ise Guam, Fransız </a:t>
            </a:r>
            <a:r>
              <a:rPr lang="tr-TR" sz="2000" dirty="0" err="1">
                <a:solidFill>
                  <a:srgbClr val="1A1B1B"/>
                </a:solidFill>
                <a:latin typeface="+mn-lt"/>
              </a:rPr>
              <a:t>Polinezyası</a:t>
            </a:r>
            <a:r>
              <a:rPr lang="tr-TR" sz="2000" dirty="0">
                <a:solidFill>
                  <a:srgbClr val="1A1B1B"/>
                </a:solidFill>
                <a:latin typeface="+mn-lt"/>
              </a:rPr>
              <a:t> ve Bermuda adaları oldu.</a:t>
            </a:r>
            <a:endParaRPr lang="tr-TR" sz="2000" dirty="0">
              <a:latin typeface="+mn-lt"/>
            </a:endParaRPr>
          </a:p>
        </p:txBody>
      </p:sp>
      <p:pic>
        <p:nvPicPr>
          <p:cNvPr id="5" name="Resim 4"/>
          <p:cNvPicPr>
            <a:picLocks noChangeAspect="1"/>
          </p:cNvPicPr>
          <p:nvPr/>
        </p:nvPicPr>
        <p:blipFill>
          <a:blip r:embed="rId6">
            <a:clrChange>
              <a:clrFrom>
                <a:srgbClr val="FFFFFF"/>
              </a:clrFrom>
              <a:clrTo>
                <a:srgbClr val="FFFFFF">
                  <a:alpha val="0"/>
                </a:srgbClr>
              </a:clrTo>
            </a:clrChange>
          </a:blip>
          <a:stretch>
            <a:fillRect/>
          </a:stretch>
        </p:blipFill>
        <p:spPr>
          <a:xfrm>
            <a:off x="2971800" y="1295400"/>
            <a:ext cx="5557838" cy="4648978"/>
          </a:xfrm>
          <a:prstGeom prst="rect">
            <a:avLst/>
          </a:prstGeom>
        </p:spPr>
      </p:pic>
    </p:spTree>
    <p:extLst>
      <p:ext uri="{BB962C8B-B14F-4D97-AF65-F5344CB8AC3E}">
        <p14:creationId xmlns:p14="http://schemas.microsoft.com/office/powerpoint/2010/main" val="81463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76200" y="-27709"/>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15438366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Dikdörtgen 1"/>
          <p:cNvSpPr/>
          <p:nvPr/>
        </p:nvSpPr>
        <p:spPr>
          <a:xfrm>
            <a:off x="3048000" y="1089975"/>
            <a:ext cx="8435095" cy="2554545"/>
          </a:xfrm>
          <a:prstGeom prst="rect">
            <a:avLst/>
          </a:prstGeom>
        </p:spPr>
        <p:txBody>
          <a:bodyPr wrap="square">
            <a:spAutoFit/>
          </a:bodyPr>
          <a:lstStyle/>
          <a:p>
            <a:pPr marL="285750" indent="-285750" algn="just">
              <a:buFont typeface="Arial" panose="020B0604020202020204" pitchFamily="34" charset="0"/>
              <a:buChar char="•"/>
            </a:pPr>
            <a:r>
              <a:rPr lang="tr-TR" sz="2000" dirty="0">
                <a:latin typeface="+mn-lt"/>
              </a:rPr>
              <a:t>Dünya çapında 131 ülke ve 7 bin 323 kentin hava kalitesinin ölçüldüğü 2022 Dünya Hava Kirliliği Raporu'nda Türkiye 46'ncı sıradan 45'e gerilerken, Avrupa bölgesinin havası en kirli kenti yine Iğdır oldu. </a:t>
            </a:r>
          </a:p>
          <a:p>
            <a:pPr marL="285750" indent="-285750" algn="just">
              <a:buFont typeface="Arial" panose="020B0604020202020204" pitchFamily="34" charset="0"/>
              <a:buChar char="•"/>
            </a:pPr>
            <a:endParaRPr lang="tr-TR" sz="2000" dirty="0">
              <a:latin typeface="+mn-lt"/>
            </a:endParaRPr>
          </a:p>
          <a:p>
            <a:pPr marL="285750" indent="-285750" algn="just">
              <a:buFont typeface="Arial" panose="020B0604020202020204" pitchFamily="34" charset="0"/>
              <a:buChar char="•"/>
            </a:pPr>
            <a:r>
              <a:rPr lang="tr-TR" sz="2000" dirty="0">
                <a:latin typeface="+mn-lt"/>
              </a:rPr>
              <a:t>Avrupa'nın havası en kirli 15 şehri arasında Türkiye'den beş kent bulunması dikkat çekti. Listede Iğdır'ın yanı sıra Gaziantep 7, Düzce 11, Mersin 13, Konya ise 15'inci sırada yer aldı. Avrupa'da havası en kirli ülkeler sıralamasında bir basamak gerileyen Türkiye 2022'de 6'ncı oldu. </a:t>
            </a:r>
          </a:p>
        </p:txBody>
      </p:sp>
      <p:pic>
        <p:nvPicPr>
          <p:cNvPr id="6" name="Resim 5"/>
          <p:cNvPicPr>
            <a:picLocks noChangeAspect="1"/>
          </p:cNvPicPr>
          <p:nvPr/>
        </p:nvPicPr>
        <p:blipFill>
          <a:blip r:embed="rId6">
            <a:clrChange>
              <a:clrFrom>
                <a:srgbClr val="FFFFFF"/>
              </a:clrFrom>
              <a:clrTo>
                <a:srgbClr val="FFFFFF">
                  <a:alpha val="0"/>
                </a:srgbClr>
              </a:clrTo>
            </a:clrChange>
          </a:blip>
          <a:stretch>
            <a:fillRect/>
          </a:stretch>
        </p:blipFill>
        <p:spPr>
          <a:xfrm>
            <a:off x="7289800" y="3326290"/>
            <a:ext cx="4539226" cy="3048000"/>
          </a:xfrm>
          <a:prstGeom prst="rect">
            <a:avLst/>
          </a:prstGeom>
          <a:ln>
            <a:noFill/>
          </a:ln>
          <a:effectLst>
            <a:softEdge rad="112500"/>
          </a:effectLst>
        </p:spPr>
      </p:pic>
    </p:spTree>
    <p:extLst>
      <p:ext uri="{BB962C8B-B14F-4D97-AF65-F5344CB8AC3E}">
        <p14:creationId xmlns:p14="http://schemas.microsoft.com/office/powerpoint/2010/main" val="3133184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44716457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Dikdörtgen 1"/>
          <p:cNvSpPr/>
          <p:nvPr/>
        </p:nvSpPr>
        <p:spPr>
          <a:xfrm>
            <a:off x="3048000" y="1100585"/>
            <a:ext cx="4191001" cy="2554545"/>
          </a:xfrm>
          <a:prstGeom prst="rect">
            <a:avLst/>
          </a:prstGeom>
        </p:spPr>
        <p:txBody>
          <a:bodyPr wrap="square">
            <a:spAutoFit/>
          </a:bodyPr>
          <a:lstStyle/>
          <a:p>
            <a:pPr marL="342900" indent="-342900" algn="just">
              <a:buFont typeface="Arial" panose="020B0604020202020204" pitchFamily="34" charset="0"/>
              <a:buChar char="•"/>
            </a:pPr>
            <a:r>
              <a:rPr lang="tr-TR" sz="2000" b="1" dirty="0">
                <a:latin typeface="+mn-lt"/>
              </a:rPr>
              <a:t>Çin'in büyük bir bölümünde </a:t>
            </a:r>
          </a:p>
          <a:p>
            <a:pPr algn="just"/>
            <a:r>
              <a:rPr lang="tr-TR" sz="2000" b="1" dirty="0">
                <a:latin typeface="+mn-lt"/>
              </a:rPr>
              <a:t>etkili olan kum fırtınası, başkent Pekin'de hava kirliliğinin </a:t>
            </a:r>
          </a:p>
          <a:p>
            <a:pPr algn="just"/>
            <a:r>
              <a:rPr lang="tr-TR" sz="2000" b="1" dirty="0">
                <a:latin typeface="+mn-lt"/>
              </a:rPr>
              <a:t>görülmedik seviyeye çıkmasına </a:t>
            </a:r>
          </a:p>
          <a:p>
            <a:pPr algn="just"/>
            <a:r>
              <a:rPr lang="tr-TR" sz="2000" b="1" dirty="0">
                <a:latin typeface="+mn-lt"/>
              </a:rPr>
              <a:t>neden oldu. Son 10 yılın en şiddetli kum fırtınasında hava kirliliği, </a:t>
            </a:r>
          </a:p>
          <a:p>
            <a:pPr algn="just"/>
            <a:r>
              <a:rPr lang="tr-TR" sz="2000" b="1" dirty="0">
                <a:latin typeface="+mn-lt"/>
              </a:rPr>
              <a:t>izin verilen seviyenin 160 kat üstüne çıktı.</a:t>
            </a:r>
            <a:endParaRPr lang="tr-TR" sz="2000" dirty="0">
              <a:latin typeface="+mn-lt"/>
            </a:endParaRPr>
          </a:p>
        </p:txBody>
      </p:sp>
      <p:pic>
        <p:nvPicPr>
          <p:cNvPr id="4" name="Resim 3"/>
          <p:cNvPicPr>
            <a:picLocks noChangeAspect="1"/>
          </p:cNvPicPr>
          <p:nvPr/>
        </p:nvPicPr>
        <p:blipFill>
          <a:blip r:embed="rId6"/>
          <a:stretch>
            <a:fillRect/>
          </a:stretch>
        </p:blipFill>
        <p:spPr>
          <a:xfrm>
            <a:off x="8153400" y="1129143"/>
            <a:ext cx="3345859" cy="2521330"/>
          </a:xfrm>
          <a:prstGeom prst="rect">
            <a:avLst/>
          </a:prstGeom>
          <a:ln>
            <a:noFill/>
          </a:ln>
          <a:effectLst>
            <a:softEdge rad="112500"/>
          </a:effectLst>
        </p:spPr>
      </p:pic>
      <p:sp>
        <p:nvSpPr>
          <p:cNvPr id="9" name="Dikdörtgen 8"/>
          <p:cNvSpPr/>
          <p:nvPr/>
        </p:nvSpPr>
        <p:spPr>
          <a:xfrm>
            <a:off x="2819401" y="3763438"/>
            <a:ext cx="4495799" cy="2246769"/>
          </a:xfrm>
          <a:prstGeom prst="rect">
            <a:avLst/>
          </a:prstGeom>
        </p:spPr>
        <p:txBody>
          <a:bodyPr wrap="square">
            <a:spAutoFit/>
          </a:bodyPr>
          <a:lstStyle/>
          <a:p>
            <a:pPr marL="285750" indent="-285750">
              <a:buFont typeface="Arial" panose="020B0604020202020204" pitchFamily="34" charset="0"/>
              <a:buChar char="•"/>
            </a:pPr>
            <a:r>
              <a:rPr lang="tr-TR" sz="1900" b="1" dirty="0"/>
              <a:t>  </a:t>
            </a:r>
            <a:r>
              <a:rPr lang="tr-TR" sz="2000" b="1" dirty="0">
                <a:latin typeface="+mn-lt"/>
              </a:rPr>
              <a:t>1952 Londra Öldüren Sisi, hem hava olayları hem de kirlilikten kaynaklanan eşi benzeri görülmemiş şiddette bir felaketti. Ayrıca bronşit ve solunum yolu enfeksiyonları gibi çeşitli akciğer hastalıklarının sebep olduğu yaklaşık 6.000 ölüm yaşandı.</a:t>
            </a:r>
          </a:p>
        </p:txBody>
      </p:sp>
      <p:pic>
        <p:nvPicPr>
          <p:cNvPr id="10" name="Resim 9"/>
          <p:cNvPicPr>
            <a:picLocks noChangeAspect="1"/>
          </p:cNvPicPr>
          <p:nvPr/>
        </p:nvPicPr>
        <p:blipFill>
          <a:blip r:embed="rId7"/>
          <a:stretch>
            <a:fillRect/>
          </a:stretch>
        </p:blipFill>
        <p:spPr>
          <a:xfrm>
            <a:off x="8077200" y="3726528"/>
            <a:ext cx="3505200" cy="2408518"/>
          </a:xfrm>
          <a:prstGeom prst="rect">
            <a:avLst/>
          </a:prstGeom>
          <a:ln>
            <a:noFill/>
          </a:ln>
          <a:effectLst>
            <a:softEdge rad="112500"/>
          </a:effectLst>
        </p:spPr>
      </p:pic>
    </p:spTree>
    <p:extLst>
      <p:ext uri="{BB962C8B-B14F-4D97-AF65-F5344CB8AC3E}">
        <p14:creationId xmlns:p14="http://schemas.microsoft.com/office/powerpoint/2010/main" val="911142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77525231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5" name="Metin kutusu 4"/>
          <p:cNvSpPr txBox="1"/>
          <p:nvPr/>
        </p:nvSpPr>
        <p:spPr>
          <a:xfrm>
            <a:off x="3200400" y="1295400"/>
            <a:ext cx="8356600" cy="5115246"/>
          </a:xfrm>
          <a:prstGeom prst="rect">
            <a:avLst/>
          </a:prstGeom>
          <a:noFill/>
        </p:spPr>
        <p:txBody>
          <a:bodyPr wrap="square" rtlCol="0">
            <a:spAutoFit/>
          </a:bodyPr>
          <a:lstStyle/>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Bu kirliliklerle mücadelede bilinçli bireyler yetiştirilmelidir.</a:t>
            </a:r>
          </a:p>
          <a:p>
            <a:pPr marL="342900" indent="-342900">
              <a:lnSpc>
                <a:spcPct val="80000"/>
              </a:lnSpc>
              <a:buFont typeface="Arial" panose="020B0604020202020204" pitchFamily="34" charset="0"/>
              <a:buChar char="•"/>
            </a:pPr>
            <a:endParaRPr lang="tr-TR" sz="2400" dirty="0">
              <a:solidFill>
                <a:srgbClr val="0F0F0F"/>
              </a:solidFill>
              <a:latin typeface="+mn-lt"/>
              <a:cs typeface="Times New Roman" panose="02020603050405020304" pitchFamily="18" charset="0"/>
            </a:endParaRPr>
          </a:p>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Evleri ısıtmak amacıyla kullanılan kömürlerin düşük kalorili olmasına dikkat edilmeli ve yeni yapılacak binalarda da merkezi ısıtma tercih edilmelidir.</a:t>
            </a:r>
          </a:p>
          <a:p>
            <a:pPr>
              <a:lnSpc>
                <a:spcPct val="80000"/>
              </a:lnSpc>
            </a:pPr>
            <a:endParaRPr lang="tr-TR" sz="2400" dirty="0">
              <a:solidFill>
                <a:srgbClr val="0F0F0F"/>
              </a:solidFill>
              <a:latin typeface="+mn-lt"/>
              <a:cs typeface="Times New Roman" panose="02020603050405020304" pitchFamily="18" charset="0"/>
            </a:endParaRPr>
          </a:p>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Sobalı evlerde de düzenli olarak baca temizliği yapılmalıdır.</a:t>
            </a:r>
          </a:p>
          <a:p>
            <a:pPr marL="342900" indent="-342900">
              <a:lnSpc>
                <a:spcPct val="80000"/>
              </a:lnSpc>
              <a:buFont typeface="Arial" panose="020B0604020202020204" pitchFamily="34" charset="0"/>
              <a:buChar char="•"/>
            </a:pPr>
            <a:endParaRPr lang="tr-TR" sz="2400" dirty="0">
              <a:solidFill>
                <a:srgbClr val="0F0F0F"/>
              </a:solidFill>
              <a:latin typeface="+mn-lt"/>
              <a:cs typeface="Times New Roman" panose="02020603050405020304" pitchFamily="18" charset="0"/>
            </a:endParaRPr>
          </a:p>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Özel araç kullanımı azaltılmalı ve araçlardan çıkan egzoz gazı içinde filtre kullanımı zorunlu hale getirilmelidir.</a:t>
            </a:r>
          </a:p>
          <a:p>
            <a:pPr>
              <a:lnSpc>
                <a:spcPct val="80000"/>
              </a:lnSpc>
            </a:pPr>
            <a:endParaRPr lang="tr-TR" sz="2400" dirty="0">
              <a:solidFill>
                <a:srgbClr val="0F0F0F"/>
              </a:solidFill>
              <a:latin typeface="+mn-lt"/>
              <a:cs typeface="Times New Roman" panose="02020603050405020304" pitchFamily="18" charset="0"/>
            </a:endParaRPr>
          </a:p>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Fabrika bacalarında filtre kullanılmalı, yakıt olarak da doğal gaz tercih edilmelidir.</a:t>
            </a:r>
          </a:p>
          <a:p>
            <a:pPr>
              <a:lnSpc>
                <a:spcPct val="80000"/>
              </a:lnSpc>
            </a:pPr>
            <a:endParaRPr lang="tr-TR" sz="2400" dirty="0">
              <a:solidFill>
                <a:srgbClr val="0F0F0F"/>
              </a:solidFill>
              <a:latin typeface="+mn-lt"/>
              <a:cs typeface="Times New Roman" panose="02020603050405020304" pitchFamily="18" charset="0"/>
            </a:endParaRPr>
          </a:p>
          <a:p>
            <a:pPr marL="342900" indent="-342900">
              <a:lnSpc>
                <a:spcPct val="80000"/>
              </a:lnSpc>
              <a:buFont typeface="Arial" panose="020B0604020202020204" pitchFamily="34" charset="0"/>
              <a:buChar char="•"/>
            </a:pPr>
            <a:r>
              <a:rPr lang="tr-TR" sz="2400" dirty="0">
                <a:solidFill>
                  <a:srgbClr val="0F0F0F"/>
                </a:solidFill>
                <a:latin typeface="+mn-lt"/>
                <a:cs typeface="Times New Roman" panose="02020603050405020304" pitchFamily="18" charset="0"/>
              </a:rPr>
              <a:t>Hava kirliliği ile mücadelede yeşil alanların artması büyük önem taşımaktadır. Bu sebeple ağaç dikimi yaygınlaştırılmalı ve yeşil alanların yok edilmesinden kaçınılmalıdır</a:t>
            </a:r>
            <a:endParaRPr lang="tr-TR" sz="2400" dirty="0">
              <a:solidFill>
                <a:srgbClr val="1E1E1E"/>
              </a:solidFill>
              <a:latin typeface="+mn-lt"/>
            </a:endParaRPr>
          </a:p>
        </p:txBody>
      </p:sp>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593209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10596197"/>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5" name="Metin kutusu 4"/>
          <p:cNvSpPr txBox="1"/>
          <p:nvPr/>
        </p:nvSpPr>
        <p:spPr>
          <a:xfrm>
            <a:off x="3505200" y="1100587"/>
            <a:ext cx="8282695" cy="1200329"/>
          </a:xfrm>
          <a:prstGeom prst="rect">
            <a:avLst/>
          </a:prstGeom>
          <a:noFill/>
        </p:spPr>
        <p:txBody>
          <a:bodyPr wrap="square" rtlCol="0">
            <a:spAutoFit/>
          </a:bodyPr>
          <a:lstStyle/>
          <a:p>
            <a:pPr algn="just"/>
            <a:r>
              <a:rPr lang="tr-TR" sz="2400" dirty="0">
                <a:latin typeface="+mn-lt"/>
              </a:rPr>
              <a:t>Hayatın her alanında ihtiyaç duyulan, yeme, içme, temizlik, yüzme gibi faaliyetlerde başvurulan suyun kullanılamaz hale gelmesine, su kirliliği deniyor. </a:t>
            </a:r>
            <a:endParaRPr lang="tr-TR" sz="2400" dirty="0">
              <a:solidFill>
                <a:srgbClr val="1E1E1E"/>
              </a:solidFill>
              <a:latin typeface="+mn-lt"/>
            </a:endParaRPr>
          </a:p>
        </p:txBody>
      </p:sp>
      <p:cxnSp>
        <p:nvCxnSpPr>
          <p:cNvPr id="22" name="Düz Bağlayıcı 2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2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2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050" name="Picture 2" descr="Su Kirliliğinin Nedir? Su Kirliliğinin Nedenleri? Su Kirliliğini Nasıl  Önleyebiliri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7921" y="2529519"/>
            <a:ext cx="6934200" cy="34671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00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35777663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3074" name="Picture 2" descr="Su savaşları nerelerde çıkacak, kim kiminle savaşaca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1452" y="1248373"/>
            <a:ext cx="3999948" cy="43904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Dikdörtgen 1"/>
          <p:cNvSpPr/>
          <p:nvPr/>
        </p:nvSpPr>
        <p:spPr>
          <a:xfrm>
            <a:off x="7543800" y="1248374"/>
            <a:ext cx="4646456" cy="4093428"/>
          </a:xfrm>
          <a:prstGeom prst="rect">
            <a:avLst/>
          </a:prstGeom>
        </p:spPr>
        <p:txBody>
          <a:bodyPr wrap="square" anchor="t">
            <a:spAutoFit/>
          </a:bodyPr>
          <a:lstStyle/>
          <a:p>
            <a:pPr marL="342900" indent="-342900">
              <a:buFont typeface="Wingdings" panose="05000000000000000000" pitchFamily="2" charset="2"/>
              <a:buChar char="Ø"/>
            </a:pPr>
            <a:r>
              <a:rPr lang="tr-TR" sz="2000" dirty="0">
                <a:latin typeface="+mn-lt"/>
              </a:rPr>
              <a:t>UNICEF 2023 Raporuna göre, en çok etkilenen çocukların Sahra Altı Afrika, Orta, Güney, Doğu ve Güneydoğu Asya'daki düşük ve orta gelirli ülkelerde yaşayanlar olduğunu ortaya koyuyor. </a:t>
            </a:r>
          </a:p>
          <a:p>
            <a:pPr marL="342900" indent="-342900">
              <a:buFont typeface="Wingdings" panose="05000000000000000000" pitchFamily="2" charset="2"/>
              <a:buChar char="Ø"/>
            </a:pPr>
            <a:endParaRPr lang="tr-TR" sz="2000" dirty="0">
              <a:latin typeface="+mn-lt"/>
            </a:endParaRPr>
          </a:p>
          <a:p>
            <a:pPr marL="342900" indent="-342900">
              <a:buFont typeface="Wingdings" panose="05000000000000000000" pitchFamily="2" charset="2"/>
              <a:buChar char="Ø"/>
            </a:pPr>
            <a:r>
              <a:rPr lang="tr-TR" sz="2000" dirty="0">
                <a:latin typeface="+mn-lt"/>
              </a:rPr>
              <a:t>2024'de aşırı su kıtlığı riski altındaki alanlarda 436 milyon çocuk yaşıyordu. En çok etkilenen ülkeler arasında bulunan Nijer, Ürdün, Burkina Faso, Yemen, Çad ve Namibya’da ise 10 çocuktan 8'i aşırı su kıtlığı riski altında yaşıyor.</a:t>
            </a:r>
          </a:p>
        </p:txBody>
      </p:sp>
    </p:spTree>
    <p:extLst>
      <p:ext uri="{BB962C8B-B14F-4D97-AF65-F5344CB8AC3E}">
        <p14:creationId xmlns:p14="http://schemas.microsoft.com/office/powerpoint/2010/main" val="389654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16463033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5" name="Resim 4"/>
          <p:cNvPicPr>
            <a:picLocks noChangeAspect="1"/>
          </p:cNvPicPr>
          <p:nvPr/>
        </p:nvPicPr>
        <p:blipFill>
          <a:blip r:embed="rId6">
            <a:clrChange>
              <a:clrFrom>
                <a:srgbClr val="F0F9FE"/>
              </a:clrFrom>
              <a:clrTo>
                <a:srgbClr val="F0F9FE">
                  <a:alpha val="0"/>
                </a:srgbClr>
              </a:clrTo>
            </a:clrChange>
          </a:blip>
          <a:stretch>
            <a:fillRect/>
          </a:stretch>
        </p:blipFill>
        <p:spPr>
          <a:xfrm>
            <a:off x="3778627" y="971592"/>
            <a:ext cx="7073146" cy="5224015"/>
          </a:xfrm>
          <a:prstGeom prst="rect">
            <a:avLst/>
          </a:prstGeom>
          <a:ln>
            <a:noFill/>
          </a:ln>
          <a:effectLst>
            <a:softEdge rad="112500"/>
          </a:effectLst>
        </p:spPr>
      </p:pic>
      <p:sp>
        <p:nvSpPr>
          <p:cNvPr id="2" name="Metin kutusu 1"/>
          <p:cNvSpPr txBox="1"/>
          <p:nvPr/>
        </p:nvSpPr>
        <p:spPr>
          <a:xfrm>
            <a:off x="3124200" y="1089975"/>
            <a:ext cx="8345620" cy="707886"/>
          </a:xfrm>
          <a:prstGeom prst="rect">
            <a:avLst/>
          </a:prstGeom>
          <a:noFill/>
        </p:spPr>
        <p:txBody>
          <a:bodyPr wrap="square" rtlCol="0">
            <a:spAutoFit/>
          </a:bodyPr>
          <a:lstStyle/>
          <a:p>
            <a:pPr algn="ctr"/>
            <a:r>
              <a:rPr lang="tr-TR" sz="2000" b="1" dirty="0">
                <a:latin typeface="+mn-lt"/>
              </a:rPr>
              <a:t>ÜLKEMİZDE ÖRNEKLENEN 192 ADET SU KAYNAĞININ KİRLİLİK               SINIFLARI DAĞILIMI</a:t>
            </a:r>
          </a:p>
        </p:txBody>
      </p:sp>
      <p:sp>
        <p:nvSpPr>
          <p:cNvPr id="4" name="Metin kutusu 3"/>
          <p:cNvSpPr txBox="1"/>
          <p:nvPr/>
        </p:nvSpPr>
        <p:spPr>
          <a:xfrm>
            <a:off x="4724400" y="4495800"/>
            <a:ext cx="5424498" cy="400110"/>
          </a:xfrm>
          <a:prstGeom prst="rect">
            <a:avLst/>
          </a:prstGeom>
          <a:noFill/>
        </p:spPr>
        <p:txBody>
          <a:bodyPr wrap="none" rtlCol="0">
            <a:spAutoFit/>
          </a:bodyPr>
          <a:lstStyle/>
          <a:p>
            <a:r>
              <a:rPr lang="tr-TR" sz="2000" dirty="0">
                <a:latin typeface="+mn-lt"/>
              </a:rPr>
              <a:t>Yüzey suyu kalite sorunlarına neden olan etmenler</a:t>
            </a:r>
          </a:p>
        </p:txBody>
      </p:sp>
    </p:spTree>
    <p:extLst>
      <p:ext uri="{BB962C8B-B14F-4D97-AF65-F5344CB8AC3E}">
        <p14:creationId xmlns:p14="http://schemas.microsoft.com/office/powerpoint/2010/main" val="1887567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74070770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a:blip r:embed="rId6"/>
          <a:stretch>
            <a:fillRect/>
          </a:stretch>
        </p:blipFill>
        <p:spPr>
          <a:xfrm>
            <a:off x="7114295" y="1447800"/>
            <a:ext cx="4730043" cy="4267200"/>
          </a:xfrm>
          <a:prstGeom prst="ellipse">
            <a:avLst/>
          </a:prstGeom>
          <a:ln>
            <a:noFill/>
          </a:ln>
          <a:effectLst>
            <a:softEdge rad="112500"/>
          </a:effectLst>
        </p:spPr>
      </p:pic>
      <p:sp>
        <p:nvSpPr>
          <p:cNvPr id="5" name="Dikdörtgen 4"/>
          <p:cNvSpPr/>
          <p:nvPr/>
        </p:nvSpPr>
        <p:spPr>
          <a:xfrm>
            <a:off x="3276586" y="1626272"/>
            <a:ext cx="3429000" cy="2554545"/>
          </a:xfrm>
          <a:prstGeom prst="rect">
            <a:avLst/>
          </a:prstGeom>
        </p:spPr>
        <p:txBody>
          <a:bodyPr wrap="square">
            <a:spAutoFit/>
          </a:bodyPr>
          <a:lstStyle/>
          <a:p>
            <a:pPr marL="342900" indent="-342900">
              <a:buFont typeface="Wingdings" panose="05000000000000000000" pitchFamily="2" charset="2"/>
              <a:buChar char="Ø"/>
            </a:pPr>
            <a:r>
              <a:rPr lang="tr-TR" sz="2000" b="1" dirty="0">
                <a:solidFill>
                  <a:srgbClr val="1A1B1B"/>
                </a:solidFill>
                <a:latin typeface="+mn-lt"/>
              </a:rPr>
              <a:t>Bulgaristan'ın başkenti Sofya yakınlarındaki </a:t>
            </a:r>
            <a:r>
              <a:rPr lang="tr-TR" sz="2000" b="1" dirty="0" err="1">
                <a:solidFill>
                  <a:srgbClr val="1A1B1B"/>
                </a:solidFill>
                <a:latin typeface="+mn-lt"/>
              </a:rPr>
              <a:t>İskar</a:t>
            </a:r>
            <a:r>
              <a:rPr lang="tr-TR" sz="2000" b="1" dirty="0">
                <a:solidFill>
                  <a:srgbClr val="1A1B1B"/>
                </a:solidFill>
                <a:latin typeface="+mn-lt"/>
              </a:rPr>
              <a:t> nehri üzerinde biriken ve bölgedeki barajın faaliyeti için önemli tehdit oluşturan 600 .000 tonluk dev çöp yığını sonunda temizlendi.</a:t>
            </a:r>
            <a:endParaRPr lang="tr-TR" sz="2000" dirty="0">
              <a:latin typeface="+mn-lt"/>
            </a:endParaRPr>
          </a:p>
        </p:txBody>
      </p:sp>
    </p:spTree>
    <p:extLst>
      <p:ext uri="{BB962C8B-B14F-4D97-AF65-F5344CB8AC3E}">
        <p14:creationId xmlns:p14="http://schemas.microsoft.com/office/powerpoint/2010/main" val="2503077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93359231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Dikdörtgen 1"/>
          <p:cNvSpPr/>
          <p:nvPr/>
        </p:nvSpPr>
        <p:spPr>
          <a:xfrm>
            <a:off x="3200400" y="1112130"/>
            <a:ext cx="3733800" cy="4401205"/>
          </a:xfrm>
          <a:prstGeom prst="rect">
            <a:avLst/>
          </a:prstGeom>
        </p:spPr>
        <p:txBody>
          <a:bodyPr wrap="square">
            <a:spAutoFit/>
          </a:bodyPr>
          <a:lstStyle/>
          <a:p>
            <a:pPr marL="342900" indent="-342900">
              <a:buFont typeface="Wingdings" panose="05000000000000000000" pitchFamily="2" charset="2"/>
              <a:buChar char="Ø"/>
            </a:pPr>
            <a:r>
              <a:rPr lang="tr-TR" sz="2000" b="1" dirty="0">
                <a:solidFill>
                  <a:srgbClr val="000000"/>
                </a:solidFill>
                <a:latin typeface="+mn-lt"/>
              </a:rPr>
              <a:t>Bilim insanları dünyanın en derin noktası olarak bilinen ve okyanusun 11 bin metre altındaki Mariana </a:t>
            </a:r>
            <a:r>
              <a:rPr lang="tr-TR" sz="2000" b="1" dirty="0" err="1">
                <a:solidFill>
                  <a:srgbClr val="000000"/>
                </a:solidFill>
                <a:latin typeface="+mn-lt"/>
              </a:rPr>
              <a:t>Çukuru‘nun</a:t>
            </a:r>
            <a:r>
              <a:rPr lang="tr-TR" sz="2000" b="1" dirty="0">
                <a:solidFill>
                  <a:srgbClr val="000000"/>
                </a:solidFill>
                <a:latin typeface="+mn-lt"/>
              </a:rPr>
              <a:t> keşfedilmemiş bir bölümünü gözlemlemek için Challenger </a:t>
            </a:r>
            <a:r>
              <a:rPr lang="tr-TR" sz="2000" b="1" dirty="0" err="1">
                <a:solidFill>
                  <a:srgbClr val="000000"/>
                </a:solidFill>
                <a:latin typeface="+mn-lt"/>
              </a:rPr>
              <a:t>Deep</a:t>
            </a:r>
            <a:r>
              <a:rPr lang="tr-TR" sz="2000" b="1" dirty="0">
                <a:solidFill>
                  <a:srgbClr val="000000"/>
                </a:solidFill>
                <a:latin typeface="+mn-lt"/>
              </a:rPr>
              <a:t> adlı denizaltıyla göreve başladı. </a:t>
            </a:r>
          </a:p>
          <a:p>
            <a:endParaRPr lang="tr-TR" sz="2000" b="1" dirty="0">
              <a:solidFill>
                <a:srgbClr val="000000"/>
              </a:solidFill>
              <a:latin typeface="+mn-lt"/>
            </a:endParaRPr>
          </a:p>
          <a:p>
            <a:endParaRPr lang="tr-TR" sz="2000" b="1" dirty="0">
              <a:solidFill>
                <a:srgbClr val="000000"/>
              </a:solidFill>
              <a:latin typeface="+mn-lt"/>
            </a:endParaRPr>
          </a:p>
          <a:p>
            <a:pPr marL="342900" indent="-342900">
              <a:buFont typeface="Wingdings" panose="05000000000000000000" pitchFamily="2" charset="2"/>
              <a:buChar char="Ø"/>
            </a:pPr>
            <a:r>
              <a:rPr lang="tr-TR" sz="2000" b="1" dirty="0">
                <a:solidFill>
                  <a:srgbClr val="000000"/>
                </a:solidFill>
                <a:latin typeface="+mn-lt"/>
              </a:rPr>
              <a:t>Dünyanın en bakir yerlerinden birisi olan çukurun en dip bölgesinde bira şişesi bulundu.</a:t>
            </a:r>
            <a:endParaRPr lang="tr-TR" sz="2000" b="1" i="0" dirty="0">
              <a:solidFill>
                <a:srgbClr val="000000"/>
              </a:solidFill>
              <a:effectLst/>
              <a:latin typeface="+mn-lt"/>
            </a:endParaRPr>
          </a:p>
        </p:txBody>
      </p:sp>
      <p:pic>
        <p:nvPicPr>
          <p:cNvPr id="4" name="Resim 3"/>
          <p:cNvPicPr>
            <a:picLocks noChangeAspect="1"/>
          </p:cNvPicPr>
          <p:nvPr/>
        </p:nvPicPr>
        <p:blipFill>
          <a:blip r:embed="rId6"/>
          <a:stretch>
            <a:fillRect/>
          </a:stretch>
        </p:blipFill>
        <p:spPr>
          <a:xfrm>
            <a:off x="7239000" y="1524000"/>
            <a:ext cx="4624222" cy="3886200"/>
          </a:xfrm>
          <a:prstGeom prst="rect">
            <a:avLst/>
          </a:prstGeom>
          <a:ln>
            <a:noFill/>
          </a:ln>
          <a:effectLst>
            <a:softEdge rad="112500"/>
          </a:effectLst>
        </p:spPr>
      </p:pic>
    </p:spTree>
    <p:extLst>
      <p:ext uri="{BB962C8B-B14F-4D97-AF65-F5344CB8AC3E}">
        <p14:creationId xmlns:p14="http://schemas.microsoft.com/office/powerpoint/2010/main" val="188242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5607"/>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56147"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o 5"/>
          <p:cNvGraphicFramePr>
            <a:graphicFrameLocks noGrp="1"/>
          </p:cNvGraphicFramePr>
          <p:nvPr>
            <p:extLst>
              <p:ext uri="{D42A27DB-BD31-4B8C-83A1-F6EECF244321}">
                <p14:modId xmlns:p14="http://schemas.microsoft.com/office/powerpoint/2010/main" val="2906700733"/>
              </p:ext>
            </p:extLst>
          </p:nvPr>
        </p:nvGraphicFramePr>
        <p:xfrm>
          <a:off x="3187125" y="1344885"/>
          <a:ext cx="8229600" cy="65880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2575622286"/>
                    </a:ext>
                  </a:extLst>
                </a:gridCol>
              </a:tblGrid>
              <a:tr h="6588000">
                <a:tc>
                  <a:txBody>
                    <a:bodyPr/>
                    <a:lstStyle/>
                    <a:p>
                      <a:pPr marL="342900" indent="-342900">
                        <a:buFont typeface="Wingdings" panose="05000000000000000000" pitchFamily="2" charset="2"/>
                        <a:buChar char="Ø"/>
                      </a:pPr>
                      <a:r>
                        <a:rPr lang="tr-TR" sz="2400" dirty="0">
                          <a:solidFill>
                            <a:sysClr val="windowText" lastClr="000000"/>
                          </a:solidFill>
                        </a:rPr>
                        <a:t>Çevre kavramı</a:t>
                      </a:r>
                    </a:p>
                    <a:p>
                      <a:pPr marL="342900" indent="-342900">
                        <a:buFont typeface="Wingdings" panose="05000000000000000000" pitchFamily="2" charset="2"/>
                        <a:buChar char="Ø"/>
                      </a:pPr>
                      <a:r>
                        <a:rPr lang="tr-TR" sz="2400" dirty="0">
                          <a:solidFill>
                            <a:sysClr val="windowText" lastClr="000000"/>
                          </a:solidFill>
                        </a:rPr>
                        <a:t>Çevre Kirliliği ve Çeşitleri</a:t>
                      </a:r>
                    </a:p>
                    <a:p>
                      <a:pPr marL="342900" indent="-342900">
                        <a:buFont typeface="Wingdings" panose="05000000000000000000" pitchFamily="2" charset="2"/>
                        <a:buChar char="Ø"/>
                      </a:pPr>
                      <a:r>
                        <a:rPr lang="tr-TR" sz="2400" dirty="0">
                          <a:solidFill>
                            <a:sysClr val="windowText" lastClr="000000"/>
                          </a:solidFill>
                        </a:rPr>
                        <a:t>Su ve Su Kirliliği</a:t>
                      </a:r>
                    </a:p>
                    <a:p>
                      <a:pPr marL="342900" indent="-342900">
                        <a:buFont typeface="Wingdings" panose="05000000000000000000" pitchFamily="2" charset="2"/>
                        <a:buChar char="Ø"/>
                      </a:pPr>
                      <a:r>
                        <a:rPr lang="tr-TR" sz="2400" dirty="0">
                          <a:solidFill>
                            <a:sysClr val="windowText" lastClr="000000"/>
                          </a:solidFill>
                        </a:rPr>
                        <a:t>Hava Kirliliği</a:t>
                      </a:r>
                    </a:p>
                    <a:p>
                      <a:pPr marL="342900" indent="-342900">
                        <a:buFont typeface="Wingdings" panose="05000000000000000000" pitchFamily="2" charset="2"/>
                        <a:buChar char="Ø"/>
                      </a:pPr>
                      <a:r>
                        <a:rPr lang="tr-TR" sz="2400" dirty="0">
                          <a:solidFill>
                            <a:sysClr val="windowText" lastClr="000000"/>
                          </a:solidFill>
                        </a:rPr>
                        <a:t>Toprak Kirliliği</a:t>
                      </a:r>
                    </a:p>
                    <a:p>
                      <a:pPr marL="342900" indent="-342900">
                        <a:buFont typeface="Wingdings" panose="05000000000000000000" pitchFamily="2" charset="2"/>
                        <a:buChar char="Ø"/>
                      </a:pPr>
                      <a:r>
                        <a:rPr lang="tr-TR" sz="2400" dirty="0">
                          <a:solidFill>
                            <a:sysClr val="windowText" lastClr="000000"/>
                          </a:solidFill>
                        </a:rPr>
                        <a:t>Gürültü Kirliliği</a:t>
                      </a:r>
                    </a:p>
                    <a:p>
                      <a:pPr marL="342900" indent="-342900">
                        <a:buFont typeface="Wingdings" panose="05000000000000000000" pitchFamily="2" charset="2"/>
                        <a:buChar char="Ø"/>
                      </a:pPr>
                      <a:r>
                        <a:rPr lang="tr-TR" sz="2400" dirty="0">
                          <a:solidFill>
                            <a:sysClr val="windowText" lastClr="000000"/>
                          </a:solidFill>
                        </a:rPr>
                        <a:t>Diğer kirlilik Çeşitleri</a:t>
                      </a:r>
                    </a:p>
                    <a:p>
                      <a:pPr marL="342900" indent="-342900">
                        <a:buFont typeface="Wingdings" panose="05000000000000000000" pitchFamily="2" charset="2"/>
                        <a:buChar char="Ø"/>
                      </a:pPr>
                      <a:r>
                        <a:rPr lang="tr-TR" sz="2400" dirty="0">
                          <a:solidFill>
                            <a:sysClr val="windowText" lastClr="000000"/>
                          </a:solidFill>
                        </a:rPr>
                        <a:t>Genel</a:t>
                      </a:r>
                      <a:r>
                        <a:rPr lang="tr-TR" sz="2400" baseline="0" dirty="0">
                          <a:solidFill>
                            <a:sysClr val="windowText" lastClr="000000"/>
                          </a:solidFill>
                        </a:rPr>
                        <a:t> Atıklar</a:t>
                      </a:r>
                    </a:p>
                    <a:p>
                      <a:pPr marL="342900" indent="-342900">
                        <a:buFont typeface="Wingdings" panose="05000000000000000000" pitchFamily="2" charset="2"/>
                        <a:buChar char="Ø"/>
                      </a:pPr>
                      <a:r>
                        <a:rPr lang="tr-TR" sz="2400" baseline="0" dirty="0">
                          <a:solidFill>
                            <a:sysClr val="windowText" lastClr="000000"/>
                          </a:solidFill>
                        </a:rPr>
                        <a:t>Geçici Depolama Alanları</a:t>
                      </a:r>
                    </a:p>
                    <a:p>
                      <a:pPr marL="342900" indent="-342900">
                        <a:buFont typeface="Wingdings" panose="05000000000000000000" pitchFamily="2" charset="2"/>
                        <a:buChar char="Ø"/>
                      </a:pPr>
                      <a:r>
                        <a:rPr lang="tr-TR" sz="2400" baseline="0" dirty="0">
                          <a:solidFill>
                            <a:sysClr val="windowText" lastClr="000000"/>
                          </a:solidFill>
                        </a:rPr>
                        <a:t>Tehlikeli Atıklar</a:t>
                      </a:r>
                    </a:p>
                    <a:p>
                      <a:pPr marL="342900" indent="-342900">
                        <a:buFont typeface="Wingdings" panose="05000000000000000000" pitchFamily="2" charset="2"/>
                        <a:buChar char="Ø"/>
                      </a:pPr>
                      <a:r>
                        <a:rPr lang="tr-TR" sz="2400" baseline="0" dirty="0">
                          <a:solidFill>
                            <a:sysClr val="windowText" lastClr="000000"/>
                          </a:solidFill>
                        </a:rPr>
                        <a:t>Kimyasalların Yönetimi</a:t>
                      </a:r>
                      <a:endParaRPr lang="tr-TR" sz="2400" dirty="0">
                        <a:solidFill>
                          <a:sysClr val="windowText" lastClr="0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33" name="Tablo 32"/>
          <p:cNvGraphicFramePr>
            <a:graphicFrameLocks noGrp="1"/>
          </p:cNvGraphicFramePr>
          <p:nvPr>
            <p:extLst>
              <p:ext uri="{D42A27DB-BD31-4B8C-83A1-F6EECF244321}">
                <p14:modId xmlns:p14="http://schemas.microsoft.com/office/powerpoint/2010/main" val="3289170902"/>
              </p:ext>
            </p:extLst>
          </p:nvPr>
        </p:nvGraphicFramePr>
        <p:xfrm>
          <a:off x="3187125" y="205193"/>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EĞİTİM</a:t>
                      </a:r>
                      <a:r>
                        <a:rPr lang="tr-TR" sz="4400" baseline="0" dirty="0">
                          <a:solidFill>
                            <a:srgbClr val="568430"/>
                          </a:solidFill>
                        </a:rPr>
                        <a:t> İÇERİĞİ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4" name="Düz Bağlayıcı 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319475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98371331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4" name="Metin kutusu 3"/>
          <p:cNvSpPr txBox="1"/>
          <p:nvPr/>
        </p:nvSpPr>
        <p:spPr>
          <a:xfrm>
            <a:off x="2514600" y="4572000"/>
            <a:ext cx="8216325" cy="369332"/>
          </a:xfrm>
          <a:prstGeom prst="rect">
            <a:avLst/>
          </a:prstGeom>
          <a:noFill/>
        </p:spPr>
        <p:txBody>
          <a:bodyPr wrap="square" rtlCol="0">
            <a:spAutoFit/>
          </a:bodyPr>
          <a:lstStyle/>
          <a:p>
            <a:pPr algn="just"/>
            <a:endParaRPr lang="tr-TR" dirty="0"/>
          </a:p>
        </p:txBody>
      </p:sp>
      <p:pic>
        <p:nvPicPr>
          <p:cNvPr id="5" name="Resim 4"/>
          <p:cNvPicPr>
            <a:picLocks noChangeAspect="1"/>
          </p:cNvPicPr>
          <p:nvPr/>
        </p:nvPicPr>
        <p:blipFill>
          <a:blip r:embed="rId6"/>
          <a:stretch>
            <a:fillRect/>
          </a:stretch>
        </p:blipFill>
        <p:spPr>
          <a:xfrm>
            <a:off x="3011055" y="1252450"/>
            <a:ext cx="4114800" cy="4648200"/>
          </a:xfrm>
          <a:prstGeom prst="rect">
            <a:avLst/>
          </a:prstGeom>
          <a:ln>
            <a:noFill/>
          </a:ln>
          <a:effectLst>
            <a:softEdge rad="112500"/>
          </a:effectLst>
        </p:spPr>
      </p:pic>
      <p:sp>
        <p:nvSpPr>
          <p:cNvPr id="6" name="Dikdörtgen 5"/>
          <p:cNvSpPr/>
          <p:nvPr/>
        </p:nvSpPr>
        <p:spPr>
          <a:xfrm>
            <a:off x="7622310" y="1383272"/>
            <a:ext cx="3605070" cy="4401205"/>
          </a:xfrm>
          <a:prstGeom prst="rect">
            <a:avLst/>
          </a:prstGeom>
        </p:spPr>
        <p:txBody>
          <a:bodyPr wrap="square">
            <a:spAutoFit/>
          </a:bodyPr>
          <a:lstStyle/>
          <a:p>
            <a:pPr marL="342900" indent="-342900">
              <a:buFont typeface="Wingdings" panose="05000000000000000000" pitchFamily="2" charset="2"/>
              <a:buChar char="Ø"/>
            </a:pPr>
            <a:r>
              <a:rPr lang="tr-TR" sz="2000" b="1" dirty="0">
                <a:solidFill>
                  <a:srgbClr val="212529"/>
                </a:solidFill>
                <a:latin typeface="+mn-lt"/>
              </a:rPr>
              <a:t>Akdeniz'de kirliliğin ana kaynakları arasında plastik atıklar, petrol sızıntıları, tarımsal faaliyetlerden kaynaklanan nitratlar ve fosfatlar ile kentsel atık sular yer alıyor. </a:t>
            </a:r>
          </a:p>
          <a:p>
            <a:endParaRPr lang="tr-TR" sz="2000" b="1" dirty="0">
              <a:solidFill>
                <a:srgbClr val="212529"/>
              </a:solidFill>
              <a:latin typeface="+mn-lt"/>
            </a:endParaRPr>
          </a:p>
          <a:p>
            <a:pPr marL="342900" indent="-342900">
              <a:buFont typeface="Wingdings" panose="05000000000000000000" pitchFamily="2" charset="2"/>
              <a:buChar char="Ø"/>
            </a:pPr>
            <a:r>
              <a:rPr lang="tr-TR" sz="2000" b="1" dirty="0">
                <a:solidFill>
                  <a:srgbClr val="212529"/>
                </a:solidFill>
                <a:latin typeface="+mn-lt"/>
              </a:rPr>
              <a:t>Plastik kirliliği özellikle dikkat çekici; yapılan çalışmalar, Akdeniz'in dünyadaki en yüksek plastik kirliliğine sahip denizlerden biri olduğunu ortaya koyuyor</a:t>
            </a:r>
            <a:endParaRPr lang="tr-TR" sz="2000" b="1" dirty="0">
              <a:latin typeface="+mn-lt"/>
            </a:endParaRPr>
          </a:p>
        </p:txBody>
      </p:sp>
    </p:spTree>
    <p:extLst>
      <p:ext uri="{BB962C8B-B14F-4D97-AF65-F5344CB8AC3E}">
        <p14:creationId xmlns:p14="http://schemas.microsoft.com/office/powerpoint/2010/main" val="544473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58127161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SU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200400" y="1066800"/>
            <a:ext cx="8282695" cy="4708981"/>
          </a:xfrm>
          <a:prstGeom prst="rect">
            <a:avLst/>
          </a:prstGeom>
        </p:spPr>
        <p:txBody>
          <a:bodyPr wrap="square">
            <a:spAutoFit/>
          </a:bodyPr>
          <a:lstStyle/>
          <a:p>
            <a:pPr>
              <a:lnSpc>
                <a:spcPct val="150000"/>
              </a:lnSpc>
            </a:pPr>
            <a:r>
              <a:rPr lang="tr-TR" sz="2400" b="1" u="sng" dirty="0">
                <a:latin typeface="Calibri" panose="020F0502020204030204" pitchFamily="34" charset="0"/>
                <a:cs typeface="Calibri" panose="020F0502020204030204" pitchFamily="34" charset="0"/>
              </a:rPr>
              <a:t>Su Kirliliğini Önlemek için;</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Sanayi artık ve atık sularının suları kirletmesinin önlenmesi</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Su kaynakları çevresinin temiz tutulması</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Çöp ve diğer atıkların sulara bırakılmaması</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Tarımda kullanılan ilaçların ve gübrelerin sulara karışmasının önlenmesi</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Yer üstü ve yer altı su kaynaklarını çok iyi değerlendirilmesi ve korunması</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Arıtma tesislerinin özenle işletilmesi</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İnsanların bilinçlendirilmesi</a:t>
            </a:r>
          </a:p>
          <a:p>
            <a:pPr>
              <a:buFont typeface="Arial" panose="020B0604020202020204" pitchFamily="34" charset="0"/>
              <a:buChar char="•"/>
            </a:pPr>
            <a:r>
              <a:rPr lang="tr-TR" sz="2400" dirty="0">
                <a:latin typeface="Calibri" panose="020F0502020204030204" pitchFamily="34" charset="0"/>
                <a:cs typeface="Calibri" panose="020F0502020204030204" pitchFamily="34" charset="0"/>
              </a:rPr>
              <a:t>Kirliliğe neden olabilecek kaynakların ayrılması</a:t>
            </a:r>
          </a:p>
          <a:p>
            <a:endParaRPr lang="tr-TR" sz="2400" dirty="0">
              <a:latin typeface="Calibri" panose="020F0502020204030204" pitchFamily="34" charset="0"/>
              <a:cs typeface="Calibri" panose="020F0502020204030204" pitchFamily="34" charset="0"/>
            </a:endParaRP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89858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40650212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TURİZM TESİSLERİNDE ATIK SU</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253495" y="1905000"/>
            <a:ext cx="4214106" cy="2862322"/>
          </a:xfrm>
          <a:prstGeom prst="rect">
            <a:avLst/>
          </a:prstGeom>
        </p:spPr>
        <p:txBody>
          <a:bodyPr wrap="square">
            <a:spAutoFit/>
          </a:bodyPr>
          <a:lstStyle/>
          <a:p>
            <a:pPr>
              <a:lnSpc>
                <a:spcPct val="150000"/>
              </a:lnSpc>
            </a:pPr>
            <a:r>
              <a:rPr lang="tr-TR" sz="2400" b="1" dirty="0">
                <a:latin typeface="Calibri" panose="020F0502020204030204" pitchFamily="34" charset="0"/>
                <a:cs typeface="Calibri" panose="020F0502020204030204" pitchFamily="34" charset="0"/>
              </a:rPr>
              <a:t>Kirlilik Parametreleri;</a:t>
            </a:r>
          </a:p>
          <a:p>
            <a:pPr marL="342900" indent="-342900">
              <a:buFont typeface="Arial" panose="020B0604020202020204" pitchFamily="34" charset="0"/>
              <a:buChar char="•"/>
            </a:pPr>
            <a:r>
              <a:rPr lang="tr-TR" sz="2400" dirty="0">
                <a:latin typeface="Calibri" panose="020F0502020204030204" pitchFamily="34" charset="0"/>
                <a:cs typeface="Calibri" panose="020F0502020204030204" pitchFamily="34" charset="0"/>
              </a:rPr>
              <a:t>Kimyasal Oksijen İhtiyacı (KOİ)</a:t>
            </a:r>
          </a:p>
          <a:p>
            <a:pPr marL="342900" indent="-342900">
              <a:buFont typeface="Arial" panose="020B0604020202020204" pitchFamily="34" charset="0"/>
              <a:buChar char="•"/>
            </a:pPr>
            <a:r>
              <a:rPr lang="tr-TR" sz="2400" dirty="0">
                <a:latin typeface="Calibri" panose="020F0502020204030204" pitchFamily="34" charset="0"/>
                <a:cs typeface="Calibri" panose="020F0502020204030204" pitchFamily="34" charset="0"/>
              </a:rPr>
              <a:t>Askıda Katı Madde (AKM)</a:t>
            </a:r>
          </a:p>
          <a:p>
            <a:pPr marL="342900" indent="-342900">
              <a:buFont typeface="Arial" panose="020B0604020202020204" pitchFamily="34" charset="0"/>
              <a:buChar char="•"/>
            </a:pPr>
            <a:r>
              <a:rPr lang="tr-TR" sz="2400" dirty="0">
                <a:latin typeface="Calibri" panose="020F0502020204030204" pitchFamily="34" charset="0"/>
                <a:cs typeface="Calibri" panose="020F0502020204030204" pitchFamily="34" charset="0"/>
              </a:rPr>
              <a:t>Yağ-gres</a:t>
            </a:r>
          </a:p>
          <a:p>
            <a:pPr marL="342900" indent="-342900">
              <a:buFont typeface="Arial" panose="020B0604020202020204" pitchFamily="34" charset="0"/>
              <a:buChar char="•"/>
            </a:pPr>
            <a:r>
              <a:rPr lang="tr-TR" sz="2400" dirty="0">
                <a:latin typeface="Calibri" panose="020F0502020204030204" pitchFamily="34" charset="0"/>
                <a:cs typeface="Calibri" panose="020F0502020204030204" pitchFamily="34" charset="0"/>
              </a:rPr>
              <a:t>Fosfor</a:t>
            </a:r>
          </a:p>
          <a:p>
            <a:pPr marL="342900" indent="-342900">
              <a:buFont typeface="Arial" panose="020B0604020202020204" pitchFamily="34" charset="0"/>
              <a:buChar char="•"/>
            </a:pPr>
            <a:r>
              <a:rPr lang="tr-TR" sz="2400" dirty="0" err="1">
                <a:latin typeface="Calibri" panose="020F0502020204030204" pitchFamily="34" charset="0"/>
                <a:cs typeface="Calibri" panose="020F0502020204030204" pitchFamily="34" charset="0"/>
              </a:rPr>
              <a:t>Ph</a:t>
            </a:r>
            <a:endParaRPr lang="tr-TR" sz="2400" dirty="0">
              <a:latin typeface="Calibri" panose="020F0502020204030204" pitchFamily="34" charset="0"/>
              <a:cs typeface="Calibri" panose="020F0502020204030204" pitchFamily="34" charset="0"/>
            </a:endParaRPr>
          </a:p>
          <a:p>
            <a:endParaRPr lang="tr-TR" sz="2400" dirty="0">
              <a:latin typeface="Calibri" panose="020F0502020204030204" pitchFamily="34" charset="0"/>
              <a:cs typeface="Calibri" panose="020F0502020204030204" pitchFamily="34" charset="0"/>
            </a:endParaRP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748555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97596201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TURİZM TESİSLERİNDE ATIK SU</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200400" y="1066800"/>
            <a:ext cx="8282695" cy="506292"/>
          </a:xfrm>
          <a:prstGeom prst="rect">
            <a:avLst/>
          </a:prstGeom>
        </p:spPr>
        <p:txBody>
          <a:bodyPr wrap="square">
            <a:spAutoFit/>
          </a:bodyPr>
          <a:lstStyle/>
          <a:p>
            <a:pPr>
              <a:lnSpc>
                <a:spcPct val="150000"/>
              </a:lnSpc>
            </a:pPr>
            <a:r>
              <a:rPr lang="tr-TR" sz="2000" b="1" dirty="0">
                <a:latin typeface="Calibri" panose="020F0502020204030204" pitchFamily="34" charset="0"/>
                <a:cs typeface="Calibri" panose="020F0502020204030204" pitchFamily="34" charset="0"/>
              </a:rPr>
              <a:t>Yağ tutucu;</a:t>
            </a:r>
            <a:endParaRPr lang="tr-TR" sz="2000" dirty="0">
              <a:latin typeface="Calibri" panose="020F0502020204030204" pitchFamily="34" charset="0"/>
              <a:cs typeface="Calibri" panose="020F0502020204030204" pitchFamily="34" charset="0"/>
            </a:endParaRP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9C4806-AFC1-4AAE-B9E0-34227F81B5E6}" type="datetime5">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11-Oct-25</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
        <p:nvSpPr>
          <p:cNvPr id="15" name="Altbilgi Yer Tutucusu 13"/>
          <p:cNvSpPr>
            <a:spLocks noGrp="1"/>
          </p:cNvSpPr>
          <p:nvPr>
            <p:ph type="ftr" sz="quarter" idx="11"/>
          </p:nvPr>
        </p:nvSpPr>
        <p:spPr>
          <a:xfrm>
            <a:off x="3253495" y="6434588"/>
            <a:ext cx="38608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Temel</a:t>
            </a:r>
            <a:r>
              <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rPr>
              <a:t> </a:t>
            </a: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Çevre</a:t>
            </a:r>
            <a:r>
              <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rPr>
              <a:t> </a:t>
            </a: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Eğitimi</a:t>
            </a:r>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pic>
        <p:nvPicPr>
          <p:cNvPr id="2" name="Resim 1"/>
          <p:cNvPicPr>
            <a:picLocks noChangeAspect="1"/>
          </p:cNvPicPr>
          <p:nvPr/>
        </p:nvPicPr>
        <p:blipFill>
          <a:blip r:embed="rId6"/>
          <a:stretch>
            <a:fillRect/>
          </a:stretch>
        </p:blipFill>
        <p:spPr>
          <a:xfrm>
            <a:off x="3200401" y="1747659"/>
            <a:ext cx="2514600" cy="1788160"/>
          </a:xfrm>
          <a:prstGeom prst="rect">
            <a:avLst/>
          </a:prstGeom>
        </p:spPr>
      </p:pic>
      <p:pic>
        <p:nvPicPr>
          <p:cNvPr id="5" name="Resim 4"/>
          <p:cNvPicPr>
            <a:picLocks noChangeAspect="1"/>
          </p:cNvPicPr>
          <p:nvPr/>
        </p:nvPicPr>
        <p:blipFill>
          <a:blip r:embed="rId7"/>
          <a:stretch>
            <a:fillRect/>
          </a:stretch>
        </p:blipFill>
        <p:spPr>
          <a:xfrm>
            <a:off x="3202709" y="3698172"/>
            <a:ext cx="2512292" cy="1786519"/>
          </a:xfrm>
          <a:prstGeom prst="rect">
            <a:avLst/>
          </a:prstGeom>
        </p:spPr>
      </p:pic>
      <p:sp>
        <p:nvSpPr>
          <p:cNvPr id="16" name="Metin kutusu 15"/>
          <p:cNvSpPr txBox="1"/>
          <p:nvPr/>
        </p:nvSpPr>
        <p:spPr>
          <a:xfrm>
            <a:off x="5754821" y="1607728"/>
            <a:ext cx="5701726" cy="1631216"/>
          </a:xfrm>
          <a:prstGeom prst="rect">
            <a:avLst/>
          </a:prstGeom>
          <a:noFill/>
        </p:spPr>
        <p:txBody>
          <a:bodyPr wrap="square" rtlCol="0">
            <a:spAutoFit/>
          </a:bodyPr>
          <a:lstStyle/>
          <a:p>
            <a:r>
              <a:rPr lang="tr-TR" sz="2000" b="1" u="sng" dirty="0">
                <a:latin typeface="+mn-lt"/>
              </a:rPr>
              <a:t>YAĞ TUTUCU NEDİR?</a:t>
            </a:r>
          </a:p>
          <a:p>
            <a:r>
              <a:rPr lang="tr-TR" sz="2000" dirty="0">
                <a:latin typeface="+mn-lt"/>
              </a:rPr>
              <a:t>Yağ tutucu, atık suların içerisindeki yağları tutan ve ayıran bir cihazdır. Yağ tutucu kullanılmadığında, atık su boruları tıkanmaktadır. Bu sebeple birçok tesiste yağ tutucu kullanılması zorunludur.</a:t>
            </a:r>
          </a:p>
        </p:txBody>
      </p:sp>
      <p:sp>
        <p:nvSpPr>
          <p:cNvPr id="17" name="Metin kutusu 16"/>
          <p:cNvSpPr txBox="1"/>
          <p:nvPr/>
        </p:nvSpPr>
        <p:spPr>
          <a:xfrm>
            <a:off x="5754821" y="3273580"/>
            <a:ext cx="5701726" cy="2554545"/>
          </a:xfrm>
          <a:prstGeom prst="rect">
            <a:avLst/>
          </a:prstGeom>
          <a:noFill/>
        </p:spPr>
        <p:txBody>
          <a:bodyPr wrap="square" rtlCol="0">
            <a:spAutoFit/>
          </a:bodyPr>
          <a:lstStyle/>
          <a:p>
            <a:r>
              <a:rPr lang="tr-TR" sz="2000" b="1" u="sng" dirty="0">
                <a:latin typeface="+mn-lt"/>
              </a:rPr>
              <a:t>YAĞ TUTUCU TEMİZLİĞİ NASIL OLMALIDIR?</a:t>
            </a:r>
          </a:p>
          <a:p>
            <a:r>
              <a:rPr lang="tr-TR" sz="2000" dirty="0">
                <a:latin typeface="+mn-lt"/>
              </a:rPr>
              <a:t>Yağ tutucu, yağı imha etmez ya da farklı bir maddeye dönüştürmez. Bu nedenle belirli aralıklarla yağ tutucuların temizlenmesi gerekmektedir. Bu temizlenme yağ tutucu kullanım şartlarına göre belirli aralıklarla yapılmalıdır. Yağ tutucuların temizliği mümkün olduğunca sisteme atık su gitmediği zaman yapılmalıdır. </a:t>
            </a:r>
          </a:p>
        </p:txBody>
      </p:sp>
    </p:spTree>
    <p:extLst>
      <p:ext uri="{BB962C8B-B14F-4D97-AF65-F5344CB8AC3E}">
        <p14:creationId xmlns:p14="http://schemas.microsoft.com/office/powerpoint/2010/main" val="2300102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79649570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TURİZM TESİSLERİNDE ATIK SU</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200400" y="1066800"/>
            <a:ext cx="8282695" cy="6555641"/>
          </a:xfrm>
          <a:prstGeom prst="rect">
            <a:avLst/>
          </a:prstGeom>
        </p:spPr>
        <p:txBody>
          <a:bodyPr wrap="square">
            <a:spAutoFit/>
          </a:bodyPr>
          <a:lstStyle/>
          <a:p>
            <a:pPr>
              <a:lnSpc>
                <a:spcPct val="150000"/>
              </a:lnSpc>
            </a:pPr>
            <a:r>
              <a:rPr lang="tr-TR" sz="2000" b="1" u="sng" dirty="0">
                <a:latin typeface="Calibri" panose="020F0502020204030204" pitchFamily="34" charset="0"/>
                <a:cs typeface="Calibri" panose="020F0502020204030204" pitchFamily="34" charset="0"/>
              </a:rPr>
              <a:t>Su Kirliliğini Önlemek için;</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Gider temizliğine dikkat edilmeli</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Gidere yemek artığı, peçete, sebze ve meyve artıkları vs. gönderilmemeli</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Çözündürme suları gidere gönderilmemeli</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Kimyasal kullanımına dikkat edilmeli (Özellikle fosfat içeren kimyasallar)</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Kimyasalların SDS formları kontrol edilerek depolama ve kullanım standartlarına uyulmalı</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Kimyasal kullanan makine kimyasal kullanım ayarları kontrol edilmeli ve bakımları zamanında yapılmalı</a:t>
            </a:r>
          </a:p>
          <a:p>
            <a:pPr marL="342900" indent="-342900">
              <a:lnSpc>
                <a:spcPct val="150000"/>
              </a:lnSpc>
              <a:buFont typeface="Arial" panose="020B0604020202020204" pitchFamily="34" charset="0"/>
              <a:buChar char="•"/>
            </a:pPr>
            <a:r>
              <a:rPr lang="tr-TR" sz="2000" dirty="0">
                <a:latin typeface="Calibri" panose="020F0502020204030204" pitchFamily="34" charset="0"/>
                <a:cs typeface="Calibri" panose="020F0502020204030204" pitchFamily="34" charset="0"/>
              </a:rPr>
              <a:t>Yağ tutucu temizliğine özen gösterilmeli</a:t>
            </a:r>
          </a:p>
          <a:p>
            <a:pPr marL="342900" indent="-342900">
              <a:lnSpc>
                <a:spcPct val="150000"/>
              </a:lnSpc>
              <a:buFont typeface="Arial" panose="020B0604020202020204" pitchFamily="34" charset="0"/>
              <a:buChar char="•"/>
            </a:pPr>
            <a:endParaRPr lang="tr-TR" sz="2000" dirty="0">
              <a:latin typeface="Calibri" panose="020F0502020204030204" pitchFamily="34" charset="0"/>
              <a:cs typeface="Calibri" panose="020F0502020204030204" pitchFamily="34" charset="0"/>
            </a:endParaRPr>
          </a:p>
          <a:p>
            <a:pPr marL="342900" indent="-342900">
              <a:lnSpc>
                <a:spcPct val="150000"/>
              </a:lnSpc>
              <a:buFont typeface="Arial" panose="020B0604020202020204" pitchFamily="34" charset="0"/>
              <a:buChar char="•"/>
            </a:pPr>
            <a:endParaRPr lang="tr-TR" sz="2000" dirty="0">
              <a:latin typeface="Calibri" panose="020F0502020204030204" pitchFamily="34" charset="0"/>
              <a:cs typeface="Calibri" panose="020F0502020204030204" pitchFamily="34" charset="0"/>
            </a:endParaRPr>
          </a:p>
          <a:p>
            <a:pPr>
              <a:lnSpc>
                <a:spcPct val="150000"/>
              </a:lnSpc>
            </a:pPr>
            <a:endParaRPr lang="tr-TR" sz="2000" dirty="0">
              <a:latin typeface="Calibri" panose="020F0502020204030204" pitchFamily="34" charset="0"/>
              <a:cs typeface="Calibri" panose="020F0502020204030204" pitchFamily="34" charset="0"/>
            </a:endParaRPr>
          </a:p>
          <a:p>
            <a:pPr>
              <a:lnSpc>
                <a:spcPct val="150000"/>
              </a:lnSpc>
            </a:pPr>
            <a:endParaRPr lang="tr-TR" sz="2000" b="1" dirty="0">
              <a:latin typeface="Calibri" panose="020F0502020204030204" pitchFamily="34" charset="0"/>
              <a:cs typeface="Calibri" panose="020F0502020204030204" pitchFamily="34" charset="0"/>
            </a:endParaRP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9C4806-AFC1-4AAE-B9E0-34227F81B5E6}" type="datetime5">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11-Oct-25</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
        <p:nvSpPr>
          <p:cNvPr id="15" name="Altbilgi Yer Tutucusu 13"/>
          <p:cNvSpPr>
            <a:spLocks noGrp="1"/>
          </p:cNvSpPr>
          <p:nvPr>
            <p:ph type="ftr" sz="quarter" idx="11"/>
          </p:nvPr>
        </p:nvSpPr>
        <p:spPr>
          <a:xfrm>
            <a:off x="3253495" y="6434588"/>
            <a:ext cx="38608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Temel</a:t>
            </a:r>
            <a:r>
              <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rPr>
              <a:t> </a:t>
            </a: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Çevre</a:t>
            </a:r>
            <a:r>
              <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rPr>
              <a:t> </a:t>
            </a:r>
            <a:r>
              <a:rPr kumimoji="0" lang="en-US" sz="1200" b="0" i="0" u="none" strike="noStrike" kern="1200" cap="none" spc="0" normalizeH="0" baseline="0" noProof="0" dirty="0" err="1">
                <a:ln>
                  <a:noFill/>
                </a:ln>
                <a:solidFill>
                  <a:prstClr val="black">
                    <a:tint val="75000"/>
                  </a:prstClr>
                </a:solidFill>
                <a:effectLst/>
                <a:uLnTx/>
                <a:uFillTx/>
                <a:latin typeface="Arial" charset="0"/>
                <a:ea typeface="+mn-ea"/>
                <a:cs typeface="+mn-cs"/>
              </a:rPr>
              <a:t>Eğitimi</a:t>
            </a:r>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320593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92250646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KÜRESEL ISINMA </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8" name="2 İçerik Yer Tutucusu">
            <a:extLst>
              <a:ext uri="{FF2B5EF4-FFF2-40B4-BE49-F238E27FC236}">
                <a16:creationId xmlns:a16="http://schemas.microsoft.com/office/drawing/2014/main" id="{AD1BA1FA-83AC-400D-80A8-6DF6D6C5073E}"/>
              </a:ext>
            </a:extLst>
          </p:cNvPr>
          <p:cNvSpPr txBox="1">
            <a:spLocks/>
          </p:cNvSpPr>
          <p:nvPr/>
        </p:nvSpPr>
        <p:spPr>
          <a:xfrm>
            <a:off x="3200400" y="1143000"/>
            <a:ext cx="8229600" cy="4374717"/>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altLang="tr-TR" sz="2400" dirty="0">
                <a:latin typeface="Calibri" panose="020F0502020204030204" pitchFamily="34" charset="0"/>
                <a:cs typeface="Calibri" panose="020F0502020204030204" pitchFamily="34" charset="0"/>
              </a:rPr>
              <a:t>İnsan faaliyetleri sonucu ortaya çıkan sera gazlarının atmosferde aşırı birikmesi sonucu sıcaklığın kontrolsüz olarak artması              sürecidir.</a:t>
            </a:r>
          </a:p>
          <a:p>
            <a:pPr marL="0" indent="0">
              <a:buNone/>
            </a:pPr>
            <a:r>
              <a:rPr lang="tr-TR" altLang="tr-TR" sz="2400" b="1" dirty="0">
                <a:latin typeface="Calibri" panose="020F0502020204030204" pitchFamily="34" charset="0"/>
              </a:rPr>
              <a:t>1.Doğrudan Nedenler</a:t>
            </a:r>
          </a:p>
          <a:p>
            <a:pPr marL="0" indent="0"/>
            <a:r>
              <a:rPr lang="tr-TR" altLang="tr-TR" sz="2400" dirty="0">
                <a:latin typeface="Calibri" panose="020F0502020204030204" pitchFamily="34" charset="0"/>
              </a:rPr>
              <a:t>Sera gazları</a:t>
            </a:r>
          </a:p>
          <a:p>
            <a:pPr marL="0" indent="0">
              <a:buNone/>
            </a:pPr>
            <a:endParaRPr lang="tr-TR" altLang="tr-TR" sz="2400" dirty="0">
              <a:latin typeface="Calibri" panose="020F0502020204030204" pitchFamily="34" charset="0"/>
            </a:endParaRPr>
          </a:p>
          <a:p>
            <a:pPr marL="0" indent="0">
              <a:buNone/>
            </a:pPr>
            <a:r>
              <a:rPr lang="tr-TR" altLang="tr-TR" sz="2400" b="1" dirty="0">
                <a:latin typeface="Calibri" panose="020F0502020204030204" pitchFamily="34" charset="0"/>
              </a:rPr>
              <a:t>2.Dolaylı Etkiler</a:t>
            </a:r>
          </a:p>
          <a:p>
            <a:pPr marL="0" indent="0"/>
            <a:r>
              <a:rPr lang="tr-TR" altLang="tr-TR" sz="2400" dirty="0">
                <a:latin typeface="Calibri" panose="020F0502020204030204" pitchFamily="34" charset="0"/>
              </a:rPr>
              <a:t>Ormanların tahribi</a:t>
            </a:r>
          </a:p>
          <a:p>
            <a:pPr marL="0" indent="0"/>
            <a:r>
              <a:rPr lang="tr-TR" altLang="tr-TR" sz="2400" dirty="0">
                <a:latin typeface="Calibri" panose="020F0502020204030204" pitchFamily="34" charset="0"/>
              </a:rPr>
              <a:t>Bitki tahribi</a:t>
            </a:r>
          </a:p>
          <a:p>
            <a:pPr marL="0" indent="0"/>
            <a:r>
              <a:rPr lang="tr-TR" altLang="tr-TR" sz="2400" dirty="0">
                <a:latin typeface="Calibri" panose="020F0502020204030204" pitchFamily="34" charset="0"/>
              </a:rPr>
              <a:t>Hızlı nüfus artışı</a:t>
            </a:r>
          </a:p>
          <a:p>
            <a:pPr marL="0" indent="0"/>
            <a:r>
              <a:rPr lang="tr-TR" altLang="tr-TR" sz="2400" dirty="0">
                <a:latin typeface="Calibri" panose="020F0502020204030204" pitchFamily="34" charset="0"/>
              </a:rPr>
              <a:t>Çarpık kentleşme</a:t>
            </a:r>
          </a:p>
          <a:p>
            <a:pPr marL="0" indent="0"/>
            <a:r>
              <a:rPr lang="tr-TR" altLang="tr-TR" sz="2400" dirty="0">
                <a:latin typeface="Calibri" panose="020F0502020204030204" pitchFamily="34" charset="0"/>
              </a:rPr>
              <a:t>Kontrolsüz sanayileşme</a:t>
            </a:r>
          </a:p>
          <a:p>
            <a:pPr marL="0" indent="0">
              <a:buNone/>
            </a:pPr>
            <a:endParaRPr lang="tr-TR" altLang="tr-TR" sz="2400" dirty="0">
              <a:latin typeface="Calibri" panose="020F0502020204030204" pitchFamily="34" charset="0"/>
            </a:endParaRPr>
          </a:p>
        </p:txBody>
      </p:sp>
      <p:pic>
        <p:nvPicPr>
          <p:cNvPr id="9" name="Picture 4">
            <a:extLst>
              <a:ext uri="{FF2B5EF4-FFF2-40B4-BE49-F238E27FC236}">
                <a16:creationId xmlns:a16="http://schemas.microsoft.com/office/drawing/2014/main" id="{1DA4A73B-2A6D-448E-B0D2-2F64A804F05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94" b="98519" l="909" r="98442">
                        <a14:foregroundMark x1="54675" y1="2963" x2="51169" y2="1358"/>
                        <a14:foregroundMark x1="57143" y1="3704" x2="55455" y2="7901"/>
                        <a14:foregroundMark x1="62987" y1="12346" x2="65974" y2="12346"/>
                        <a14:foregroundMark x1="56234" y1="14815" x2="56234" y2="14815"/>
                        <a14:foregroundMark x1="58312" y1="15062" x2="58312" y2="15062"/>
                        <a14:foregroundMark x1="59481" y1="15556" x2="59481" y2="15556"/>
                      </a14:backgroundRemoval>
                    </a14:imgEffect>
                  </a14:imgLayer>
                </a14:imgProps>
              </a:ext>
              <a:ext uri="{28A0092B-C50C-407E-A947-70E740481C1C}">
                <a14:useLocalDpi xmlns:a14="http://schemas.microsoft.com/office/drawing/2010/main" val="0"/>
              </a:ext>
            </a:extLst>
          </a:blip>
          <a:srcRect/>
          <a:stretch>
            <a:fillRect/>
          </a:stretch>
        </p:blipFill>
        <p:spPr bwMode="auto">
          <a:xfrm>
            <a:off x="7114295" y="2200880"/>
            <a:ext cx="4704523" cy="39624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847491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22345542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KÜRESEL ISINMA</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39" name="AutoShape 10">
            <a:extLst>
              <a:ext uri="{FF2B5EF4-FFF2-40B4-BE49-F238E27FC236}">
                <a16:creationId xmlns:a16="http://schemas.microsoft.com/office/drawing/2014/main" id="{B1E009AC-3FCF-4082-8AB1-84A034F81C1E}"/>
              </a:ext>
            </a:extLst>
          </p:cNvPr>
          <p:cNvSpPr>
            <a:spLocks noChangeArrowheads="1"/>
          </p:cNvSpPr>
          <p:nvPr/>
        </p:nvSpPr>
        <p:spPr bwMode="auto">
          <a:xfrm rot="20030632">
            <a:off x="4158809" y="1592426"/>
            <a:ext cx="877294" cy="820278"/>
          </a:xfrm>
          <a:prstGeom prst="sun">
            <a:avLst>
              <a:gd name="adj" fmla="val 25000"/>
            </a:avLst>
          </a:prstGeom>
          <a:solidFill>
            <a:srgbClr val="FFCC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tr-TR" altLang="tr-TR" dirty="0">
              <a:solidFill>
                <a:schemeClr val="tx1"/>
              </a:solidFill>
              <a:latin typeface="Arial" panose="020B0604020202020204" pitchFamily="34" charset="0"/>
            </a:endParaRPr>
          </a:p>
        </p:txBody>
      </p:sp>
      <p:sp>
        <p:nvSpPr>
          <p:cNvPr id="40" name="Line 17">
            <a:extLst>
              <a:ext uri="{FF2B5EF4-FFF2-40B4-BE49-F238E27FC236}">
                <a16:creationId xmlns:a16="http://schemas.microsoft.com/office/drawing/2014/main" id="{3FA70596-7268-4A7A-A6B5-745D1BD6E1D7}"/>
              </a:ext>
            </a:extLst>
          </p:cNvPr>
          <p:cNvSpPr>
            <a:spLocks noChangeShapeType="1"/>
          </p:cNvSpPr>
          <p:nvPr/>
        </p:nvSpPr>
        <p:spPr bwMode="auto">
          <a:xfrm>
            <a:off x="4196153" y="2859762"/>
            <a:ext cx="356821" cy="2034698"/>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1" name="Line 18">
            <a:extLst>
              <a:ext uri="{FF2B5EF4-FFF2-40B4-BE49-F238E27FC236}">
                <a16:creationId xmlns:a16="http://schemas.microsoft.com/office/drawing/2014/main" id="{05E7527D-B2CA-4020-8477-33933F65849C}"/>
              </a:ext>
            </a:extLst>
          </p:cNvPr>
          <p:cNvSpPr>
            <a:spLocks noChangeShapeType="1"/>
          </p:cNvSpPr>
          <p:nvPr/>
        </p:nvSpPr>
        <p:spPr bwMode="auto">
          <a:xfrm>
            <a:off x="4331997" y="2783238"/>
            <a:ext cx="371469" cy="1744832"/>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2" name="Line 19">
            <a:extLst>
              <a:ext uri="{FF2B5EF4-FFF2-40B4-BE49-F238E27FC236}">
                <a16:creationId xmlns:a16="http://schemas.microsoft.com/office/drawing/2014/main" id="{3D47B1C3-321D-49C1-9D48-E0F982D317C6}"/>
              </a:ext>
            </a:extLst>
          </p:cNvPr>
          <p:cNvSpPr>
            <a:spLocks noChangeShapeType="1"/>
          </p:cNvSpPr>
          <p:nvPr/>
        </p:nvSpPr>
        <p:spPr bwMode="auto">
          <a:xfrm>
            <a:off x="4521201" y="2684595"/>
            <a:ext cx="648854" cy="1990696"/>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3" name="Line 23">
            <a:extLst>
              <a:ext uri="{FF2B5EF4-FFF2-40B4-BE49-F238E27FC236}">
                <a16:creationId xmlns:a16="http://schemas.microsoft.com/office/drawing/2014/main" id="{A7D36375-A3D7-494D-B8F0-1E9BD57E196B}"/>
              </a:ext>
            </a:extLst>
          </p:cNvPr>
          <p:cNvSpPr>
            <a:spLocks noChangeShapeType="1"/>
          </p:cNvSpPr>
          <p:nvPr/>
        </p:nvSpPr>
        <p:spPr bwMode="auto">
          <a:xfrm>
            <a:off x="4470917" y="2475096"/>
            <a:ext cx="2074222" cy="1018939"/>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4" name="Line 24">
            <a:extLst>
              <a:ext uri="{FF2B5EF4-FFF2-40B4-BE49-F238E27FC236}">
                <a16:creationId xmlns:a16="http://schemas.microsoft.com/office/drawing/2014/main" id="{34C9BA83-3593-4986-A469-68E3A03FD469}"/>
              </a:ext>
            </a:extLst>
          </p:cNvPr>
          <p:cNvSpPr>
            <a:spLocks noChangeShapeType="1"/>
          </p:cNvSpPr>
          <p:nvPr/>
        </p:nvSpPr>
        <p:spPr bwMode="auto">
          <a:xfrm>
            <a:off x="4925235" y="2348003"/>
            <a:ext cx="2179633" cy="916404"/>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5" name="Line 25">
            <a:extLst>
              <a:ext uri="{FF2B5EF4-FFF2-40B4-BE49-F238E27FC236}">
                <a16:creationId xmlns:a16="http://schemas.microsoft.com/office/drawing/2014/main" id="{0B75D8E8-C43E-4218-BE2E-F682241BF822}"/>
              </a:ext>
            </a:extLst>
          </p:cNvPr>
          <p:cNvSpPr>
            <a:spLocks noChangeShapeType="1"/>
          </p:cNvSpPr>
          <p:nvPr/>
        </p:nvSpPr>
        <p:spPr bwMode="auto">
          <a:xfrm>
            <a:off x="4991784" y="1995017"/>
            <a:ext cx="2380255" cy="826686"/>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46" name="Oval 31">
            <a:extLst>
              <a:ext uri="{FF2B5EF4-FFF2-40B4-BE49-F238E27FC236}">
                <a16:creationId xmlns:a16="http://schemas.microsoft.com/office/drawing/2014/main" id="{53E336B8-87A4-4822-AB03-A64B268414C2}"/>
              </a:ext>
            </a:extLst>
          </p:cNvPr>
          <p:cNvSpPr>
            <a:spLocks noChangeArrowheads="1"/>
          </p:cNvSpPr>
          <p:nvPr/>
        </p:nvSpPr>
        <p:spPr bwMode="auto">
          <a:xfrm>
            <a:off x="6917400" y="2594549"/>
            <a:ext cx="3444343" cy="3329130"/>
          </a:xfrm>
          <a:prstGeom prst="ellipse">
            <a:avLst/>
          </a:prstGeom>
          <a:noFill/>
          <a:ln w="38100">
            <a:solidFill>
              <a:srgbClr val="80808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tr-TR" altLang="tr-TR" dirty="0">
              <a:solidFill>
                <a:schemeClr val="tx1"/>
              </a:solidFill>
              <a:latin typeface="Arial" panose="020B0604020202020204" pitchFamily="34" charset="0"/>
            </a:endParaRPr>
          </a:p>
        </p:txBody>
      </p:sp>
      <p:sp>
        <p:nvSpPr>
          <p:cNvPr id="47" name="Line 34">
            <a:extLst>
              <a:ext uri="{FF2B5EF4-FFF2-40B4-BE49-F238E27FC236}">
                <a16:creationId xmlns:a16="http://schemas.microsoft.com/office/drawing/2014/main" id="{76CA6B66-6F2C-4907-B5E7-8D9B11BA05FE}"/>
              </a:ext>
            </a:extLst>
          </p:cNvPr>
          <p:cNvSpPr>
            <a:spLocks noChangeShapeType="1"/>
          </p:cNvSpPr>
          <p:nvPr/>
        </p:nvSpPr>
        <p:spPr bwMode="auto">
          <a:xfrm>
            <a:off x="9042400" y="404227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sz="2400" dirty="0"/>
          </a:p>
        </p:txBody>
      </p:sp>
      <p:sp>
        <p:nvSpPr>
          <p:cNvPr id="48" name="Text Box 40">
            <a:extLst>
              <a:ext uri="{FF2B5EF4-FFF2-40B4-BE49-F238E27FC236}">
                <a16:creationId xmlns:a16="http://schemas.microsoft.com/office/drawing/2014/main" id="{C317668B-E309-40DC-B20E-FB72D330DBCC}"/>
              </a:ext>
            </a:extLst>
          </p:cNvPr>
          <p:cNvSpPr txBox="1">
            <a:spLocks noChangeArrowheads="1"/>
          </p:cNvSpPr>
          <p:nvPr/>
        </p:nvSpPr>
        <p:spPr bwMode="auto">
          <a:xfrm>
            <a:off x="2832787" y="2645204"/>
            <a:ext cx="9583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dirty="0">
                <a:solidFill>
                  <a:schemeClr val="tx1"/>
                </a:solidFill>
                <a:latin typeface="+mn-lt"/>
              </a:rPr>
              <a:t>IŞIK</a:t>
            </a:r>
          </a:p>
        </p:txBody>
      </p:sp>
      <p:sp>
        <p:nvSpPr>
          <p:cNvPr id="49" name="Text Box 41">
            <a:extLst>
              <a:ext uri="{FF2B5EF4-FFF2-40B4-BE49-F238E27FC236}">
                <a16:creationId xmlns:a16="http://schemas.microsoft.com/office/drawing/2014/main" id="{FA9F2C8C-C84C-45D5-9D32-8A275A79BFD4}"/>
              </a:ext>
            </a:extLst>
          </p:cNvPr>
          <p:cNvSpPr txBox="1">
            <a:spLocks noChangeArrowheads="1"/>
          </p:cNvSpPr>
          <p:nvPr/>
        </p:nvSpPr>
        <p:spPr bwMode="auto">
          <a:xfrm>
            <a:off x="6875491" y="1711378"/>
            <a:ext cx="1277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dirty="0">
                <a:solidFill>
                  <a:schemeClr val="tx1"/>
                </a:solidFill>
                <a:latin typeface="+mn-lt"/>
              </a:rPr>
              <a:t>ISI</a:t>
            </a:r>
          </a:p>
        </p:txBody>
      </p:sp>
      <p:sp>
        <p:nvSpPr>
          <p:cNvPr id="50" name="Line 42">
            <a:extLst>
              <a:ext uri="{FF2B5EF4-FFF2-40B4-BE49-F238E27FC236}">
                <a16:creationId xmlns:a16="http://schemas.microsoft.com/office/drawing/2014/main" id="{BE77F24D-CF4E-424A-9786-2C6BEAEE809B}"/>
              </a:ext>
            </a:extLst>
          </p:cNvPr>
          <p:cNvSpPr>
            <a:spLocks noChangeShapeType="1"/>
          </p:cNvSpPr>
          <p:nvPr/>
        </p:nvSpPr>
        <p:spPr bwMode="auto">
          <a:xfrm>
            <a:off x="3498666" y="2892406"/>
            <a:ext cx="617479" cy="1221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51" name="Line 43">
            <a:extLst>
              <a:ext uri="{FF2B5EF4-FFF2-40B4-BE49-F238E27FC236}">
                <a16:creationId xmlns:a16="http://schemas.microsoft.com/office/drawing/2014/main" id="{3A54DB4A-4CC5-4918-B165-60D3682BD175}"/>
              </a:ext>
            </a:extLst>
          </p:cNvPr>
          <p:cNvSpPr>
            <a:spLocks noChangeShapeType="1"/>
          </p:cNvSpPr>
          <p:nvPr/>
        </p:nvSpPr>
        <p:spPr bwMode="auto">
          <a:xfrm flipH="1">
            <a:off x="6336786" y="1995016"/>
            <a:ext cx="475203" cy="20660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52" name="Text Box 44">
            <a:extLst>
              <a:ext uri="{FF2B5EF4-FFF2-40B4-BE49-F238E27FC236}">
                <a16:creationId xmlns:a16="http://schemas.microsoft.com/office/drawing/2014/main" id="{5FA044F4-14DE-4134-98BC-280D49B85677}"/>
              </a:ext>
            </a:extLst>
          </p:cNvPr>
          <p:cNvSpPr txBox="1">
            <a:spLocks noChangeArrowheads="1"/>
          </p:cNvSpPr>
          <p:nvPr/>
        </p:nvSpPr>
        <p:spPr bwMode="auto">
          <a:xfrm>
            <a:off x="10824497" y="2639943"/>
            <a:ext cx="146419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dirty="0">
                <a:solidFill>
                  <a:schemeClr val="tx1"/>
                </a:solidFill>
                <a:latin typeface="+mn-lt"/>
              </a:rPr>
              <a:t>ARTAN SERA GAZLARI</a:t>
            </a:r>
          </a:p>
          <a:p>
            <a:pPr eaLnBrk="1" hangingPunct="1">
              <a:spcBef>
                <a:spcPct val="0"/>
              </a:spcBef>
              <a:buFontTx/>
              <a:buNone/>
            </a:pPr>
            <a:r>
              <a:rPr lang="tr-TR" altLang="tr-TR" dirty="0">
                <a:solidFill>
                  <a:schemeClr val="tx1"/>
                </a:solidFill>
                <a:latin typeface="+mn-lt"/>
              </a:rPr>
              <a:t>(CO2, CH4, N2O..)</a:t>
            </a:r>
          </a:p>
        </p:txBody>
      </p:sp>
      <p:sp>
        <p:nvSpPr>
          <p:cNvPr id="53" name="Line 45">
            <a:extLst>
              <a:ext uri="{FF2B5EF4-FFF2-40B4-BE49-F238E27FC236}">
                <a16:creationId xmlns:a16="http://schemas.microsoft.com/office/drawing/2014/main" id="{83BFB6A9-12FB-4077-973F-9CF860A6BDA6}"/>
              </a:ext>
            </a:extLst>
          </p:cNvPr>
          <p:cNvSpPr>
            <a:spLocks noChangeShapeType="1"/>
          </p:cNvSpPr>
          <p:nvPr/>
        </p:nvSpPr>
        <p:spPr bwMode="auto">
          <a:xfrm flipH="1">
            <a:off x="10229200" y="3044454"/>
            <a:ext cx="597625" cy="3831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sp>
        <p:nvSpPr>
          <p:cNvPr id="54" name="Freeform 50">
            <a:extLst>
              <a:ext uri="{FF2B5EF4-FFF2-40B4-BE49-F238E27FC236}">
                <a16:creationId xmlns:a16="http://schemas.microsoft.com/office/drawing/2014/main" id="{22788618-9A00-40D7-A1D4-A0DBBA77A100}"/>
              </a:ext>
            </a:extLst>
          </p:cNvPr>
          <p:cNvSpPr>
            <a:spLocks/>
          </p:cNvSpPr>
          <p:nvPr/>
        </p:nvSpPr>
        <p:spPr bwMode="auto">
          <a:xfrm rot="15656896">
            <a:off x="4442122" y="4986756"/>
            <a:ext cx="614768" cy="898435"/>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56" name="Freeform 51">
            <a:extLst>
              <a:ext uri="{FF2B5EF4-FFF2-40B4-BE49-F238E27FC236}">
                <a16:creationId xmlns:a16="http://schemas.microsoft.com/office/drawing/2014/main" id="{BC49D6B4-5DDE-4C99-9155-5304565E00F0}"/>
              </a:ext>
            </a:extLst>
          </p:cNvPr>
          <p:cNvSpPr>
            <a:spLocks/>
          </p:cNvSpPr>
          <p:nvPr/>
        </p:nvSpPr>
        <p:spPr bwMode="auto">
          <a:xfrm rot="18128692" flipH="1">
            <a:off x="4554174" y="5609125"/>
            <a:ext cx="780646" cy="855688"/>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57" name="Freeform 52">
            <a:extLst>
              <a:ext uri="{FF2B5EF4-FFF2-40B4-BE49-F238E27FC236}">
                <a16:creationId xmlns:a16="http://schemas.microsoft.com/office/drawing/2014/main" id="{5C57BD3B-B553-44D5-9E15-D76082970316}"/>
              </a:ext>
            </a:extLst>
          </p:cNvPr>
          <p:cNvSpPr>
            <a:spLocks/>
          </p:cNvSpPr>
          <p:nvPr/>
        </p:nvSpPr>
        <p:spPr bwMode="auto">
          <a:xfrm rot="19871686">
            <a:off x="5491298" y="3643780"/>
            <a:ext cx="676132" cy="876597"/>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58" name="Freeform 54">
            <a:extLst>
              <a:ext uri="{FF2B5EF4-FFF2-40B4-BE49-F238E27FC236}">
                <a16:creationId xmlns:a16="http://schemas.microsoft.com/office/drawing/2014/main" id="{C2E7917D-1E08-4722-ACDD-99D436691DB1}"/>
              </a:ext>
            </a:extLst>
          </p:cNvPr>
          <p:cNvSpPr>
            <a:spLocks/>
          </p:cNvSpPr>
          <p:nvPr/>
        </p:nvSpPr>
        <p:spPr bwMode="auto">
          <a:xfrm rot="21476630">
            <a:off x="8746299" y="2987992"/>
            <a:ext cx="197221" cy="341248"/>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59" name="Freeform 55">
            <a:extLst>
              <a:ext uri="{FF2B5EF4-FFF2-40B4-BE49-F238E27FC236}">
                <a16:creationId xmlns:a16="http://schemas.microsoft.com/office/drawing/2014/main" id="{1D3CCDB8-84C2-4341-A4BD-C720B0DB10DD}"/>
              </a:ext>
            </a:extLst>
          </p:cNvPr>
          <p:cNvSpPr>
            <a:spLocks/>
          </p:cNvSpPr>
          <p:nvPr/>
        </p:nvSpPr>
        <p:spPr bwMode="auto">
          <a:xfrm rot="8279716">
            <a:off x="8859853" y="5144282"/>
            <a:ext cx="197221" cy="406133"/>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60" name="Freeform 57">
            <a:extLst>
              <a:ext uri="{FF2B5EF4-FFF2-40B4-BE49-F238E27FC236}">
                <a16:creationId xmlns:a16="http://schemas.microsoft.com/office/drawing/2014/main" id="{62ECA30B-C04F-4EC8-BE48-2DD4FEF01B88}"/>
              </a:ext>
            </a:extLst>
          </p:cNvPr>
          <p:cNvSpPr>
            <a:spLocks/>
          </p:cNvSpPr>
          <p:nvPr/>
        </p:nvSpPr>
        <p:spPr bwMode="auto">
          <a:xfrm rot="4159744">
            <a:off x="7821362" y="3395233"/>
            <a:ext cx="185844" cy="368939"/>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61" name="Freeform 58">
            <a:extLst>
              <a:ext uri="{FF2B5EF4-FFF2-40B4-BE49-F238E27FC236}">
                <a16:creationId xmlns:a16="http://schemas.microsoft.com/office/drawing/2014/main" id="{FA2211C7-3E61-449F-A5FB-D7D93EB9B028}"/>
              </a:ext>
            </a:extLst>
          </p:cNvPr>
          <p:cNvSpPr>
            <a:spLocks/>
          </p:cNvSpPr>
          <p:nvPr/>
        </p:nvSpPr>
        <p:spPr bwMode="auto">
          <a:xfrm rot="18451507">
            <a:off x="9569114" y="4568590"/>
            <a:ext cx="197221" cy="383705"/>
          </a:xfrm>
          <a:custGeom>
            <a:avLst/>
            <a:gdLst>
              <a:gd name="T0" fmla="*/ 2147483646 w 219"/>
              <a:gd name="T1" fmla="*/ 2147483646 h 440"/>
              <a:gd name="T2" fmla="*/ 2147483646 w 219"/>
              <a:gd name="T3" fmla="*/ 2147483646 h 440"/>
              <a:gd name="T4" fmla="*/ 2147483646 w 219"/>
              <a:gd name="T5" fmla="*/ 2147483646 h 440"/>
              <a:gd name="T6" fmla="*/ 2147483646 w 219"/>
              <a:gd name="T7" fmla="*/ 2147483646 h 440"/>
              <a:gd name="T8" fmla="*/ 2147483646 w 219"/>
              <a:gd name="T9" fmla="*/ 2147483646 h 440"/>
              <a:gd name="T10" fmla="*/ 2147483646 w 219"/>
              <a:gd name="T11" fmla="*/ 2147483646 h 440"/>
              <a:gd name="T12" fmla="*/ 2147483646 w 219"/>
              <a:gd name="T13" fmla="*/ 0 h 440"/>
              <a:gd name="T14" fmla="*/ 0 60000 65536"/>
              <a:gd name="T15" fmla="*/ 0 60000 65536"/>
              <a:gd name="T16" fmla="*/ 0 60000 65536"/>
              <a:gd name="T17" fmla="*/ 0 60000 65536"/>
              <a:gd name="T18" fmla="*/ 0 60000 65536"/>
              <a:gd name="T19" fmla="*/ 0 60000 65536"/>
              <a:gd name="T20" fmla="*/ 0 60000 65536"/>
              <a:gd name="T21" fmla="*/ 0 w 219"/>
              <a:gd name="T22" fmla="*/ 0 h 440"/>
              <a:gd name="T23" fmla="*/ 219 w 219"/>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9" h="440">
                <a:moveTo>
                  <a:pt x="115" y="440"/>
                </a:moveTo>
                <a:cubicBezTo>
                  <a:pt x="57" y="415"/>
                  <a:pt x="0" y="391"/>
                  <a:pt x="3" y="368"/>
                </a:cubicBezTo>
                <a:cubicBezTo>
                  <a:pt x="6" y="345"/>
                  <a:pt x="122" y="332"/>
                  <a:pt x="131" y="304"/>
                </a:cubicBezTo>
                <a:cubicBezTo>
                  <a:pt x="140" y="276"/>
                  <a:pt x="52" y="225"/>
                  <a:pt x="59" y="200"/>
                </a:cubicBezTo>
                <a:cubicBezTo>
                  <a:pt x="66" y="175"/>
                  <a:pt x="166" y="179"/>
                  <a:pt x="171" y="152"/>
                </a:cubicBezTo>
                <a:cubicBezTo>
                  <a:pt x="176" y="125"/>
                  <a:pt x="83" y="65"/>
                  <a:pt x="91" y="40"/>
                </a:cubicBezTo>
                <a:cubicBezTo>
                  <a:pt x="99" y="15"/>
                  <a:pt x="159" y="7"/>
                  <a:pt x="219" y="0"/>
                </a:cubicBezTo>
              </a:path>
            </a:pathLst>
          </a:custGeom>
          <a:noFill/>
          <a:ln w="38100">
            <a:solidFill>
              <a:srgbClr val="FF66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tr-TR" sz="2400" dirty="0"/>
          </a:p>
        </p:txBody>
      </p:sp>
      <p:sp>
        <p:nvSpPr>
          <p:cNvPr id="62" name="Line 23">
            <a:extLst>
              <a:ext uri="{FF2B5EF4-FFF2-40B4-BE49-F238E27FC236}">
                <a16:creationId xmlns:a16="http://schemas.microsoft.com/office/drawing/2014/main" id="{7BFB255E-205B-45F5-9A36-947AB024BFF5}"/>
              </a:ext>
            </a:extLst>
          </p:cNvPr>
          <p:cNvSpPr>
            <a:spLocks noChangeShapeType="1"/>
          </p:cNvSpPr>
          <p:nvPr/>
        </p:nvSpPr>
        <p:spPr bwMode="auto">
          <a:xfrm>
            <a:off x="5075727" y="2116172"/>
            <a:ext cx="2204305" cy="1001854"/>
          </a:xfrm>
          <a:prstGeom prst="line">
            <a:avLst/>
          </a:prstGeom>
          <a:noFill/>
          <a:ln w="381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tr-TR" sz="2400" dirty="0"/>
          </a:p>
        </p:txBody>
      </p:sp>
      <p:pic>
        <p:nvPicPr>
          <p:cNvPr id="3074" name="Picture 2" descr="Earth PNG Image - PurePNG | Free transparent CC0 PNG Image Libr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80996" y="3489082"/>
            <a:ext cx="1517150" cy="153295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Earth PNG Image - PurePNG | Free transparent CC0 PNG Image Libr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90054" y="4557969"/>
            <a:ext cx="1517150" cy="1532954"/>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Düz Bağlayıcı 3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3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3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7939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89938327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KÜRESEL ISINMA</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4" name="Metin kutusu 3"/>
          <p:cNvSpPr txBox="1"/>
          <p:nvPr/>
        </p:nvSpPr>
        <p:spPr>
          <a:xfrm>
            <a:off x="3352800" y="1371600"/>
            <a:ext cx="5105400" cy="4708981"/>
          </a:xfrm>
          <a:prstGeom prst="rect">
            <a:avLst/>
          </a:prstGeom>
          <a:noFill/>
        </p:spPr>
        <p:txBody>
          <a:bodyPr wrap="square" rtlCol="0">
            <a:spAutoFit/>
          </a:bodyPr>
          <a:lstStyle/>
          <a:p>
            <a:pPr marL="342900" indent="-342900" algn="just">
              <a:buFont typeface="Arial" panose="020B0604020202020204" pitchFamily="34" charset="0"/>
              <a:buChar char="•"/>
            </a:pPr>
            <a:r>
              <a:rPr lang="tr-TR" sz="2000" dirty="0">
                <a:latin typeface="+mn-lt"/>
              </a:rPr>
              <a:t>+2 derece: Su sıkıntısı başlayacak Kuzey Amerika'da kum fırtınaları tarımı yok edecek. Deniz seviyeleri yükselecek. Peru'da 10 milyon kişi su sıkıntısı çekecek. Mercan kayalıkları yok olacak. Gezegendeki canlı türlerinin yüzde 30'u yok olma tehlikesiyle karşı karşıya kalacak.</a:t>
            </a:r>
          </a:p>
          <a:p>
            <a:pPr marL="342900" indent="-342900" algn="just">
              <a:buFont typeface="Arial" panose="020B0604020202020204" pitchFamily="34" charset="0"/>
              <a:buChar char="•"/>
            </a:pPr>
            <a:endParaRPr lang="tr-TR" sz="2000" dirty="0">
              <a:latin typeface="+mn-lt"/>
            </a:endParaRPr>
          </a:p>
          <a:p>
            <a:pPr marL="342900" indent="-342900" algn="just">
              <a:buFont typeface="Arial" panose="020B0604020202020204" pitchFamily="34" charset="0"/>
              <a:buChar char="•"/>
            </a:pPr>
            <a:r>
              <a:rPr lang="tr-TR" sz="2000" dirty="0">
                <a:latin typeface="+mn-lt"/>
              </a:rPr>
              <a:t> + 5 derece: Denizler 5 m. Yükselecek  Deniz seviyesi ortalaması 70 metre olacak. Dünya'nın yiyecek stokları tükenecek.</a:t>
            </a:r>
          </a:p>
          <a:p>
            <a:pPr marL="342900" indent="-342900" algn="just">
              <a:buFont typeface="Arial" panose="020B0604020202020204" pitchFamily="34" charset="0"/>
              <a:buChar char="•"/>
            </a:pPr>
            <a:endParaRPr lang="tr-TR" sz="2000" dirty="0">
              <a:latin typeface="+mn-lt"/>
            </a:endParaRPr>
          </a:p>
          <a:p>
            <a:pPr marL="342900" indent="-342900" algn="just">
              <a:buFont typeface="Arial" panose="020B0604020202020204" pitchFamily="34" charset="0"/>
              <a:buChar char="•"/>
            </a:pPr>
            <a:r>
              <a:rPr lang="tr-TR" sz="2000" dirty="0">
                <a:latin typeface="+mn-lt"/>
              </a:rPr>
              <a:t> + 6 derece: Göçler başlayacak. Yüz milyonlarca insan uygun iklim  koşullarında yaşamak umuduyla göç yollarına düşecek.</a:t>
            </a:r>
          </a:p>
        </p:txBody>
      </p:sp>
      <p:pic>
        <p:nvPicPr>
          <p:cNvPr id="5" name="Resim 4"/>
          <p:cNvPicPr>
            <a:picLocks noChangeAspect="1"/>
          </p:cNvPicPr>
          <p:nvPr/>
        </p:nvPicPr>
        <p:blipFill>
          <a:blip r:embed="rId6"/>
          <a:stretch>
            <a:fillRect/>
          </a:stretch>
        </p:blipFill>
        <p:spPr>
          <a:xfrm>
            <a:off x="8625020" y="1234617"/>
            <a:ext cx="3414580" cy="4495802"/>
          </a:xfrm>
          <a:prstGeom prst="rect">
            <a:avLst/>
          </a:prstGeom>
          <a:ln>
            <a:noFill/>
          </a:ln>
          <a:effectLst>
            <a:softEdge rad="112500"/>
          </a:effectLst>
        </p:spPr>
      </p:pic>
    </p:spTree>
    <p:extLst>
      <p:ext uri="{BB962C8B-B14F-4D97-AF65-F5344CB8AC3E}">
        <p14:creationId xmlns:p14="http://schemas.microsoft.com/office/powerpoint/2010/main" val="2900473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10984391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KÜRESEL ISINMA</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7" name="Dikdörtgen 6"/>
          <p:cNvSpPr/>
          <p:nvPr/>
        </p:nvSpPr>
        <p:spPr>
          <a:xfrm>
            <a:off x="8305800" y="1676400"/>
            <a:ext cx="3352799" cy="2862322"/>
          </a:xfrm>
          <a:prstGeom prst="rect">
            <a:avLst/>
          </a:prstGeom>
        </p:spPr>
        <p:txBody>
          <a:bodyPr wrap="square">
            <a:spAutoFit/>
          </a:bodyPr>
          <a:lstStyle/>
          <a:p>
            <a:pPr marL="342900" indent="-342900">
              <a:buFont typeface="Wingdings" panose="05000000000000000000" pitchFamily="2" charset="2"/>
              <a:buChar char="Ø"/>
            </a:pPr>
            <a:r>
              <a:rPr lang="tr-TR" sz="2000" dirty="0">
                <a:latin typeface="+mn-lt"/>
              </a:rPr>
              <a:t>Avrupa Birliği'nin (AB) iklim izleme servisi </a:t>
            </a:r>
            <a:r>
              <a:rPr lang="tr-TR" sz="2000" dirty="0" err="1">
                <a:latin typeface="+mn-lt"/>
              </a:rPr>
              <a:t>Copernicus</a:t>
            </a:r>
            <a:r>
              <a:rPr lang="tr-TR" sz="2000" dirty="0">
                <a:latin typeface="+mn-lt"/>
              </a:rPr>
              <a:t>, 2023'ün, fosil yakıtların insanlar tarafından yaygın kullanılmaya başlanmasından önceki dönem ortalamasına kıyasla 1,48 °C daha sıcak olduğunu söylüyor.</a:t>
            </a:r>
            <a:r>
              <a:rPr lang="tr-TR" sz="2000" dirty="0">
                <a:solidFill>
                  <a:srgbClr val="1A1B1B"/>
                </a:solidFill>
                <a:latin typeface="+mn-lt"/>
              </a:rPr>
              <a:t> </a:t>
            </a:r>
            <a:endParaRPr lang="tr-TR" sz="2000" dirty="0">
              <a:latin typeface="+mn-lt"/>
            </a:endParaRPr>
          </a:p>
        </p:txBody>
      </p:sp>
      <p:pic>
        <p:nvPicPr>
          <p:cNvPr id="8" name="Resim 7"/>
          <p:cNvPicPr>
            <a:picLocks noChangeAspect="1"/>
          </p:cNvPicPr>
          <p:nvPr/>
        </p:nvPicPr>
        <p:blipFill>
          <a:blip r:embed="rId6">
            <a:clrChange>
              <a:clrFrom>
                <a:srgbClr val="FFFFFF"/>
              </a:clrFrom>
              <a:clrTo>
                <a:srgbClr val="FFFFFF">
                  <a:alpha val="0"/>
                </a:srgbClr>
              </a:clrTo>
            </a:clrChange>
          </a:blip>
          <a:stretch>
            <a:fillRect/>
          </a:stretch>
        </p:blipFill>
        <p:spPr>
          <a:xfrm>
            <a:off x="3048000" y="1397563"/>
            <a:ext cx="4876800" cy="4630057"/>
          </a:xfrm>
          <a:prstGeom prst="rect">
            <a:avLst/>
          </a:prstGeom>
        </p:spPr>
      </p:pic>
    </p:spTree>
    <p:extLst>
      <p:ext uri="{BB962C8B-B14F-4D97-AF65-F5344CB8AC3E}">
        <p14:creationId xmlns:p14="http://schemas.microsoft.com/office/powerpoint/2010/main" val="1341843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2704853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TOPRAK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a:blip r:embed="rId6"/>
          <a:stretch>
            <a:fillRect/>
          </a:stretch>
        </p:blipFill>
        <p:spPr>
          <a:xfrm>
            <a:off x="3203812" y="1295400"/>
            <a:ext cx="4187588" cy="4419600"/>
          </a:xfrm>
          <a:prstGeom prst="rect">
            <a:avLst/>
          </a:prstGeom>
          <a:ln>
            <a:noFill/>
          </a:ln>
          <a:effectLst>
            <a:softEdge rad="112500"/>
          </a:effectLst>
        </p:spPr>
      </p:pic>
      <p:sp>
        <p:nvSpPr>
          <p:cNvPr id="5" name="Metin kutusu 4"/>
          <p:cNvSpPr txBox="1"/>
          <p:nvPr/>
        </p:nvSpPr>
        <p:spPr>
          <a:xfrm>
            <a:off x="7696200" y="1447800"/>
            <a:ext cx="3581400" cy="4493538"/>
          </a:xfrm>
          <a:prstGeom prst="rect">
            <a:avLst/>
          </a:prstGeom>
          <a:noFill/>
        </p:spPr>
        <p:txBody>
          <a:bodyPr wrap="square" rtlCol="0">
            <a:spAutoFit/>
          </a:bodyPr>
          <a:lstStyle/>
          <a:p>
            <a:pPr marL="342900" indent="-342900">
              <a:buFont typeface="Arial" panose="020B0604020202020204" pitchFamily="34" charset="0"/>
              <a:buChar char="•"/>
            </a:pPr>
            <a:r>
              <a:rPr lang="tr-TR" sz="2200" dirty="0">
                <a:latin typeface="+mn-lt"/>
              </a:rPr>
              <a:t>Toprak, en önemli doğal kaynaklardan birisi olup; tarım dışı gayelerle kullanılması, ağır metallerle kirlenmesi ve erozyon sonucu oluşan etkilerle kayıplara uğramakta ve verim düşmektedir. </a:t>
            </a:r>
          </a:p>
          <a:p>
            <a:endParaRPr lang="tr-TR" sz="2200" dirty="0">
              <a:latin typeface="+mn-lt"/>
            </a:endParaRPr>
          </a:p>
          <a:p>
            <a:pPr marL="342900" indent="-342900">
              <a:buFont typeface="Arial" panose="020B0604020202020204" pitchFamily="34" charset="0"/>
              <a:buChar char="•"/>
            </a:pPr>
            <a:r>
              <a:rPr lang="tr-TR" sz="2200" dirty="0">
                <a:latin typeface="+mn-lt"/>
              </a:rPr>
              <a:t>Toprağın 1 </a:t>
            </a:r>
            <a:r>
              <a:rPr lang="tr-TR" sz="2200" dirty="0" err="1">
                <a:latin typeface="+mn-lt"/>
              </a:rPr>
              <a:t>cm’lik</a:t>
            </a:r>
            <a:r>
              <a:rPr lang="tr-TR" sz="2200" dirty="0">
                <a:latin typeface="+mn-lt"/>
              </a:rPr>
              <a:t> üst tabakası, ancak birkaç yüzyılda oluşabilmektedir.</a:t>
            </a:r>
          </a:p>
        </p:txBody>
      </p:sp>
    </p:spTree>
    <p:extLst>
      <p:ext uri="{BB962C8B-B14F-4D97-AF65-F5344CB8AC3E}">
        <p14:creationId xmlns:p14="http://schemas.microsoft.com/office/powerpoint/2010/main" val="16610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72200"/>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16410227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ÇEVRE</a:t>
                      </a:r>
                      <a:r>
                        <a:rPr lang="tr-TR" sz="4400" baseline="0" dirty="0">
                          <a:solidFill>
                            <a:srgbClr val="568430"/>
                          </a:solidFill>
                        </a:rPr>
                        <a:t> KAVRAMI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2674672557"/>
              </p:ext>
            </p:extLst>
          </p:nvPr>
        </p:nvGraphicFramePr>
        <p:xfrm>
          <a:off x="3200399" y="1219200"/>
          <a:ext cx="8282695" cy="5205007"/>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5205007">
                <a:tc>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tr-TR" sz="2400" b="1" i="0" dirty="0">
                          <a:solidFill>
                            <a:srgbClr val="222222"/>
                          </a:solidFill>
                          <a:effectLst/>
                          <a:latin typeface="+mn-lt"/>
                        </a:rPr>
                        <a:t>Çevre:</a:t>
                      </a:r>
                      <a:r>
                        <a:rPr lang="tr-TR" sz="2400" b="0" i="0" kern="1200" dirty="0">
                          <a:solidFill>
                            <a:schemeClr val="tx1"/>
                          </a:solidFill>
                          <a:effectLst/>
                          <a:latin typeface="+mn-lt"/>
                          <a:ea typeface="+mn-ea"/>
                          <a:cs typeface="+mn-cs"/>
                        </a:rPr>
                        <a:t> İnsanların ve diğer canlıların yaşamları boyunca ilişkilerini sürdürdükleri ve karşılıklı olarak etkileşim içinde bulundukları fiziki, biyolojik, sosyal, ekonomik ve kültürel ortamdır. </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tr-TR" sz="24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tr-TR" sz="2400" b="0" dirty="0">
                          <a:solidFill>
                            <a:schemeClr val="tx1"/>
                          </a:solidFill>
                          <a:latin typeface="+mn-lt"/>
                        </a:rPr>
                        <a:t>Günümüzde hemen tüm toplumlarda, çevre kavramının tanımı, en çok tartışılan konulardan biri olmaktadır. Çevre kavramı, bireysel ya da ülkesel olmaktan daha çok evrensel bir nitelik taşımaktadır.</a:t>
                      </a:r>
                    </a:p>
                    <a:p>
                      <a:pPr marL="0" indent="0">
                        <a:buFont typeface="Arial" panose="020B0604020202020204" pitchFamily="34" charset="0"/>
                        <a:buNone/>
                      </a:pPr>
                      <a:endParaRPr lang="tr-TR" sz="2400" dirty="0">
                        <a:solidFill>
                          <a:sysClr val="windowText" lastClr="000000"/>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5" name="Düz Bağlayıcı 14"/>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6"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7"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4" name="Resim 3"/>
          <p:cNvPicPr>
            <a:picLocks noChangeAspect="1"/>
          </p:cNvPicPr>
          <p:nvPr/>
        </p:nvPicPr>
        <p:blipFill>
          <a:blip r:embed="rId6"/>
          <a:stretch>
            <a:fillRect/>
          </a:stretch>
        </p:blipFill>
        <p:spPr>
          <a:xfrm>
            <a:off x="5183895" y="4155387"/>
            <a:ext cx="4358621" cy="2158832"/>
          </a:xfrm>
          <a:prstGeom prst="rect">
            <a:avLst/>
          </a:prstGeom>
          <a:ln>
            <a:noFill/>
          </a:ln>
          <a:effectLst>
            <a:softEdge rad="112500"/>
          </a:effectLst>
        </p:spPr>
      </p:pic>
    </p:spTree>
    <p:extLst>
      <p:ext uri="{BB962C8B-B14F-4D97-AF65-F5344CB8AC3E}">
        <p14:creationId xmlns:p14="http://schemas.microsoft.com/office/powerpoint/2010/main" val="2130933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75770603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TOPRAK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Dikdörtgen 1"/>
          <p:cNvSpPr/>
          <p:nvPr/>
        </p:nvSpPr>
        <p:spPr>
          <a:xfrm>
            <a:off x="3048000" y="2090597"/>
            <a:ext cx="3886200" cy="3477875"/>
          </a:xfrm>
          <a:prstGeom prst="rect">
            <a:avLst/>
          </a:prstGeom>
        </p:spPr>
        <p:txBody>
          <a:bodyPr wrap="square">
            <a:spAutoFit/>
          </a:bodyPr>
          <a:lstStyle/>
          <a:p>
            <a:r>
              <a:rPr lang="tr-TR" sz="2000" b="1" u="sng" dirty="0">
                <a:latin typeface="+mn-lt"/>
              </a:rPr>
              <a:t>TÜRKİYE HER YIL 1 MİLİMETRE KALINLIĞINDA TOPRAĞINI KAYBEDİYOR</a:t>
            </a:r>
          </a:p>
          <a:p>
            <a:r>
              <a:rPr lang="tr-TR" sz="2000" dirty="0">
                <a:latin typeface="+mn-lt"/>
              </a:rPr>
              <a:t>TEMA Vakfı Temsilcisi Nevzat Özer, Türkiye'de her yıl 1 milimetre kalınlığında toprağın kaybedildiğini belirterek, orman arazilerinin yüzde 54'ünde, meraların yüzde 64'ünde, tarım arazilerinin ise yüzde 58'inde erozyonun söz konusu olduğunu söyledi.</a:t>
            </a:r>
          </a:p>
        </p:txBody>
      </p:sp>
      <p:pic>
        <p:nvPicPr>
          <p:cNvPr id="5" name="Resim 4"/>
          <p:cNvPicPr>
            <a:picLocks noChangeAspect="1"/>
          </p:cNvPicPr>
          <p:nvPr/>
        </p:nvPicPr>
        <p:blipFill>
          <a:blip r:embed="rId6"/>
          <a:stretch>
            <a:fillRect/>
          </a:stretch>
        </p:blipFill>
        <p:spPr>
          <a:xfrm>
            <a:off x="6942171" y="1941034"/>
            <a:ext cx="4379258" cy="3627437"/>
          </a:xfrm>
          <a:prstGeom prst="rect">
            <a:avLst/>
          </a:prstGeom>
          <a:ln>
            <a:noFill/>
          </a:ln>
          <a:effectLst>
            <a:softEdge rad="112500"/>
          </a:effectLst>
        </p:spPr>
      </p:pic>
    </p:spTree>
    <p:extLst>
      <p:ext uri="{BB962C8B-B14F-4D97-AF65-F5344CB8AC3E}">
        <p14:creationId xmlns:p14="http://schemas.microsoft.com/office/powerpoint/2010/main" val="2817840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24364057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TOPRAK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175819" y="1481508"/>
            <a:ext cx="9016181" cy="5262979"/>
          </a:xfrm>
          <a:prstGeom prst="rect">
            <a:avLst/>
          </a:prstGeom>
        </p:spPr>
        <p:txBody>
          <a:bodyPr wrap="square">
            <a:spAutoFit/>
          </a:bodyPr>
          <a:lstStyle/>
          <a:p>
            <a:pPr marL="457200" indent="-457200">
              <a:buFont typeface="+mj-lt"/>
              <a:buAutoNum type="arabicPeriod"/>
            </a:pPr>
            <a:r>
              <a:rPr lang="tr-TR" sz="2400" dirty="0">
                <a:latin typeface="+mn-lt"/>
              </a:rPr>
              <a:t>Yapay gübre ve tarım ilaçlarının kullanılmasında yanlış uygulamalar önlenmelidir.</a:t>
            </a:r>
          </a:p>
          <a:p>
            <a:pPr marL="457200" indent="-457200">
              <a:buFont typeface="+mj-lt"/>
              <a:buAutoNum type="arabicPeriod"/>
            </a:pPr>
            <a:r>
              <a:rPr lang="tr-TR" sz="2400" dirty="0">
                <a:latin typeface="+mn-lt"/>
              </a:rPr>
              <a:t>Çöplerin toprağı kirletemeyeceği bir yerde ve şekilde toplanması,</a:t>
            </a:r>
          </a:p>
          <a:p>
            <a:pPr marL="457200" indent="-457200">
              <a:buFont typeface="+mj-lt"/>
              <a:buAutoNum type="arabicPeriod"/>
            </a:pPr>
            <a:r>
              <a:rPr lang="tr-TR" sz="2400" dirty="0">
                <a:latin typeface="+mn-lt"/>
              </a:rPr>
              <a:t>Deterjanlı ve diğer atık suların belirli yerlere dökülmesi,</a:t>
            </a:r>
          </a:p>
          <a:p>
            <a:pPr marL="457200" indent="-457200">
              <a:buFont typeface="+mj-lt"/>
              <a:buAutoNum type="arabicPeriod"/>
            </a:pPr>
            <a:r>
              <a:rPr lang="tr-TR" sz="2400" dirty="0">
                <a:latin typeface="+mn-lt"/>
              </a:rPr>
              <a:t>Bitmiş piller toprağa atılmamalıdır.</a:t>
            </a:r>
          </a:p>
          <a:p>
            <a:pPr marL="457200" indent="-457200">
              <a:buFont typeface="+mj-lt"/>
              <a:buAutoNum type="arabicPeriod"/>
            </a:pPr>
            <a:r>
              <a:rPr lang="tr-TR" sz="2400" dirty="0">
                <a:latin typeface="+mn-lt"/>
              </a:rPr>
              <a:t>Verimli tarım topraklarında yerleşim ve sanayi alanları kurulmamalı yeşil alanlar arttırılmalıdır.</a:t>
            </a:r>
          </a:p>
          <a:p>
            <a:pPr marL="457200" indent="-457200">
              <a:buFont typeface="+mj-lt"/>
              <a:buAutoNum type="arabicPeriod"/>
            </a:pPr>
            <a:r>
              <a:rPr lang="tr-TR" sz="2400" dirty="0">
                <a:latin typeface="+mn-lt"/>
              </a:rPr>
              <a:t>Nükleer enerji kullanımı bilinçli şekilde yapılmalıdır.</a:t>
            </a:r>
          </a:p>
          <a:p>
            <a:pPr marL="457200" indent="-457200">
              <a:buFont typeface="+mj-lt"/>
              <a:buAutoNum type="arabicPeriod"/>
            </a:pPr>
            <a:r>
              <a:rPr lang="tr-TR" sz="2400" dirty="0">
                <a:latin typeface="+mn-lt"/>
              </a:rPr>
              <a:t>Yerleşim alanlarından çıkan atıkların en aza indirgenmesi gereklidir.  </a:t>
            </a:r>
          </a:p>
          <a:p>
            <a:pPr marL="342900" indent="-342900">
              <a:buFont typeface="Arial" panose="020B0604020202020204" pitchFamily="34" charset="0"/>
              <a:buChar char="•"/>
            </a:pPr>
            <a:endParaRPr lang="tr-TR" sz="2400" dirty="0">
              <a:latin typeface="+mn-lt"/>
            </a:endParaRPr>
          </a:p>
          <a:p>
            <a:pPr marL="342900" indent="-342900">
              <a:buFont typeface="Arial" panose="020B0604020202020204" pitchFamily="34" charset="0"/>
              <a:buChar char="•"/>
            </a:pPr>
            <a:endParaRPr lang="tr-TR" sz="2400" dirty="0">
              <a:latin typeface="+mn-lt"/>
            </a:endParaRPr>
          </a:p>
          <a:p>
            <a:pPr marL="342900" indent="-342900">
              <a:buFont typeface="Arial" panose="020B0604020202020204" pitchFamily="34" charset="0"/>
              <a:buChar char="•"/>
            </a:pPr>
            <a:endParaRPr lang="tr-TR" sz="2400" dirty="0">
              <a:latin typeface="+mn-lt"/>
            </a:endParaRPr>
          </a:p>
          <a:p>
            <a:pPr marL="342900" indent="-342900">
              <a:buFont typeface="Arial" panose="020B0604020202020204" pitchFamily="34" charset="0"/>
              <a:buChar char="•"/>
            </a:pPr>
            <a:endParaRPr lang="tr-TR" sz="2400" dirty="0">
              <a:latin typeface="+mn-lt"/>
            </a:endParaRPr>
          </a:p>
          <a:p>
            <a:endParaRPr lang="tr-TR" sz="2400" dirty="0">
              <a:latin typeface="+mn-lt"/>
            </a:endParaRPr>
          </a:p>
        </p:txBody>
      </p:sp>
      <p:sp>
        <p:nvSpPr>
          <p:cNvPr id="2" name="AutoShape 2" descr="3r stok fotoğraflar - Sayfa 2 | 3r telifsiz resimler, görseller |  Depositphotos"/>
          <p:cNvSpPr>
            <a:spLocks noChangeAspect="1" noChangeArrowheads="1"/>
          </p:cNvSpPr>
          <p:nvPr/>
        </p:nvSpPr>
        <p:spPr bwMode="auto">
          <a:xfrm>
            <a:off x="4724400" y="5562600"/>
            <a:ext cx="1447800" cy="144780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5" name="Metin kutusu 4"/>
          <p:cNvSpPr txBox="1"/>
          <p:nvPr/>
        </p:nvSpPr>
        <p:spPr>
          <a:xfrm>
            <a:off x="3175819" y="1074343"/>
            <a:ext cx="4405693" cy="461665"/>
          </a:xfrm>
          <a:prstGeom prst="rect">
            <a:avLst/>
          </a:prstGeom>
          <a:noFill/>
        </p:spPr>
        <p:txBody>
          <a:bodyPr wrap="none" rtlCol="0">
            <a:spAutoFit/>
          </a:bodyPr>
          <a:lstStyle/>
          <a:p>
            <a:r>
              <a:rPr lang="tr-TR" sz="2400" b="1" u="sng" dirty="0">
                <a:latin typeface="+mn-lt"/>
              </a:rPr>
              <a:t>Toprak Kirliliğinin Önlenmesinde</a:t>
            </a:r>
            <a:r>
              <a:rPr lang="tr-TR" sz="2400" b="1" dirty="0">
                <a:latin typeface="+mn-lt"/>
              </a:rPr>
              <a:t>;</a:t>
            </a:r>
          </a:p>
        </p:txBody>
      </p:sp>
    </p:spTree>
    <p:extLst>
      <p:ext uri="{BB962C8B-B14F-4D97-AF65-F5344CB8AC3E}">
        <p14:creationId xmlns:p14="http://schemas.microsoft.com/office/powerpoint/2010/main" val="3782631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00058510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GÜRÜLTÜ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4" name="Dikdörtgen 3"/>
          <p:cNvSpPr/>
          <p:nvPr/>
        </p:nvSpPr>
        <p:spPr>
          <a:xfrm>
            <a:off x="3200400" y="1295400"/>
            <a:ext cx="8282697" cy="1938992"/>
          </a:xfrm>
          <a:prstGeom prst="rect">
            <a:avLst/>
          </a:prstGeom>
        </p:spPr>
        <p:txBody>
          <a:bodyPr wrap="square">
            <a:spAutoFit/>
          </a:bodyPr>
          <a:lstStyle/>
          <a:p>
            <a:pPr algn="just"/>
            <a:r>
              <a:rPr lang="tr-TR" sz="2400" dirty="0">
                <a:latin typeface="+mn-lt"/>
              </a:rPr>
              <a:t>Gürültü, insan ve diğer canlıların yaşamını ve sağlığını olumsuz etkileyen zararlı ses tonları olarak ifade edilmektedir. Özellikle sanayi ve teknolojinin gelişmesi, nüfus artışı ve kentleşme ile birlikte ortaya çıkan gürültü kirliliği problemi, günümüzün önemli çevre sorunlarından birisi haline gelmiştir.</a:t>
            </a: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a:blip r:embed="rId6"/>
          <a:stretch>
            <a:fillRect/>
          </a:stretch>
        </p:blipFill>
        <p:spPr>
          <a:xfrm>
            <a:off x="3924300" y="3257452"/>
            <a:ext cx="6781800" cy="2869649"/>
          </a:xfrm>
          <a:prstGeom prst="rect">
            <a:avLst/>
          </a:prstGeom>
          <a:ln>
            <a:noFill/>
          </a:ln>
          <a:effectLst>
            <a:softEdge rad="112500"/>
          </a:effectLst>
        </p:spPr>
      </p:pic>
    </p:spTree>
    <p:extLst>
      <p:ext uri="{BB962C8B-B14F-4D97-AF65-F5344CB8AC3E}">
        <p14:creationId xmlns:p14="http://schemas.microsoft.com/office/powerpoint/2010/main" val="404903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34594128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RADYOAKTİF KİRLİLİK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a:blip r:embed="rId5"/>
          <a:stretch>
            <a:fillRect/>
          </a:stretch>
        </p:blipFill>
        <p:spPr>
          <a:xfrm>
            <a:off x="3581400" y="2743200"/>
            <a:ext cx="7467600" cy="3047999"/>
          </a:xfrm>
          <a:prstGeom prst="rect">
            <a:avLst/>
          </a:prstGeom>
          <a:ln>
            <a:noFill/>
          </a:ln>
          <a:effectLst>
            <a:softEdge rad="112500"/>
          </a:effectLst>
        </p:spPr>
      </p:pic>
      <p:sp>
        <p:nvSpPr>
          <p:cNvPr id="8" name="Metin kutusu 7"/>
          <p:cNvSpPr txBox="1"/>
          <p:nvPr/>
        </p:nvSpPr>
        <p:spPr>
          <a:xfrm>
            <a:off x="3581400" y="1219200"/>
            <a:ext cx="7696200" cy="1200329"/>
          </a:xfrm>
          <a:prstGeom prst="rect">
            <a:avLst/>
          </a:prstGeom>
          <a:noFill/>
        </p:spPr>
        <p:txBody>
          <a:bodyPr wrap="square" rtlCol="0">
            <a:spAutoFit/>
          </a:bodyPr>
          <a:lstStyle/>
          <a:p>
            <a:pPr algn="just"/>
            <a:r>
              <a:rPr lang="tr-TR" sz="2400" dirty="0">
                <a:latin typeface="+mn-lt"/>
              </a:rPr>
              <a:t>Radyoaktif kirlenme ya da radyolojik radyoaktif maddelerin yüzeylerde veya katılar, sıvılar ve gazlar (insan vücudu da dahil) içinde kasıtsız ve istemeden bulunması durumudur.</a:t>
            </a:r>
          </a:p>
        </p:txBody>
      </p:sp>
    </p:spTree>
    <p:extLst>
      <p:ext uri="{BB962C8B-B14F-4D97-AF65-F5344CB8AC3E}">
        <p14:creationId xmlns:p14="http://schemas.microsoft.com/office/powerpoint/2010/main" val="1194820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75742274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err="1">
                          <a:solidFill>
                            <a:srgbClr val="568430"/>
                          </a:solidFill>
                        </a:rPr>
                        <a:t>Fukushima</a:t>
                      </a:r>
                      <a:r>
                        <a:rPr lang="tr-TR" sz="4400" dirty="0">
                          <a:solidFill>
                            <a:srgbClr val="568430"/>
                          </a:solidFill>
                        </a:rPr>
                        <a:t> </a:t>
                      </a:r>
                      <a:r>
                        <a:rPr lang="tr-TR" sz="4400" dirty="0" err="1">
                          <a:solidFill>
                            <a:srgbClr val="568430"/>
                          </a:solidFill>
                        </a:rPr>
                        <a:t>Daiichi</a:t>
                      </a:r>
                      <a:r>
                        <a:rPr lang="tr-TR" sz="4400" dirty="0">
                          <a:solidFill>
                            <a:srgbClr val="568430"/>
                          </a:solidFill>
                        </a:rPr>
                        <a:t> Nükleer Santral </a:t>
                      </a:r>
                      <a:endParaRPr lang="tr-TR" sz="4400" dirty="0">
                        <a:solidFill>
                          <a:sysClr val="windowText" lastClr="0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9" name="Resim 8"/>
          <p:cNvPicPr>
            <a:picLocks noChangeAspect="1"/>
          </p:cNvPicPr>
          <p:nvPr/>
        </p:nvPicPr>
        <p:blipFill>
          <a:blip r:embed="rId5"/>
          <a:stretch>
            <a:fillRect/>
          </a:stretch>
        </p:blipFill>
        <p:spPr>
          <a:xfrm>
            <a:off x="6257622" y="1148684"/>
            <a:ext cx="5257800" cy="5124450"/>
          </a:xfrm>
          <a:prstGeom prst="rect">
            <a:avLst/>
          </a:prstGeom>
          <a:ln>
            <a:noFill/>
          </a:ln>
          <a:effectLst>
            <a:softEdge rad="112500"/>
          </a:effectLst>
        </p:spPr>
      </p:pic>
      <p:sp>
        <p:nvSpPr>
          <p:cNvPr id="13" name="Metin kutusu 12"/>
          <p:cNvSpPr txBox="1"/>
          <p:nvPr/>
        </p:nvSpPr>
        <p:spPr>
          <a:xfrm>
            <a:off x="3227337" y="1514458"/>
            <a:ext cx="2667000" cy="3170099"/>
          </a:xfrm>
          <a:prstGeom prst="rect">
            <a:avLst/>
          </a:prstGeom>
          <a:noFill/>
        </p:spPr>
        <p:txBody>
          <a:bodyPr wrap="square" rtlCol="0">
            <a:spAutoFit/>
          </a:bodyPr>
          <a:lstStyle/>
          <a:p>
            <a:r>
              <a:rPr lang="tr-TR" sz="2000" dirty="0">
                <a:latin typeface="+mn-lt"/>
              </a:rPr>
              <a:t>11 Mart 2011 tarihinde </a:t>
            </a:r>
            <a:r>
              <a:rPr lang="tr-TR" sz="2000" dirty="0" err="1">
                <a:latin typeface="+mn-lt"/>
              </a:rPr>
              <a:t>Sendai</a:t>
            </a:r>
            <a:r>
              <a:rPr lang="tr-TR" sz="2000" dirty="0">
                <a:latin typeface="+mn-lt"/>
              </a:rPr>
              <a:t> şehrinden 130 km uzaklıkta meydana gelen 9.0 büyüklüğündeki deprem ve onu takip eden </a:t>
            </a:r>
            <a:r>
              <a:rPr lang="tr-TR" sz="2000" dirty="0" err="1">
                <a:latin typeface="+mn-lt"/>
              </a:rPr>
              <a:t>tsunami</a:t>
            </a:r>
            <a:r>
              <a:rPr lang="tr-TR" sz="2000" dirty="0">
                <a:latin typeface="+mn-lt"/>
              </a:rPr>
              <a:t> sonucu, nükleer santral tarihinin en büyük ikinci kazası meydana gelmiştir.</a:t>
            </a:r>
          </a:p>
        </p:txBody>
      </p:sp>
    </p:spTree>
    <p:extLst>
      <p:ext uri="{BB962C8B-B14F-4D97-AF65-F5344CB8AC3E}">
        <p14:creationId xmlns:p14="http://schemas.microsoft.com/office/powerpoint/2010/main" val="1991027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3153829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UZAY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Metin kutusu 1"/>
          <p:cNvSpPr txBox="1"/>
          <p:nvPr/>
        </p:nvSpPr>
        <p:spPr>
          <a:xfrm>
            <a:off x="3352799" y="1371600"/>
            <a:ext cx="8130295" cy="1323439"/>
          </a:xfrm>
          <a:prstGeom prst="rect">
            <a:avLst/>
          </a:prstGeom>
          <a:noFill/>
        </p:spPr>
        <p:txBody>
          <a:bodyPr wrap="square" rtlCol="0">
            <a:spAutoFit/>
          </a:bodyPr>
          <a:lstStyle/>
          <a:p>
            <a:pPr algn="just"/>
            <a:r>
              <a:rPr lang="tr-TR" sz="2000" dirty="0">
                <a:latin typeface="+mn-lt"/>
              </a:rPr>
              <a:t>Dünya’nın çevresinde, değişik yörüngelerde dönen ve artık herhangi bir işlevi olmayan, insan yapımı cisimlerin tümü, Uzay Kirliliği olarak adlandırılır. Bunların arasında ömrünü tüketmiş uyduların yanı sıra roketlerin uzaya bırakılan üst aşamaları ve yörüngede oluşan patlamaların artıkları vardır.</a:t>
            </a:r>
          </a:p>
        </p:txBody>
      </p:sp>
      <p:sp>
        <p:nvSpPr>
          <p:cNvPr id="9" name="Dikdörtgen 8"/>
          <p:cNvSpPr/>
          <p:nvPr/>
        </p:nvSpPr>
        <p:spPr>
          <a:xfrm>
            <a:off x="3124200" y="3429000"/>
            <a:ext cx="3886200" cy="1323439"/>
          </a:xfrm>
          <a:prstGeom prst="rect">
            <a:avLst/>
          </a:prstGeom>
        </p:spPr>
        <p:txBody>
          <a:bodyPr wrap="square">
            <a:spAutoFit/>
          </a:bodyPr>
          <a:lstStyle/>
          <a:p>
            <a:pPr marL="342900" indent="-342900">
              <a:buFont typeface="Wingdings" panose="05000000000000000000" pitchFamily="2" charset="2"/>
              <a:buChar char="Ø"/>
            </a:pPr>
            <a:r>
              <a:rPr lang="tr-TR" sz="2000" b="1" dirty="0">
                <a:latin typeface="+mn-lt"/>
              </a:rPr>
              <a:t>Uzmanların tahminine göre Dünya yörüngesinde yer alan çöpler, 20.000’in üzerinde parçadan oluşmaktadır.</a:t>
            </a:r>
          </a:p>
        </p:txBody>
      </p:sp>
      <p:pic>
        <p:nvPicPr>
          <p:cNvPr id="13" name="Resim 12"/>
          <p:cNvPicPr>
            <a:picLocks noChangeAspect="1"/>
          </p:cNvPicPr>
          <p:nvPr/>
        </p:nvPicPr>
        <p:blipFill>
          <a:blip r:embed="rId5"/>
          <a:stretch>
            <a:fillRect/>
          </a:stretch>
        </p:blipFill>
        <p:spPr>
          <a:xfrm>
            <a:off x="7010400" y="2805026"/>
            <a:ext cx="4689421" cy="3214774"/>
          </a:xfrm>
          <a:prstGeom prst="rect">
            <a:avLst/>
          </a:prstGeom>
          <a:ln>
            <a:noFill/>
          </a:ln>
          <a:effectLst>
            <a:softEdge rad="112500"/>
          </a:effectLst>
        </p:spPr>
      </p:pic>
    </p:spTree>
    <p:extLst>
      <p:ext uri="{BB962C8B-B14F-4D97-AF65-F5344CB8AC3E}">
        <p14:creationId xmlns:p14="http://schemas.microsoft.com/office/powerpoint/2010/main" val="3331668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47664120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GÖRÜNTÜ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3" name="Metin kutusu 12"/>
          <p:cNvSpPr txBox="1"/>
          <p:nvPr/>
        </p:nvSpPr>
        <p:spPr>
          <a:xfrm>
            <a:off x="3253495" y="1371600"/>
            <a:ext cx="8216325" cy="1631216"/>
          </a:xfrm>
          <a:prstGeom prst="rect">
            <a:avLst/>
          </a:prstGeom>
          <a:noFill/>
        </p:spPr>
        <p:txBody>
          <a:bodyPr wrap="square" rtlCol="0">
            <a:spAutoFit/>
          </a:bodyPr>
          <a:lstStyle/>
          <a:p>
            <a:pPr algn="just"/>
            <a:r>
              <a:rPr lang="tr-TR" sz="2000" dirty="0">
                <a:latin typeface="+mn-lt"/>
              </a:rPr>
              <a:t>İnsanların doğal çevrede yapmış olduğu olumsuz değişikliklerle sağlıklı insanların görüntü alanlarının kişileri  rahatsız edici hale getirilmesine “görüntü kirliliği” denilmektedir. Günümüzde sanayileşmenin, nüfusun ve çarpık kentleşmenin hızla artması insanları etkileyen görüntü kirliliklerinin ortaya çıkmasına neden olmaktadır. </a:t>
            </a:r>
          </a:p>
        </p:txBody>
      </p:sp>
      <p:pic>
        <p:nvPicPr>
          <p:cNvPr id="2" name="Resim 1"/>
          <p:cNvPicPr>
            <a:picLocks noChangeAspect="1"/>
          </p:cNvPicPr>
          <p:nvPr/>
        </p:nvPicPr>
        <p:blipFill>
          <a:blip r:embed="rId5"/>
          <a:stretch>
            <a:fillRect/>
          </a:stretch>
        </p:blipFill>
        <p:spPr>
          <a:xfrm>
            <a:off x="8001000" y="3200400"/>
            <a:ext cx="3705608" cy="2819400"/>
          </a:xfrm>
          <a:prstGeom prst="rect">
            <a:avLst/>
          </a:prstGeom>
          <a:ln>
            <a:noFill/>
          </a:ln>
          <a:effectLst>
            <a:softEdge rad="112500"/>
          </a:effectLst>
        </p:spPr>
      </p:pic>
      <p:pic>
        <p:nvPicPr>
          <p:cNvPr id="8" name="Resim 7"/>
          <p:cNvPicPr>
            <a:picLocks noChangeAspect="1"/>
          </p:cNvPicPr>
          <p:nvPr/>
        </p:nvPicPr>
        <p:blipFill>
          <a:blip r:embed="rId6"/>
          <a:stretch>
            <a:fillRect/>
          </a:stretch>
        </p:blipFill>
        <p:spPr>
          <a:xfrm>
            <a:off x="3372058" y="3140512"/>
            <a:ext cx="3866942" cy="2879288"/>
          </a:xfrm>
          <a:prstGeom prst="rect">
            <a:avLst/>
          </a:prstGeom>
          <a:ln>
            <a:noFill/>
          </a:ln>
          <a:effectLst>
            <a:softEdge rad="112500"/>
          </a:effectLst>
        </p:spPr>
      </p:pic>
    </p:spTree>
    <p:extLst>
      <p:ext uri="{BB962C8B-B14F-4D97-AF65-F5344CB8AC3E}">
        <p14:creationId xmlns:p14="http://schemas.microsoft.com/office/powerpoint/2010/main" val="28231220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68450917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IŞIK KİRLİLİĞİ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2" name="Metin kutusu 1"/>
          <p:cNvSpPr txBox="1"/>
          <p:nvPr/>
        </p:nvSpPr>
        <p:spPr>
          <a:xfrm>
            <a:off x="3253495" y="1371600"/>
            <a:ext cx="8100305" cy="1200329"/>
          </a:xfrm>
          <a:prstGeom prst="rect">
            <a:avLst/>
          </a:prstGeom>
          <a:noFill/>
        </p:spPr>
        <p:txBody>
          <a:bodyPr wrap="square" rtlCol="0">
            <a:spAutoFit/>
          </a:bodyPr>
          <a:lstStyle/>
          <a:p>
            <a:r>
              <a:rPr lang="tr-TR" sz="2400" dirty="0">
                <a:latin typeface="+mn-lt"/>
              </a:rPr>
              <a:t>Işık kirliğinin sebepleri lazerler ve gereksiz aydınlatmalardır. Işık kirliliği gece havada aşırı aydınlık oluşmasıdır. </a:t>
            </a:r>
          </a:p>
          <a:p>
            <a:endParaRPr lang="tr-TR" sz="2400" dirty="0">
              <a:latin typeface="+mn-lt"/>
            </a:endParaRPr>
          </a:p>
        </p:txBody>
      </p:sp>
      <p:sp>
        <p:nvSpPr>
          <p:cNvPr id="8" name="Metin kutusu 7"/>
          <p:cNvSpPr txBox="1"/>
          <p:nvPr/>
        </p:nvSpPr>
        <p:spPr>
          <a:xfrm>
            <a:off x="3253495" y="2521246"/>
            <a:ext cx="3985505" cy="3139321"/>
          </a:xfrm>
          <a:prstGeom prst="rect">
            <a:avLst/>
          </a:prstGeom>
          <a:noFill/>
        </p:spPr>
        <p:txBody>
          <a:bodyPr wrap="square" rtlCol="0">
            <a:spAutoFit/>
          </a:bodyPr>
          <a:lstStyle/>
          <a:p>
            <a:pPr marL="285750" indent="-285750">
              <a:buFont typeface="Wingdings" panose="05000000000000000000" pitchFamily="2" charset="2"/>
              <a:buChar char="Ø"/>
            </a:pPr>
            <a:r>
              <a:rPr lang="tr-TR" dirty="0">
                <a:latin typeface="+mn-lt"/>
              </a:rPr>
              <a:t>Deniz kaplumbağaları yumurtadan çıktıklarında denizin üzerindeki ay yansımasını ararlar ama aşırı aydınlatmalardan dolayı bir kısmı ayın yansıması ayırt edemez sonuç olarak açlıktan veya avlanmaktan dolayı ölürler.</a:t>
            </a:r>
          </a:p>
          <a:p>
            <a:pPr marL="285750" indent="-285750">
              <a:buFont typeface="Wingdings" panose="05000000000000000000" pitchFamily="2" charset="2"/>
              <a:buChar char="Ø"/>
            </a:pPr>
            <a:r>
              <a:rPr lang="tr-TR" dirty="0">
                <a:latin typeface="+mn-lt"/>
              </a:rPr>
              <a:t>Kuşlar uçarken aya göre yön bulurlar. Ama aşırı aydınlatmalardan dolayı hangisinin ay olduğunu bilemezler ve göç edemeyip ölürler.</a:t>
            </a:r>
          </a:p>
        </p:txBody>
      </p:sp>
      <p:pic>
        <p:nvPicPr>
          <p:cNvPr id="9" name="Resim 8"/>
          <p:cNvPicPr>
            <a:picLocks noChangeAspect="1"/>
          </p:cNvPicPr>
          <p:nvPr/>
        </p:nvPicPr>
        <p:blipFill>
          <a:blip r:embed="rId5"/>
          <a:stretch>
            <a:fillRect/>
          </a:stretch>
        </p:blipFill>
        <p:spPr>
          <a:xfrm>
            <a:off x="7341746" y="2162013"/>
            <a:ext cx="4088253" cy="3857788"/>
          </a:xfrm>
          <a:prstGeom prst="rect">
            <a:avLst/>
          </a:prstGeom>
          <a:ln>
            <a:noFill/>
          </a:ln>
          <a:effectLst>
            <a:softEdge rad="112500"/>
          </a:effectLst>
        </p:spPr>
      </p:pic>
    </p:spTree>
    <p:extLst>
      <p:ext uri="{BB962C8B-B14F-4D97-AF65-F5344CB8AC3E}">
        <p14:creationId xmlns:p14="http://schemas.microsoft.com/office/powerpoint/2010/main" val="370488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Resim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613" y="0"/>
            <a:ext cx="12339613" cy="6940697"/>
          </a:xfrm>
          <a:prstGeom prst="rect">
            <a:avLst/>
          </a:prstGeom>
        </p:spPr>
      </p:pic>
      <p:sp>
        <p:nvSpPr>
          <p:cNvPr id="2050" name="Rectangle 2"/>
          <p:cNvSpPr>
            <a:spLocks noGrp="1" noChangeArrowheads="1"/>
          </p:cNvSpPr>
          <p:nvPr>
            <p:ph type="ctrTitle" idx="4294967295"/>
          </p:nvPr>
        </p:nvSpPr>
        <p:spPr>
          <a:xfrm>
            <a:off x="3962400" y="1997282"/>
            <a:ext cx="8018231" cy="2476791"/>
          </a:xfrm>
        </p:spPr>
        <p:txBody>
          <a:bodyPr/>
          <a:lstStyle/>
          <a:p>
            <a:r>
              <a:rPr lang="tr-TR" sz="4800" dirty="0">
                <a:solidFill>
                  <a:schemeClr val="tx2"/>
                </a:solidFill>
                <a:latin typeface="Calibri" panose="020F0502020204030204" pitchFamily="34" charset="0"/>
                <a:cs typeface="Calibri" panose="020F0502020204030204" pitchFamily="34" charset="0"/>
              </a:rPr>
              <a:t>TEMEL ÇEVRE EĞİTİMİ</a:t>
            </a:r>
            <a:br>
              <a:rPr lang="tr-TR" sz="4800" dirty="0">
                <a:solidFill>
                  <a:schemeClr val="tx2"/>
                </a:solidFill>
                <a:latin typeface="Calibri" panose="020F0502020204030204" pitchFamily="34" charset="0"/>
                <a:cs typeface="Calibri" panose="020F0502020204030204" pitchFamily="34" charset="0"/>
              </a:rPr>
            </a:br>
            <a:endParaRPr lang="en-US" sz="4800" dirty="0">
              <a:solidFill>
                <a:schemeClr val="bg1"/>
              </a:solidFill>
              <a:latin typeface="Calibri" panose="020F0502020204030204" pitchFamily="34" charset="0"/>
              <a:cs typeface="Calibri" panose="020F0502020204030204" pitchFamily="34" charset="0"/>
            </a:endParaRPr>
          </a:p>
        </p:txBody>
      </p:sp>
      <p:pic>
        <p:nvPicPr>
          <p:cNvPr id="32" name="Resim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096" y="5715000"/>
            <a:ext cx="3300802" cy="914400"/>
          </a:xfrm>
          <a:prstGeom prst="rect">
            <a:avLst/>
          </a:prstGeom>
        </p:spPr>
      </p:pic>
      <p:sp>
        <p:nvSpPr>
          <p:cNvPr id="5" name="Rectangle 2"/>
          <p:cNvSpPr txBox="1">
            <a:spLocks noChangeArrowheads="1"/>
          </p:cNvSpPr>
          <p:nvPr/>
        </p:nvSpPr>
        <p:spPr bwMode="gray">
          <a:xfrm>
            <a:off x="3962400" y="3962400"/>
            <a:ext cx="2971800" cy="469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charset="0"/>
              </a:defRPr>
            </a:lvl2pPr>
            <a:lvl3pPr algn="l" rtl="0" eaLnBrk="1" fontAlgn="base" hangingPunct="1">
              <a:spcBef>
                <a:spcPct val="0"/>
              </a:spcBef>
              <a:spcAft>
                <a:spcPct val="0"/>
              </a:spcAft>
              <a:defRPr sz="4400" b="1">
                <a:solidFill>
                  <a:srgbClr val="FFFFFF"/>
                </a:solidFill>
                <a:latin typeface="Arial" charset="0"/>
              </a:defRPr>
            </a:lvl3pPr>
            <a:lvl4pPr algn="l" rtl="0" eaLnBrk="1" fontAlgn="base" hangingPunct="1">
              <a:spcBef>
                <a:spcPct val="0"/>
              </a:spcBef>
              <a:spcAft>
                <a:spcPct val="0"/>
              </a:spcAft>
              <a:defRPr sz="4400" b="1">
                <a:solidFill>
                  <a:srgbClr val="FFFFFF"/>
                </a:solidFill>
                <a:latin typeface="Arial" charset="0"/>
              </a:defRPr>
            </a:lvl4pPr>
            <a:lvl5pPr algn="l" rtl="0" eaLnBrk="1" fontAlgn="base" hangingPunct="1">
              <a:spcBef>
                <a:spcPct val="0"/>
              </a:spcBef>
              <a:spcAft>
                <a:spcPct val="0"/>
              </a:spcAft>
              <a:defRPr sz="4400" b="1">
                <a:solidFill>
                  <a:srgbClr val="FFFFFF"/>
                </a:solidFill>
                <a:latin typeface="Arial" charset="0"/>
              </a:defRPr>
            </a:lvl5pPr>
            <a:lvl6pPr marL="457200" algn="l" rtl="0" eaLnBrk="1" fontAlgn="base" hangingPunct="1">
              <a:spcBef>
                <a:spcPct val="0"/>
              </a:spcBef>
              <a:spcAft>
                <a:spcPct val="0"/>
              </a:spcAft>
              <a:defRPr sz="4400" b="1">
                <a:solidFill>
                  <a:srgbClr val="FFFFFF"/>
                </a:solidFill>
                <a:latin typeface="Arial" charset="0"/>
              </a:defRPr>
            </a:lvl6pPr>
            <a:lvl7pPr marL="914400" algn="l" rtl="0" eaLnBrk="1" fontAlgn="base" hangingPunct="1">
              <a:spcBef>
                <a:spcPct val="0"/>
              </a:spcBef>
              <a:spcAft>
                <a:spcPct val="0"/>
              </a:spcAft>
              <a:defRPr sz="4400" b="1">
                <a:solidFill>
                  <a:srgbClr val="FFFFFF"/>
                </a:solidFill>
                <a:latin typeface="Arial" charset="0"/>
              </a:defRPr>
            </a:lvl7pPr>
            <a:lvl8pPr marL="1371600" algn="l" rtl="0" eaLnBrk="1" fontAlgn="base" hangingPunct="1">
              <a:spcBef>
                <a:spcPct val="0"/>
              </a:spcBef>
              <a:spcAft>
                <a:spcPct val="0"/>
              </a:spcAft>
              <a:defRPr sz="4400" b="1">
                <a:solidFill>
                  <a:srgbClr val="FFFFFF"/>
                </a:solidFill>
                <a:latin typeface="Arial" charset="0"/>
              </a:defRPr>
            </a:lvl8pPr>
            <a:lvl9pPr marL="1828800" algn="l" rtl="0" eaLnBrk="1" fontAlgn="base" hangingPunct="1">
              <a:spcBef>
                <a:spcPct val="0"/>
              </a:spcBef>
              <a:spcAft>
                <a:spcPct val="0"/>
              </a:spcAft>
              <a:defRPr sz="4400" b="1">
                <a:solidFill>
                  <a:srgbClr val="FFFFFF"/>
                </a:solidFill>
                <a:latin typeface="Arial" charset="0"/>
              </a:defRPr>
            </a:lvl9pPr>
          </a:lstStyle>
          <a:p>
            <a:r>
              <a:rPr lang="tr-TR" sz="2000" kern="0" dirty="0">
                <a:solidFill>
                  <a:schemeClr val="tx2"/>
                </a:solidFill>
              </a:rPr>
              <a:t>Ahmet Yalçın YAŞAR</a:t>
            </a:r>
            <a:br>
              <a:rPr lang="tr-TR" sz="5400" kern="0" dirty="0">
                <a:solidFill>
                  <a:schemeClr val="tx2"/>
                </a:solidFill>
              </a:rPr>
            </a:br>
            <a:endParaRPr lang="en-US" sz="5400" kern="0" dirty="0">
              <a:solidFill>
                <a:schemeClr val="bg1"/>
              </a:solidFill>
            </a:endParaRPr>
          </a:p>
        </p:txBody>
      </p:sp>
    </p:spTree>
    <p:extLst>
      <p:ext uri="{BB962C8B-B14F-4D97-AF65-F5344CB8AC3E}">
        <p14:creationId xmlns:p14="http://schemas.microsoft.com/office/powerpoint/2010/main" val="3900751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58443750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ATIK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2" name="Dikdörtgen 1"/>
          <p:cNvSpPr/>
          <p:nvPr/>
        </p:nvSpPr>
        <p:spPr>
          <a:xfrm>
            <a:off x="3113094" y="1430951"/>
            <a:ext cx="8282694" cy="4493538"/>
          </a:xfrm>
          <a:prstGeom prst="rect">
            <a:avLst/>
          </a:prstGeom>
        </p:spPr>
        <p:txBody>
          <a:bodyPr wrap="square">
            <a:spAutoFit/>
          </a:bodyPr>
          <a:lstStyle/>
          <a:p>
            <a:pPr marL="342900" indent="-342900" algn="just">
              <a:buFont typeface="Arial" panose="020B0604020202020204" pitchFamily="34" charset="0"/>
              <a:buChar char="•"/>
            </a:pPr>
            <a:r>
              <a:rPr lang="tr-TR" sz="2200" dirty="0">
                <a:latin typeface="Calibri" panose="020F0502020204030204" pitchFamily="34" charset="0"/>
              </a:rPr>
              <a:t>Üretim tasarım aşamasından başlayarak; üretim, tüketim, atık oluşumu ve kullanım faaliyetleri sonucu ortaya çıkan, insan ve çevre sağlığına zarar verecek şekilde doğrudan ve dolaylı bir biçimde alıcı ortama verilmesi sakıncalı her türlü madde atık olarak  adlandırılmaktadır.</a:t>
            </a:r>
          </a:p>
          <a:p>
            <a:pPr marL="342900" indent="-342900" algn="just">
              <a:buFont typeface="Arial" panose="020B0604020202020204" pitchFamily="34" charset="0"/>
              <a:buChar char="•"/>
            </a:pPr>
            <a:endParaRPr lang="tr-TR" sz="2200" dirty="0">
              <a:latin typeface="Calibri" panose="020F0502020204030204" pitchFamily="34" charset="0"/>
            </a:endParaRPr>
          </a:p>
          <a:p>
            <a:pPr marL="342900" indent="-342900" algn="just">
              <a:buFont typeface="Arial" panose="020B0604020202020204" pitchFamily="34" charset="0"/>
              <a:buChar char="•"/>
            </a:pPr>
            <a:r>
              <a:rPr lang="tr-TR" sz="2200" dirty="0">
                <a:latin typeface="Calibri" panose="020F0502020204030204" pitchFamily="34" charset="0"/>
              </a:rPr>
              <a:t>Atıkların içinden, </a:t>
            </a:r>
            <a:r>
              <a:rPr lang="tr-TR" sz="2200" dirty="0">
                <a:solidFill>
                  <a:srgbClr val="FF0000"/>
                </a:solidFill>
                <a:latin typeface="Calibri" panose="020F0502020204030204" pitchFamily="34" charset="0"/>
              </a:rPr>
              <a:t>kağıt-karton, cam, plastik, metal gibi (geri kazanılabilir) </a:t>
            </a:r>
            <a:r>
              <a:rPr lang="tr-TR" sz="2200" dirty="0">
                <a:latin typeface="Calibri" panose="020F0502020204030204" pitchFamily="34" charset="0"/>
              </a:rPr>
              <a:t>malzemeler ayrıldıktan sonra geride kalan ve hiçbir şekilde kullanılamayacak halde olan artık malzemeye çöp  denir.</a:t>
            </a:r>
          </a:p>
          <a:p>
            <a:pPr algn="just"/>
            <a:endParaRPr lang="tr-TR" sz="2200" dirty="0">
              <a:latin typeface="Calibri" panose="020F0502020204030204" pitchFamily="34" charset="0"/>
            </a:endParaRPr>
          </a:p>
          <a:p>
            <a:pPr marL="342900" indent="-342900" algn="just">
              <a:buFont typeface="Arial" panose="020B0604020202020204" pitchFamily="34" charset="0"/>
              <a:buChar char="•"/>
            </a:pPr>
            <a:r>
              <a:rPr lang="tr-TR" sz="2200" b="1" dirty="0">
                <a:latin typeface="Calibri" panose="020F0502020204030204" pitchFamily="34" charset="0"/>
              </a:rPr>
              <a:t>Atık yönetimi</a:t>
            </a:r>
            <a:r>
              <a:rPr lang="tr-TR" sz="2200" dirty="0">
                <a:latin typeface="Calibri" panose="020F0502020204030204" pitchFamily="34" charset="0"/>
              </a:rPr>
              <a:t>, herhangi bir ürünün atığın geri dönüştürülmesi veya </a:t>
            </a:r>
            <a:r>
              <a:rPr lang="tr-TR" sz="2200" dirty="0" err="1">
                <a:latin typeface="Calibri" panose="020F0502020204030204" pitchFamily="34" charset="0"/>
              </a:rPr>
              <a:t>bertarafını</a:t>
            </a:r>
            <a:r>
              <a:rPr lang="tr-TR" sz="2200" dirty="0">
                <a:latin typeface="Calibri" panose="020F0502020204030204" pitchFamily="34" charset="0"/>
              </a:rPr>
              <a:t> kapsayan bir disiplindir.</a:t>
            </a:r>
          </a:p>
          <a:p>
            <a:pPr algn="just"/>
            <a:endParaRPr lang="tr-TR" sz="2200" dirty="0">
              <a:latin typeface="Calibri" panose="020F0502020204030204" pitchFamily="34" charset="0"/>
            </a:endParaRPr>
          </a:p>
        </p:txBody>
      </p:sp>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608101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72200"/>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229567424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ÇEVRE</a:t>
                      </a:r>
                      <a:r>
                        <a:rPr lang="tr-TR" sz="4400" baseline="0" dirty="0">
                          <a:solidFill>
                            <a:srgbClr val="568430"/>
                          </a:solidFill>
                        </a:rPr>
                        <a:t> KAVRAMI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8973518"/>
              </p:ext>
            </p:extLst>
          </p:nvPr>
        </p:nvGraphicFramePr>
        <p:xfrm>
          <a:off x="3200399" y="1219200"/>
          <a:ext cx="8282695" cy="5205007"/>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5205007">
                <a:tc>
                  <a:txBody>
                    <a:bodyPr/>
                    <a:lstStyle/>
                    <a:p>
                      <a:pPr marL="0" indent="0">
                        <a:buFont typeface="Arial" panose="020B0604020202020204" pitchFamily="34" charset="0"/>
                        <a:buNone/>
                      </a:pPr>
                      <a:endParaRPr lang="tr-TR" sz="2400" b="0" u="sng" dirty="0">
                        <a:solidFill>
                          <a:sysClr val="windowText" lastClr="000000"/>
                        </a:solidFill>
                        <a:latin typeface="+mn-lt"/>
                      </a:endParaRPr>
                    </a:p>
                    <a:p>
                      <a:pPr marL="342900" indent="-342900">
                        <a:buFont typeface="Arial" panose="020B0604020202020204" pitchFamily="34" charset="0"/>
                        <a:buChar char="•"/>
                      </a:pPr>
                      <a:endParaRPr lang="tr-TR" sz="2400" b="0" u="sng" dirty="0">
                        <a:solidFill>
                          <a:sysClr val="windowText" lastClr="000000"/>
                        </a:solidFill>
                        <a:latin typeface="+mn-lt"/>
                      </a:endParaRPr>
                    </a:p>
                    <a:p>
                      <a:pPr marL="342900" indent="-342900">
                        <a:buFont typeface="Arial" panose="020B0604020202020204" pitchFamily="34" charset="0"/>
                        <a:buChar char="•"/>
                      </a:pPr>
                      <a:endParaRPr lang="tr-TR" sz="2400" b="0" u="sng" dirty="0">
                        <a:solidFill>
                          <a:sysClr val="windowText" lastClr="000000"/>
                        </a:solidFill>
                        <a:latin typeface="+mn-lt"/>
                      </a:endParaRPr>
                    </a:p>
                    <a:p>
                      <a:pPr marL="342900" indent="-342900">
                        <a:buFont typeface="Arial" panose="020B0604020202020204" pitchFamily="34" charset="0"/>
                        <a:buChar char="•"/>
                      </a:pPr>
                      <a:r>
                        <a:rPr lang="tr-TR" sz="2400" b="0" u="sng" dirty="0">
                          <a:solidFill>
                            <a:sysClr val="windowText" lastClr="000000"/>
                          </a:solidFill>
                          <a:latin typeface="+mn-lt"/>
                        </a:rPr>
                        <a:t>Çevre hakkı en temel insan </a:t>
                      </a:r>
                    </a:p>
                    <a:p>
                      <a:pPr marL="0" indent="0">
                        <a:buFont typeface="Arial" panose="020B0604020202020204" pitchFamily="34" charset="0"/>
                        <a:buNone/>
                      </a:pPr>
                      <a:r>
                        <a:rPr lang="tr-TR" sz="2400" b="0" u="sng" dirty="0">
                          <a:solidFill>
                            <a:sysClr val="windowText" lastClr="000000"/>
                          </a:solidFill>
                          <a:latin typeface="+mn-lt"/>
                        </a:rPr>
                        <a:t>haklarından biridir. </a:t>
                      </a:r>
                    </a:p>
                    <a:p>
                      <a:pPr marL="0" indent="0">
                        <a:buFont typeface="Arial" panose="020B0604020202020204" pitchFamily="34" charset="0"/>
                        <a:buNone/>
                      </a:pPr>
                      <a:endParaRPr lang="tr-TR" sz="2400" b="0" u="sng" dirty="0">
                        <a:solidFill>
                          <a:sysClr val="windowText" lastClr="000000"/>
                        </a:solidFill>
                        <a:latin typeface="+mn-lt"/>
                      </a:endParaRPr>
                    </a:p>
                    <a:p>
                      <a:pPr marL="0" indent="0">
                        <a:buFont typeface="Arial" panose="020B0604020202020204" pitchFamily="34" charset="0"/>
                        <a:buNone/>
                      </a:pPr>
                      <a:r>
                        <a:rPr lang="tr-TR" sz="2400" b="0" dirty="0">
                          <a:solidFill>
                            <a:sysClr val="windowText" lastClr="000000"/>
                          </a:solidFill>
                          <a:latin typeface="+mn-lt"/>
                        </a:rPr>
                        <a:t>Bu nedenle çevrenin</a:t>
                      </a:r>
                    </a:p>
                    <a:p>
                      <a:pPr marL="0" indent="0">
                        <a:buFont typeface="Arial" panose="020B0604020202020204" pitchFamily="34" charset="0"/>
                        <a:buNone/>
                      </a:pPr>
                      <a:r>
                        <a:rPr lang="tr-TR" sz="2400" b="0" dirty="0">
                          <a:solidFill>
                            <a:sysClr val="windowText" lastClr="000000"/>
                          </a:solidFill>
                          <a:latin typeface="+mn-lt"/>
                        </a:rPr>
                        <a:t>korunmasına </a:t>
                      </a:r>
                      <a:r>
                        <a:rPr lang="tr-TR" sz="2400" b="0" baseline="0" dirty="0">
                          <a:solidFill>
                            <a:sysClr val="windowText" lastClr="000000"/>
                          </a:solidFill>
                          <a:latin typeface="+mn-lt"/>
                        </a:rPr>
                        <a:t> </a:t>
                      </a:r>
                      <a:r>
                        <a:rPr lang="tr-TR" sz="2400" b="0" dirty="0">
                          <a:solidFill>
                            <a:sysClr val="windowText" lastClr="000000"/>
                          </a:solidFill>
                          <a:latin typeface="+mn-lt"/>
                        </a:rPr>
                        <a:t>yönelik yapılacak</a:t>
                      </a:r>
                    </a:p>
                    <a:p>
                      <a:pPr marL="0" indent="0">
                        <a:buFont typeface="Arial" panose="020B0604020202020204" pitchFamily="34" charset="0"/>
                        <a:buNone/>
                      </a:pPr>
                      <a:r>
                        <a:rPr lang="tr-TR" sz="2400" b="0" dirty="0">
                          <a:solidFill>
                            <a:sysClr val="windowText" lastClr="000000"/>
                          </a:solidFill>
                          <a:latin typeface="+mn-lt"/>
                        </a:rPr>
                        <a:t>her faaliyet, atılacak her adım </a:t>
                      </a:r>
                    </a:p>
                    <a:p>
                      <a:pPr marL="0" indent="0">
                        <a:buFont typeface="Arial" panose="020B0604020202020204" pitchFamily="34" charset="0"/>
                        <a:buNone/>
                      </a:pPr>
                      <a:r>
                        <a:rPr lang="tr-TR" sz="2400" b="0" dirty="0">
                          <a:solidFill>
                            <a:sysClr val="windowText" lastClr="000000"/>
                          </a:solidFill>
                          <a:latin typeface="+mn-lt"/>
                        </a:rPr>
                        <a:t>insanlık için yapılmış olacaktır. </a:t>
                      </a:r>
                    </a:p>
                    <a:p>
                      <a:pPr marL="0" indent="0">
                        <a:buFont typeface="Arial" panose="020B0604020202020204" pitchFamily="34" charset="0"/>
                        <a:buNone/>
                      </a:pPr>
                      <a:endParaRPr lang="tr-TR" sz="2400" dirty="0">
                        <a:solidFill>
                          <a:sysClr val="windowText" lastClr="000000"/>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5" name="Düz Bağlayıcı 14"/>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6"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7"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2" name="Resim 11"/>
          <p:cNvPicPr>
            <a:picLocks noChangeAspect="1"/>
          </p:cNvPicPr>
          <p:nvPr/>
        </p:nvPicPr>
        <p:blipFill>
          <a:blip r:embed="rId6"/>
          <a:stretch>
            <a:fillRect/>
          </a:stretch>
        </p:blipFill>
        <p:spPr>
          <a:xfrm>
            <a:off x="7098220" y="1219198"/>
            <a:ext cx="4484179" cy="4495801"/>
          </a:xfrm>
          <a:prstGeom prst="rect">
            <a:avLst/>
          </a:prstGeom>
          <a:ln>
            <a:noFill/>
          </a:ln>
          <a:effectLst>
            <a:softEdge rad="112500"/>
          </a:effectLst>
        </p:spPr>
      </p:pic>
    </p:spTree>
    <p:extLst>
      <p:ext uri="{BB962C8B-B14F-4D97-AF65-F5344CB8AC3E}">
        <p14:creationId xmlns:p14="http://schemas.microsoft.com/office/powerpoint/2010/main" val="1987372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57162428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ATIK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a:solidFill>
                  <a:prstClr val="black">
                    <a:tint val="75000"/>
                  </a:prstClr>
                </a:solidFill>
              </a:rPr>
              <a:t>Temel Çevre Eğitimi</a:t>
            </a:r>
            <a:endParaRPr lang="en-US" dirty="0">
              <a:solidFill>
                <a:prstClr val="black">
                  <a:tint val="75000"/>
                </a:prstClr>
              </a:solidFill>
            </a:endParaRPr>
          </a:p>
        </p:txBody>
      </p:sp>
      <p:pic>
        <p:nvPicPr>
          <p:cNvPr id="13" name="Picture 4"/>
          <p:cNvPicPr>
            <a:picLocks noChangeAspect="1" noChangeArrowheads="1"/>
          </p:cNvPicPr>
          <p:nvPr/>
        </p:nvPicPr>
        <p:blipFill>
          <a:blip r:embed="rId5" cstate="print">
            <a:clrChange>
              <a:clrFrom>
                <a:srgbClr val="EDF7FF"/>
              </a:clrFrom>
              <a:clrTo>
                <a:srgbClr val="EDF7FF">
                  <a:alpha val="0"/>
                </a:srgbClr>
              </a:clrTo>
            </a:clrChange>
          </a:blip>
          <a:srcRect/>
          <a:stretch>
            <a:fillRect/>
          </a:stretch>
        </p:blipFill>
        <p:spPr bwMode="auto">
          <a:xfrm>
            <a:off x="4629200" y="3207462"/>
            <a:ext cx="6073802" cy="2988145"/>
          </a:xfrm>
          <a:prstGeom prst="rect">
            <a:avLst/>
          </a:prstGeom>
          <a:noFill/>
          <a:ln w="9525">
            <a:noFill/>
            <a:miter lim="800000"/>
            <a:headEnd/>
            <a:tailEnd/>
          </a:ln>
        </p:spPr>
      </p:pic>
      <p:sp>
        <p:nvSpPr>
          <p:cNvPr id="15" name="Dikdörtgen 14"/>
          <p:cNvSpPr/>
          <p:nvPr/>
        </p:nvSpPr>
        <p:spPr>
          <a:xfrm>
            <a:off x="3657600" y="1141375"/>
            <a:ext cx="7924800" cy="1938992"/>
          </a:xfrm>
          <a:prstGeom prst="rect">
            <a:avLst/>
          </a:prstGeom>
        </p:spPr>
        <p:txBody>
          <a:bodyPr wrap="square">
            <a:spAutoFit/>
          </a:bodyPr>
          <a:lstStyle/>
          <a:p>
            <a:pPr lvl="0" algn="just" fontAlgn="auto">
              <a:spcBef>
                <a:spcPts val="0"/>
              </a:spcBef>
              <a:spcAft>
                <a:spcPts val="0"/>
              </a:spcAft>
            </a:pPr>
            <a:r>
              <a:rPr lang="tr-TR" sz="2000" dirty="0">
                <a:solidFill>
                  <a:srgbClr val="FF0000"/>
                </a:solidFill>
                <a:latin typeface="+mn-lt"/>
                <a:ea typeface="Cambria" pitchFamily="18" charset="0"/>
                <a:cs typeface="Cambria" pitchFamily="18" charset="0"/>
              </a:rPr>
              <a:t>“Atık Hiyerarşisine” </a:t>
            </a:r>
            <a:r>
              <a:rPr lang="tr-TR" sz="2000" dirty="0">
                <a:latin typeface="+mn-lt"/>
                <a:ea typeface="Cambria" pitchFamily="18" charset="0"/>
                <a:cs typeface="Cambria" pitchFamily="18" charset="0"/>
              </a:rPr>
              <a:t>göre atıklar öncelikle kaynağında Önleme/ Azaltma esasına dayanmaktadır.</a:t>
            </a:r>
          </a:p>
          <a:p>
            <a:pPr lvl="0" algn="just" fontAlgn="auto">
              <a:spcBef>
                <a:spcPts val="0"/>
              </a:spcBef>
              <a:spcAft>
                <a:spcPts val="0"/>
              </a:spcAft>
            </a:pPr>
            <a:r>
              <a:rPr lang="tr-TR" sz="2000" dirty="0">
                <a:latin typeface="+mn-lt"/>
                <a:ea typeface="Cambria" pitchFamily="18" charset="0"/>
                <a:cs typeface="Cambria" pitchFamily="18" charset="0"/>
              </a:rPr>
              <a:t>Diğer basamakları ise; Geri Kazanım, Geri Dönüşüm ve Yeniden Kullanım yöntemleri oluşturmaktadır.</a:t>
            </a:r>
          </a:p>
          <a:p>
            <a:pPr lvl="0" algn="just" fontAlgn="auto">
              <a:spcBef>
                <a:spcPts val="0"/>
              </a:spcBef>
              <a:spcAft>
                <a:spcPts val="0"/>
              </a:spcAft>
            </a:pPr>
            <a:r>
              <a:rPr lang="tr-TR" sz="2000" dirty="0">
                <a:latin typeface="+mn-lt"/>
                <a:ea typeface="Cambria" pitchFamily="18" charset="0"/>
                <a:cs typeface="Cambria" pitchFamily="18" charset="0"/>
              </a:rPr>
              <a:t>Bu basamakların hiçbirisine girmeyen atıklar için ise son basamak Enerji Kazanımı ve Bertaraftır.</a:t>
            </a:r>
            <a:endParaRPr lang="tr-TR" altLang="tr-TR" sz="2000" dirty="0">
              <a:latin typeface="+mn-lt"/>
              <a:ea typeface="Cambria" pitchFamily="18" charset="0"/>
              <a:cs typeface="Times New Roman" pitchFamily="18" charset="0"/>
            </a:endParaRPr>
          </a:p>
        </p:txBody>
      </p:sp>
    </p:spTree>
    <p:extLst>
      <p:ext uri="{BB962C8B-B14F-4D97-AF65-F5344CB8AC3E}">
        <p14:creationId xmlns:p14="http://schemas.microsoft.com/office/powerpoint/2010/main" val="4068705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91907998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ATIK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8" name="Dikdörtgen 7">
            <a:extLst>
              <a:ext uri="{FF2B5EF4-FFF2-40B4-BE49-F238E27FC236}">
                <a16:creationId xmlns:a16="http://schemas.microsoft.com/office/drawing/2014/main" id="{56897115-1854-4FB6-9DCF-BDDD17C23814}"/>
              </a:ext>
            </a:extLst>
          </p:cNvPr>
          <p:cNvSpPr/>
          <p:nvPr/>
        </p:nvSpPr>
        <p:spPr>
          <a:xfrm>
            <a:off x="3200400" y="2743200"/>
            <a:ext cx="6696405" cy="2677656"/>
          </a:xfrm>
          <a:prstGeom prst="rect">
            <a:avLst/>
          </a:prstGeom>
        </p:spPr>
        <p:txBody>
          <a:bodyPr wrap="square">
            <a:spAutoFit/>
          </a:bodyPr>
          <a:lstStyle/>
          <a:p>
            <a:pPr marL="380990" indent="-380990">
              <a:buFont typeface="Arial" panose="020B0604020202020204" pitchFamily="34" charset="0"/>
              <a:buChar char="•"/>
            </a:pPr>
            <a:r>
              <a:rPr lang="tr-TR" sz="2400" dirty="0">
                <a:solidFill>
                  <a:srgbClr val="2A3B19"/>
                </a:solidFill>
                <a:latin typeface="+mn-lt"/>
              </a:rPr>
              <a:t>Atık sorumlusu belirlemek</a:t>
            </a:r>
          </a:p>
          <a:p>
            <a:pPr marL="380990" indent="-380990">
              <a:buFont typeface="Arial" panose="020B0604020202020204" pitchFamily="34" charset="0"/>
              <a:buChar char="•"/>
            </a:pPr>
            <a:r>
              <a:rPr lang="tr-TR" sz="2400" dirty="0">
                <a:solidFill>
                  <a:srgbClr val="2A3B19"/>
                </a:solidFill>
                <a:latin typeface="+mn-lt"/>
              </a:rPr>
              <a:t>Atığın tanımlanması</a:t>
            </a:r>
          </a:p>
          <a:p>
            <a:pPr marL="380990" indent="-380990">
              <a:buFont typeface="Arial" panose="020B0604020202020204" pitchFamily="34" charset="0"/>
              <a:buChar char="•"/>
            </a:pPr>
            <a:r>
              <a:rPr lang="tr-TR" sz="2400" dirty="0">
                <a:solidFill>
                  <a:srgbClr val="2A3B19"/>
                </a:solidFill>
                <a:latin typeface="+mn-lt"/>
              </a:rPr>
              <a:t>Kaynağında ayrı toplama</a:t>
            </a:r>
          </a:p>
          <a:p>
            <a:pPr marL="380990" indent="-380990">
              <a:buFont typeface="Arial" panose="020B0604020202020204" pitchFamily="34" charset="0"/>
              <a:buChar char="•"/>
            </a:pPr>
            <a:r>
              <a:rPr lang="tr-TR" sz="2400" dirty="0">
                <a:solidFill>
                  <a:srgbClr val="2A3B19"/>
                </a:solidFill>
                <a:latin typeface="+mn-lt"/>
              </a:rPr>
              <a:t>Personel eğitimi</a:t>
            </a:r>
          </a:p>
          <a:p>
            <a:pPr marL="380990" indent="-380990">
              <a:buFont typeface="Arial" panose="020B0604020202020204" pitchFamily="34" charset="0"/>
              <a:buChar char="•"/>
            </a:pPr>
            <a:r>
              <a:rPr lang="tr-TR" sz="2400" dirty="0">
                <a:solidFill>
                  <a:srgbClr val="2A3B19"/>
                </a:solidFill>
                <a:latin typeface="+mn-lt"/>
              </a:rPr>
              <a:t>Geçici atık depolama sahası kurulması</a:t>
            </a:r>
          </a:p>
          <a:p>
            <a:pPr marL="380990" indent="-380990">
              <a:buFont typeface="Arial" panose="020B0604020202020204" pitchFamily="34" charset="0"/>
              <a:buChar char="•"/>
            </a:pPr>
            <a:r>
              <a:rPr lang="tr-TR" sz="2400" dirty="0">
                <a:solidFill>
                  <a:srgbClr val="2A3B19"/>
                </a:solidFill>
                <a:latin typeface="+mn-lt"/>
              </a:rPr>
              <a:t>Atıkların bertaraf/geri kazanıma gönderilmesi</a:t>
            </a:r>
          </a:p>
          <a:p>
            <a:pPr marL="380990" indent="-380990">
              <a:buFont typeface="Arial" panose="020B0604020202020204" pitchFamily="34" charset="0"/>
              <a:buChar char="•"/>
            </a:pPr>
            <a:r>
              <a:rPr lang="tr-TR" sz="2400" dirty="0">
                <a:solidFill>
                  <a:srgbClr val="2A3B19"/>
                </a:solidFill>
                <a:latin typeface="+mn-lt"/>
              </a:rPr>
              <a:t>Kayıt tutulması</a:t>
            </a:r>
            <a:endParaRPr lang="tr-TR" sz="2400" dirty="0">
              <a:latin typeface="+mn-lt"/>
            </a:endParaRPr>
          </a:p>
        </p:txBody>
      </p:sp>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10" name="Metin kutusu 9">
            <a:extLst>
              <a:ext uri="{FF2B5EF4-FFF2-40B4-BE49-F238E27FC236}">
                <a16:creationId xmlns:a16="http://schemas.microsoft.com/office/drawing/2014/main" id="{E0B8D052-A7D7-416E-B1D3-9C9D7C05F337}"/>
              </a:ext>
            </a:extLst>
          </p:cNvPr>
          <p:cNvSpPr txBox="1"/>
          <p:nvPr/>
        </p:nvSpPr>
        <p:spPr>
          <a:xfrm>
            <a:off x="3465513" y="1735933"/>
            <a:ext cx="4481548" cy="523220"/>
          </a:xfrm>
          <a:prstGeom prst="rect">
            <a:avLst/>
          </a:prstGeom>
          <a:noFill/>
        </p:spPr>
        <p:txBody>
          <a:bodyPr wrap="none" rtlCol="0">
            <a:spAutoFit/>
          </a:bodyPr>
          <a:lstStyle/>
          <a:p>
            <a:r>
              <a:rPr lang="tr-TR" sz="2800" b="1" dirty="0">
                <a:latin typeface="Calibri" panose="020F0502020204030204" pitchFamily="34" charset="0"/>
              </a:rPr>
              <a:t>Verimli bir atık yönetimi için;</a:t>
            </a: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973747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1418832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ATIK GEÇİCİ DEPOLAMA ALANI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7" name="Metin kutusu 16">
            <a:extLst>
              <a:ext uri="{FF2B5EF4-FFF2-40B4-BE49-F238E27FC236}">
                <a16:creationId xmlns:a16="http://schemas.microsoft.com/office/drawing/2014/main" id="{D81F4670-8811-41CD-8E6D-0EF280F96BA9}"/>
              </a:ext>
            </a:extLst>
          </p:cNvPr>
          <p:cNvSpPr txBox="1"/>
          <p:nvPr/>
        </p:nvSpPr>
        <p:spPr>
          <a:xfrm>
            <a:off x="3200399" y="1075372"/>
            <a:ext cx="8256148" cy="4524315"/>
          </a:xfrm>
          <a:prstGeom prst="rect">
            <a:avLst/>
          </a:prstGeom>
          <a:noFill/>
        </p:spPr>
        <p:txBody>
          <a:bodyPr wrap="square" rtlCol="0">
            <a:spAutoFit/>
          </a:bodyPr>
          <a:lstStyle/>
          <a:p>
            <a:pPr marL="342900" indent="-342900" algn="just">
              <a:buFont typeface="Arial" panose="020B0604020202020204" pitchFamily="34" charset="0"/>
              <a:buChar char="•"/>
            </a:pPr>
            <a:r>
              <a:rPr lang="tr-TR" sz="2400" dirty="0">
                <a:latin typeface="Calibri" panose="020F0502020204030204" pitchFamily="34" charset="0"/>
              </a:rPr>
              <a:t>Toplanan atıklar Geçici Depolama Alanında depolanır.</a:t>
            </a:r>
          </a:p>
          <a:p>
            <a:pPr marL="342900" indent="-342900" algn="just">
              <a:buFont typeface="Arial" panose="020B0604020202020204" pitchFamily="34" charset="0"/>
              <a:buChar char="•"/>
            </a:pPr>
            <a:endParaRPr lang="tr-TR" sz="2400" dirty="0">
              <a:latin typeface="Calibri" panose="020F0502020204030204" pitchFamily="34" charset="0"/>
            </a:endParaRPr>
          </a:p>
          <a:p>
            <a:pPr marL="342900" indent="-342900" algn="just">
              <a:buFont typeface="Arial" panose="020B0604020202020204" pitchFamily="34" charset="0"/>
              <a:buChar char="•"/>
            </a:pPr>
            <a:r>
              <a:rPr lang="tr-TR" sz="2400" dirty="0">
                <a:latin typeface="Calibri" panose="020F0502020204030204" pitchFamily="34" charset="0"/>
              </a:rPr>
              <a:t>Değerlendirilebilir atıklar lisanslı geri kazanım tesislerine, değerlendirilemeyen atıklar ise lisanslı bertaraf tesislerine gönderilir.</a:t>
            </a:r>
          </a:p>
          <a:p>
            <a:pPr algn="just"/>
            <a:endParaRPr lang="tr-TR" sz="2400" dirty="0">
              <a:latin typeface="Calibri" panose="020F0502020204030204" pitchFamily="34" charset="0"/>
            </a:endParaRPr>
          </a:p>
          <a:p>
            <a:pPr marL="342900" indent="-342900" algn="just">
              <a:buFont typeface="Wingdings" panose="05000000000000000000" pitchFamily="2" charset="2"/>
              <a:buChar char="Ø"/>
            </a:pPr>
            <a:r>
              <a:rPr lang="tr-TR" sz="2400" dirty="0">
                <a:latin typeface="Calibri" panose="020F0502020204030204" pitchFamily="34" charset="0"/>
              </a:rPr>
              <a:t>Tesis içinde, binalardan uzak bir alanda </a:t>
            </a:r>
          </a:p>
          <a:p>
            <a:pPr marL="342900" indent="-342900" algn="just">
              <a:buFont typeface="Wingdings" panose="05000000000000000000" pitchFamily="2" charset="2"/>
              <a:buChar char="Ø"/>
            </a:pPr>
            <a:r>
              <a:rPr lang="tr-TR" sz="2400" dirty="0">
                <a:latin typeface="Calibri" panose="020F0502020204030204" pitchFamily="34" charset="0"/>
              </a:rPr>
              <a:t>Beton, sızdırmaz bir zemin üzerinde</a:t>
            </a:r>
          </a:p>
          <a:p>
            <a:pPr marL="342900" indent="-342900" algn="just">
              <a:buFont typeface="Wingdings" panose="05000000000000000000" pitchFamily="2" charset="2"/>
              <a:buChar char="Ø"/>
            </a:pPr>
            <a:r>
              <a:rPr lang="tr-TR" sz="2400" dirty="0">
                <a:latin typeface="Calibri" panose="020F0502020204030204" pitchFamily="34" charset="0"/>
              </a:rPr>
              <a:t>Etrafı ve üstü kapalı bir alanda</a:t>
            </a:r>
          </a:p>
          <a:p>
            <a:pPr marL="342900" indent="-342900" algn="just">
              <a:buFont typeface="Wingdings" panose="05000000000000000000" pitchFamily="2" charset="2"/>
              <a:buChar char="Ø"/>
            </a:pPr>
            <a:r>
              <a:rPr lang="tr-TR" sz="2400" dirty="0">
                <a:latin typeface="Calibri" panose="020F0502020204030204" pitchFamily="34" charset="0"/>
              </a:rPr>
              <a:t>Üzerlerinde tehlikeli atık ibaresi bulunan, atığın cinsi, miktarı ve depolama tarihi etiketlenmiş olan uluslararası standartlara sahip konteynırlarda depolanır.</a:t>
            </a:r>
          </a:p>
        </p:txBody>
      </p:sp>
    </p:spTree>
    <p:extLst>
      <p:ext uri="{BB962C8B-B14F-4D97-AF65-F5344CB8AC3E}">
        <p14:creationId xmlns:p14="http://schemas.microsoft.com/office/powerpoint/2010/main" val="1264898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99531613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GEÇİCİ DEPOLAMA ALANI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rotWithShape="1">
          <a:blip r:embed="rId5">
            <a:extLst>
              <a:ext uri="{28A0092B-C50C-407E-A947-70E740481C1C}">
                <a14:useLocalDpi xmlns:a14="http://schemas.microsoft.com/office/drawing/2010/main" val="0"/>
              </a:ext>
            </a:extLst>
          </a:blip>
          <a:srcRect l="24375" b="49976"/>
          <a:stretch/>
        </p:blipFill>
        <p:spPr>
          <a:xfrm>
            <a:off x="3200401" y="1184093"/>
            <a:ext cx="8203052" cy="2590799"/>
          </a:xfrm>
          <a:prstGeom prst="rect">
            <a:avLst/>
          </a:prstGeom>
          <a:ln>
            <a:noFill/>
          </a:ln>
          <a:effectLst>
            <a:softEdge rad="112500"/>
          </a:effectLst>
        </p:spPr>
      </p:pic>
      <p:pic>
        <p:nvPicPr>
          <p:cNvPr id="38914" name="Picture 2" descr="Sıfır Atık Geçici Depolama Alanı İmalatı,Balıkesir Bölgesi,Sıfır Atık  Geçici Depolama Sahası İmalatı - Sektorgezgini.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68735" y="3965706"/>
            <a:ext cx="2782887" cy="20871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8916" name="Picture 4" descr="Bilçev Mühendislik"/>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99451"/>
                    </a14:imgEffect>
                  </a14:imgLayer>
                </a14:imgProps>
              </a:ext>
              <a:ext uri="{28A0092B-C50C-407E-A947-70E740481C1C}">
                <a14:useLocalDpi xmlns:a14="http://schemas.microsoft.com/office/drawing/2010/main" val="0"/>
              </a:ext>
            </a:extLst>
          </a:blip>
          <a:srcRect/>
          <a:stretch>
            <a:fillRect/>
          </a:stretch>
        </p:blipFill>
        <p:spPr bwMode="auto">
          <a:xfrm>
            <a:off x="6248400" y="4008031"/>
            <a:ext cx="5332725" cy="202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784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37309627"/>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SIFIR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399" y="1153887"/>
            <a:ext cx="8282695" cy="1569660"/>
          </a:xfrm>
          <a:prstGeom prst="rect">
            <a:avLst/>
          </a:prstGeom>
        </p:spPr>
        <p:txBody>
          <a:bodyPr wrap="square">
            <a:spAutoFit/>
          </a:bodyPr>
          <a:lstStyle/>
          <a:p>
            <a:pPr algn="just"/>
            <a:r>
              <a:rPr lang="tr-TR" sz="2400" dirty="0">
                <a:latin typeface="+mn-lt"/>
              </a:rPr>
              <a:t>“Sıfır Atık”, israfın önlenmesini, kaynakların daha verimli kullanılmasını, oluşan atığın miktarının azaltılmasını, etkin toplama sisteminin kurulmasını, atıkların geri dönüştürülmesini kapsayan atık önleme yaklaşımı olarak tanımlanan bir hedeftir.</a:t>
            </a:r>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0600" y="2723546"/>
            <a:ext cx="5486400" cy="3711041"/>
          </a:xfrm>
          <a:prstGeom prst="rect">
            <a:avLst/>
          </a:prstGeom>
        </p:spPr>
      </p:pic>
      <p:cxnSp>
        <p:nvCxnSpPr>
          <p:cNvPr id="15" name="Düz Bağlayıcı 14"/>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6"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7"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14168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87476354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SIFIR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2" name="Resim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401" y="3942207"/>
            <a:ext cx="1572971" cy="2224852"/>
          </a:xfrm>
          <a:prstGeom prst="rect">
            <a:avLst/>
          </a:prstGeom>
        </p:spPr>
      </p:pic>
      <p:pic>
        <p:nvPicPr>
          <p:cNvPr id="8" name="Resim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0200" y="1158164"/>
            <a:ext cx="1570214" cy="2220954"/>
          </a:xfrm>
          <a:prstGeom prst="rect">
            <a:avLst/>
          </a:prstGeom>
        </p:spPr>
      </p:pic>
      <p:pic>
        <p:nvPicPr>
          <p:cNvPr id="10" name="Resim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39402" y="1153609"/>
            <a:ext cx="1572971" cy="2224854"/>
          </a:xfrm>
          <a:prstGeom prst="rect">
            <a:avLst/>
          </a:prstGeom>
        </p:spPr>
      </p:pic>
      <p:pic>
        <p:nvPicPr>
          <p:cNvPr id="11" name="Resim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7670" y="1153609"/>
            <a:ext cx="1576618" cy="2230012"/>
          </a:xfrm>
          <a:prstGeom prst="rect">
            <a:avLst/>
          </a:prstGeom>
        </p:spPr>
      </p:pic>
      <p:pic>
        <p:nvPicPr>
          <p:cNvPr id="12" name="Resim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07670" y="3942207"/>
            <a:ext cx="1576618" cy="2230012"/>
          </a:xfrm>
          <a:prstGeom prst="rect">
            <a:avLst/>
          </a:prstGeom>
        </p:spPr>
      </p:pic>
      <p:pic>
        <p:nvPicPr>
          <p:cNvPr id="14" name="Resim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80199" y="3957447"/>
            <a:ext cx="1570214" cy="2220954"/>
          </a:xfrm>
          <a:prstGeom prst="rect">
            <a:avLst/>
          </a:prstGeom>
        </p:spPr>
      </p:pic>
      <p:pic>
        <p:nvPicPr>
          <p:cNvPr id="15" name="Resim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70067" y="3942207"/>
            <a:ext cx="1576621" cy="2230016"/>
          </a:xfrm>
          <a:prstGeom prst="rect">
            <a:avLst/>
          </a:prstGeom>
        </p:spPr>
      </p:pic>
      <p:cxnSp>
        <p:nvCxnSpPr>
          <p:cNvPr id="19" name="Düz Bağlayıcı 18"/>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20"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21"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3" name="Resim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18956" y="1158164"/>
            <a:ext cx="1627732" cy="2230322"/>
          </a:xfrm>
          <a:prstGeom prst="rect">
            <a:avLst/>
          </a:prstGeom>
        </p:spPr>
      </p:pic>
    </p:spTree>
    <p:extLst>
      <p:ext uri="{BB962C8B-B14F-4D97-AF65-F5344CB8AC3E}">
        <p14:creationId xmlns:p14="http://schemas.microsoft.com/office/powerpoint/2010/main" val="14408959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86323770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DİĞER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2" name="Resim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0400" y="1524000"/>
            <a:ext cx="3016910" cy="4267200"/>
          </a:xfrm>
          <a:prstGeom prst="rect">
            <a:avLst/>
          </a:prstGeom>
        </p:spPr>
      </p:pic>
      <p:sp>
        <p:nvSpPr>
          <p:cNvPr id="8" name="Dikdörtgen 7"/>
          <p:cNvSpPr/>
          <p:nvPr/>
        </p:nvSpPr>
        <p:spPr>
          <a:xfrm>
            <a:off x="6324600" y="1575185"/>
            <a:ext cx="5105400" cy="3785652"/>
          </a:xfrm>
          <a:prstGeom prst="rect">
            <a:avLst/>
          </a:prstGeom>
        </p:spPr>
        <p:txBody>
          <a:bodyPr wrap="square">
            <a:spAutoFit/>
          </a:bodyPr>
          <a:lstStyle/>
          <a:p>
            <a:r>
              <a:rPr lang="tr-TR" sz="2400" dirty="0">
                <a:solidFill>
                  <a:srgbClr val="262626"/>
                </a:solidFill>
                <a:latin typeface="+mn-lt"/>
              </a:rPr>
              <a:t>Tek kullanımlık ürünler geri dönüşüme uygun değildir.</a:t>
            </a:r>
          </a:p>
          <a:p>
            <a:endParaRPr lang="tr-TR" sz="2400" dirty="0">
              <a:solidFill>
                <a:srgbClr val="262626"/>
              </a:solidFill>
              <a:latin typeface="+mn-lt"/>
            </a:endParaRPr>
          </a:p>
          <a:p>
            <a:pPr marL="342900" indent="-342900">
              <a:buFont typeface="Arial" panose="020B0604020202020204" pitchFamily="34" charset="0"/>
              <a:buChar char="•"/>
            </a:pPr>
            <a:r>
              <a:rPr lang="tr-TR" sz="2400" dirty="0">
                <a:solidFill>
                  <a:srgbClr val="262626"/>
                </a:solidFill>
                <a:latin typeface="+mn-lt"/>
              </a:rPr>
              <a:t>Bebek bezi,</a:t>
            </a:r>
          </a:p>
          <a:p>
            <a:pPr marL="342900" indent="-342900">
              <a:buFont typeface="Arial" panose="020B0604020202020204" pitchFamily="34" charset="0"/>
              <a:buChar char="•"/>
            </a:pPr>
            <a:r>
              <a:rPr lang="tr-TR" sz="2400" dirty="0">
                <a:solidFill>
                  <a:srgbClr val="262626"/>
                </a:solidFill>
                <a:latin typeface="+mn-lt"/>
              </a:rPr>
              <a:t>Naylon,</a:t>
            </a:r>
          </a:p>
          <a:p>
            <a:pPr marL="342900" indent="-342900">
              <a:buFont typeface="Arial" panose="020B0604020202020204" pitchFamily="34" charset="0"/>
              <a:buChar char="•"/>
            </a:pPr>
            <a:r>
              <a:rPr lang="tr-TR" sz="2400" dirty="0">
                <a:solidFill>
                  <a:srgbClr val="262626"/>
                </a:solidFill>
                <a:latin typeface="+mn-lt"/>
              </a:rPr>
              <a:t>Ayna,</a:t>
            </a:r>
          </a:p>
          <a:p>
            <a:pPr marL="342900" indent="-342900">
              <a:buFont typeface="Arial" panose="020B0604020202020204" pitchFamily="34" charset="0"/>
              <a:buChar char="•"/>
            </a:pPr>
            <a:r>
              <a:rPr lang="tr-TR" sz="2400" dirty="0">
                <a:solidFill>
                  <a:srgbClr val="262626"/>
                </a:solidFill>
                <a:latin typeface="+mn-lt"/>
              </a:rPr>
              <a:t>Seramik,</a:t>
            </a:r>
          </a:p>
          <a:p>
            <a:pPr marL="342900" indent="-342900">
              <a:buFont typeface="Arial" panose="020B0604020202020204" pitchFamily="34" charset="0"/>
              <a:buChar char="•"/>
            </a:pPr>
            <a:r>
              <a:rPr lang="tr-TR" sz="2400" dirty="0">
                <a:solidFill>
                  <a:srgbClr val="262626"/>
                </a:solidFill>
                <a:latin typeface="+mn-lt"/>
              </a:rPr>
              <a:t>Yağlı kağıt</a:t>
            </a:r>
          </a:p>
          <a:p>
            <a:pPr marL="342900" indent="-342900">
              <a:buFont typeface="Arial" panose="020B0604020202020204" pitchFamily="34" charset="0"/>
              <a:buChar char="•"/>
            </a:pPr>
            <a:r>
              <a:rPr lang="tr-TR" sz="2400" dirty="0">
                <a:solidFill>
                  <a:srgbClr val="262626"/>
                </a:solidFill>
                <a:latin typeface="+mn-lt"/>
              </a:rPr>
              <a:t>Tek kullanımlık tabak ve bardak</a:t>
            </a:r>
          </a:p>
          <a:p>
            <a:pPr marL="342900" indent="-342900">
              <a:buFont typeface="Arial" panose="020B0604020202020204" pitchFamily="34" charset="0"/>
              <a:buChar char="•"/>
            </a:pPr>
            <a:r>
              <a:rPr lang="tr-TR" sz="2400" dirty="0">
                <a:solidFill>
                  <a:srgbClr val="262626"/>
                </a:solidFill>
                <a:latin typeface="+mn-lt"/>
              </a:rPr>
              <a:t>Çatal, kaşık </a:t>
            </a: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858381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45525151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BİYOBOZUNUR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12" name="Dikdörtgen 11"/>
          <p:cNvSpPr/>
          <p:nvPr/>
        </p:nvSpPr>
        <p:spPr>
          <a:xfrm>
            <a:off x="3173852" y="1298187"/>
            <a:ext cx="8282695" cy="3785652"/>
          </a:xfrm>
          <a:prstGeom prst="rect">
            <a:avLst/>
          </a:prstGeom>
        </p:spPr>
        <p:txBody>
          <a:bodyPr wrap="square">
            <a:spAutoFit/>
          </a:bodyPr>
          <a:lstStyle/>
          <a:p>
            <a:r>
              <a:rPr lang="tr-TR" sz="2400" dirty="0">
                <a:latin typeface="+mn-lt"/>
              </a:rPr>
              <a:t>Park, bahçe ve evler ile lokantalar, satış noktaları, gıda üretim ve benzeri tesislerden kaynaklanan oksijenli veya oksijensiz ortamda </a:t>
            </a:r>
            <a:r>
              <a:rPr lang="tr-TR" sz="2400" dirty="0" err="1">
                <a:latin typeface="+mn-lt"/>
              </a:rPr>
              <a:t>bozunmaya</a:t>
            </a:r>
            <a:r>
              <a:rPr lang="tr-TR" sz="2400" dirty="0">
                <a:latin typeface="+mn-lt"/>
              </a:rPr>
              <a:t> uğrayabilen atıklardır.</a:t>
            </a:r>
          </a:p>
          <a:p>
            <a:pPr marL="342900" indent="-342900">
              <a:buFont typeface="Arial" panose="020B0604020202020204" pitchFamily="34" charset="0"/>
              <a:buChar char="•"/>
            </a:pPr>
            <a:endParaRPr lang="tr-TR" altLang="tr-TR" sz="2400" dirty="0">
              <a:latin typeface="+mn-lt"/>
            </a:endParaRPr>
          </a:p>
          <a:p>
            <a:r>
              <a:rPr lang="tr-TR" altLang="tr-TR" sz="2400" b="1" u="sng" dirty="0" err="1">
                <a:latin typeface="+mn-lt"/>
              </a:rPr>
              <a:t>Biyobozunur</a:t>
            </a:r>
            <a:r>
              <a:rPr lang="tr-TR" altLang="tr-TR" sz="2400" b="1" u="sng" dirty="0">
                <a:latin typeface="+mn-lt"/>
              </a:rPr>
              <a:t> atıklar:</a:t>
            </a:r>
          </a:p>
          <a:p>
            <a:r>
              <a:rPr lang="tr-TR" altLang="tr-TR" sz="2400" dirty="0">
                <a:latin typeface="+mn-lt"/>
              </a:rPr>
              <a:t>Meyve ve sebze atık ve artıkları</a:t>
            </a:r>
          </a:p>
          <a:p>
            <a:r>
              <a:rPr lang="tr-TR" altLang="tr-TR" sz="2400" dirty="0">
                <a:latin typeface="+mn-lt"/>
              </a:rPr>
              <a:t>Her türlü çay ve kahve posaları</a:t>
            </a:r>
          </a:p>
          <a:p>
            <a:r>
              <a:rPr lang="tr-TR" altLang="tr-TR" sz="2400" dirty="0">
                <a:latin typeface="+mn-lt"/>
              </a:rPr>
              <a:t>Her türlü yiyecek atığı</a:t>
            </a:r>
          </a:p>
          <a:p>
            <a:r>
              <a:rPr lang="tr-TR" altLang="tr-TR" sz="2400" dirty="0">
                <a:latin typeface="+mn-lt"/>
              </a:rPr>
              <a:t>Park ve bahçe bakımından kaynaklı</a:t>
            </a:r>
          </a:p>
          <a:p>
            <a:r>
              <a:rPr lang="tr-TR" altLang="tr-TR" sz="2400" dirty="0">
                <a:latin typeface="+mn-lt"/>
              </a:rPr>
              <a:t> yeşil çimen, </a:t>
            </a:r>
            <a:r>
              <a:rPr lang="tr-TR" altLang="tr-TR" sz="2400" dirty="0" err="1">
                <a:latin typeface="+mn-lt"/>
              </a:rPr>
              <a:t>çiçek,yaprak</a:t>
            </a:r>
            <a:r>
              <a:rPr lang="tr-TR" altLang="tr-TR" sz="2400" dirty="0">
                <a:latin typeface="+mn-lt"/>
              </a:rPr>
              <a:t> vb. atıklar</a:t>
            </a:r>
          </a:p>
        </p:txBody>
      </p:sp>
      <p:pic>
        <p:nvPicPr>
          <p:cNvPr id="1026" name="Picture 2" descr="Contact - Food Waste Bin Cartoon (1000x984) | Food waste, Clip art, Cartoon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9365" y="2383689"/>
            <a:ext cx="3636109" cy="363611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122707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46105338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8" name="Dikdörtgen 7"/>
          <p:cNvSpPr/>
          <p:nvPr/>
        </p:nvSpPr>
        <p:spPr>
          <a:xfrm>
            <a:off x="3147306" y="1143000"/>
            <a:ext cx="8282694" cy="3785652"/>
          </a:xfrm>
          <a:prstGeom prst="rect">
            <a:avLst/>
          </a:prstGeom>
        </p:spPr>
        <p:txBody>
          <a:bodyPr wrap="square">
            <a:spAutoFit/>
          </a:bodyPr>
          <a:lstStyle/>
          <a:p>
            <a:r>
              <a:rPr lang="tr-TR" sz="2400" dirty="0">
                <a:latin typeface="+mn-lt"/>
              </a:rPr>
              <a:t>Ambalaj içine konulan ürünü koruyan, en temiz ve en güvenilir koşullarda size ulaşmasını sağlayan, taşınmasını ve depolanmasını kolaylaştıran değerli bir malzemedir.</a:t>
            </a:r>
          </a:p>
          <a:p>
            <a:r>
              <a:rPr lang="tr-TR" sz="2400" dirty="0">
                <a:latin typeface="+mn-lt"/>
              </a:rPr>
              <a:t>Bir ambalajın temel fonksiyonları</a:t>
            </a:r>
            <a:br>
              <a:rPr lang="tr-TR" sz="2400" dirty="0">
                <a:latin typeface="+mn-lt"/>
              </a:rPr>
            </a:br>
            <a:br>
              <a:rPr lang="tr-TR" sz="2400" dirty="0">
                <a:latin typeface="+mn-lt"/>
              </a:rPr>
            </a:br>
            <a:r>
              <a:rPr lang="tr-TR" sz="2400" dirty="0">
                <a:latin typeface="+mn-lt"/>
              </a:rPr>
              <a:t>İçermek,</a:t>
            </a:r>
            <a:br>
              <a:rPr lang="tr-TR" sz="2400" dirty="0">
                <a:latin typeface="+mn-lt"/>
              </a:rPr>
            </a:br>
            <a:r>
              <a:rPr lang="tr-TR" sz="2400" dirty="0">
                <a:latin typeface="+mn-lt"/>
              </a:rPr>
              <a:t>Korumak/Muhafaza etmek,</a:t>
            </a:r>
            <a:br>
              <a:rPr lang="tr-TR" sz="2400" dirty="0">
                <a:latin typeface="+mn-lt"/>
              </a:rPr>
            </a:br>
            <a:r>
              <a:rPr lang="tr-TR" sz="2400" dirty="0">
                <a:latin typeface="+mn-lt"/>
              </a:rPr>
              <a:t>Taşımak,</a:t>
            </a:r>
            <a:br>
              <a:rPr lang="tr-TR" sz="2400" dirty="0">
                <a:latin typeface="+mn-lt"/>
              </a:rPr>
            </a:br>
            <a:r>
              <a:rPr lang="tr-TR" sz="2400" dirty="0">
                <a:latin typeface="+mn-lt"/>
              </a:rPr>
              <a:t>Bilgi vermek/Satmak </a:t>
            </a:r>
          </a:p>
          <a:p>
            <a:r>
              <a:rPr lang="tr-TR" sz="2400" dirty="0">
                <a:latin typeface="+mn-lt"/>
              </a:rPr>
              <a:t>Olarak özetlenebilir.</a:t>
            </a:r>
            <a:endParaRPr lang="tr-TR" sz="2400" b="0" i="0" dirty="0">
              <a:effectLst/>
              <a:latin typeface="+mn-lt"/>
            </a:endParaRPr>
          </a:p>
        </p:txBody>
      </p:sp>
      <p:pic>
        <p:nvPicPr>
          <p:cNvPr id="10" name="Picture 2" descr="Bin Management Symbol Recycling Plastic Recycle Waste - Concepto De Que Es  Reciclar , Free Transparent Clipart - ClipartK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2401771"/>
            <a:ext cx="4067615" cy="381000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5177694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37297861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CAM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8" name="Metin kutusu 7"/>
          <p:cNvSpPr txBox="1"/>
          <p:nvPr/>
        </p:nvSpPr>
        <p:spPr>
          <a:xfrm>
            <a:off x="3253495" y="1652363"/>
            <a:ext cx="4747505" cy="3785652"/>
          </a:xfrm>
          <a:prstGeom prst="rect">
            <a:avLst/>
          </a:prstGeom>
          <a:noFill/>
        </p:spPr>
        <p:txBody>
          <a:bodyPr wrap="square" rtlCol="0">
            <a:spAutoFit/>
          </a:bodyPr>
          <a:lstStyle/>
          <a:p>
            <a:pPr algn="just"/>
            <a:r>
              <a:rPr lang="tr-TR" sz="2400" dirty="0">
                <a:latin typeface="+mn-lt"/>
              </a:rPr>
              <a:t>%100 oranında geri dönüşlü olan cam, çevreden toplanıp; renk ayrımı, temizleme, yıkama ve öğütme işlemlerinden geçtikten sonra yeniden üretime kazandırılır. Bu işlem sonsuza kadar sürebilir. Bu süreçten sonra erimeye hazır hale gelen kırık camlar, camı oluşturan kum, kireç ve sodadan daha düşük sıcaklıkta erir.</a:t>
            </a:r>
          </a:p>
        </p:txBody>
      </p:sp>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5917" y="1371600"/>
            <a:ext cx="3033903" cy="4291235"/>
          </a:xfrm>
          <a:prstGeom prst="rect">
            <a:avLst/>
          </a:prstGeom>
        </p:spPr>
      </p:pic>
    </p:spTree>
    <p:extLst>
      <p:ext uri="{BB962C8B-B14F-4D97-AF65-F5344CB8AC3E}">
        <p14:creationId xmlns:p14="http://schemas.microsoft.com/office/powerpoint/2010/main" val="136378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422289814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ÇEVRE</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2358709108"/>
              </p:ext>
            </p:extLst>
          </p:nvPr>
        </p:nvGraphicFramePr>
        <p:xfrm>
          <a:off x="3200399" y="1219201"/>
          <a:ext cx="3733801" cy="5212080"/>
        </p:xfrm>
        <a:graphic>
          <a:graphicData uri="http://schemas.openxmlformats.org/drawingml/2006/table">
            <a:tbl>
              <a:tblPr firstRow="1" bandRow="1">
                <a:tableStyleId>{5C22544A-7EE6-4342-B048-85BDC9FD1C3A}</a:tableStyleId>
              </a:tblPr>
              <a:tblGrid>
                <a:gridCol w="3733801">
                  <a:extLst>
                    <a:ext uri="{9D8B030D-6E8A-4147-A177-3AD203B41FA5}">
                      <a16:colId xmlns:a16="http://schemas.microsoft.com/office/drawing/2014/main" val="2575622286"/>
                    </a:ext>
                  </a:extLst>
                </a:gridCol>
              </a:tblGrid>
              <a:tr h="487680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tr-TR" sz="2400" b="0" i="0" kern="1200" dirty="0">
                          <a:solidFill>
                            <a:schemeClr val="tx1"/>
                          </a:solidFill>
                          <a:effectLst/>
                          <a:latin typeface="+mn-lt"/>
                          <a:ea typeface="+mn-ea"/>
                          <a:cs typeface="+mn-cs"/>
                        </a:rPr>
                        <a:t>Doğanın, doğal kaynakların ve yaşanılan çevrenin aşırı ölçüde ve yanlış kullanılması nedeniyle doğal dengenin bozulması durumuna </a:t>
                      </a:r>
                      <a:r>
                        <a:rPr lang="tr-TR" sz="2400" b="1" i="0" kern="1200" dirty="0">
                          <a:solidFill>
                            <a:schemeClr val="tx1"/>
                          </a:solidFill>
                          <a:effectLst/>
                          <a:latin typeface="+mn-lt"/>
                          <a:ea typeface="+mn-ea"/>
                          <a:cs typeface="+mn-cs"/>
                        </a:rPr>
                        <a:t>çevre kirliliği </a:t>
                      </a:r>
                      <a:r>
                        <a:rPr lang="tr-TR" sz="2400" b="0" i="0" kern="1200" dirty="0">
                          <a:solidFill>
                            <a:schemeClr val="tx1"/>
                          </a:solidFill>
                          <a:effectLst/>
                          <a:latin typeface="+mn-lt"/>
                          <a:ea typeface="+mn-ea"/>
                          <a:cs typeface="+mn-cs"/>
                        </a:rPr>
                        <a:t>denir.</a:t>
                      </a:r>
                      <a:endParaRPr lang="tr-TR" sz="2400" dirty="0">
                        <a:latin typeface="+mn-lt"/>
                      </a:endParaRPr>
                    </a:p>
                    <a:p>
                      <a:pPr marL="0" indent="0">
                        <a:buFont typeface="Arial" panose="020B0604020202020204" pitchFamily="34" charset="0"/>
                        <a:buNone/>
                      </a:pPr>
                      <a:r>
                        <a:rPr lang="tr-TR" sz="2400" b="0" u="sng" dirty="0">
                          <a:solidFill>
                            <a:schemeClr val="tx1"/>
                          </a:solidFill>
                          <a:latin typeface="+mn-lt"/>
                        </a:rPr>
                        <a:t>Çevre kirliliğinin en önemli nedenleri: </a:t>
                      </a:r>
                    </a:p>
                    <a:p>
                      <a:pPr marL="0" indent="0">
                        <a:buFont typeface="Arial" panose="020B0604020202020204" pitchFamily="34" charset="0"/>
                        <a:buNone/>
                      </a:pPr>
                      <a:r>
                        <a:rPr lang="tr-TR" sz="2400" b="0" dirty="0">
                          <a:solidFill>
                            <a:schemeClr val="tx1"/>
                          </a:solidFill>
                          <a:latin typeface="+mn-lt"/>
                        </a:rPr>
                        <a:t>» Hızlı nüfus artışı, </a:t>
                      </a:r>
                    </a:p>
                    <a:p>
                      <a:pPr marL="0" indent="0">
                        <a:buFont typeface="Arial" panose="020B0604020202020204" pitchFamily="34" charset="0"/>
                        <a:buNone/>
                      </a:pPr>
                      <a:r>
                        <a:rPr lang="tr-TR" sz="2400" b="0" dirty="0">
                          <a:solidFill>
                            <a:schemeClr val="tx1"/>
                          </a:solidFill>
                          <a:latin typeface="+mn-lt"/>
                        </a:rPr>
                        <a:t>» Plansız kentleşme, </a:t>
                      </a:r>
                    </a:p>
                    <a:p>
                      <a:pPr marL="0" indent="0">
                        <a:buFont typeface="Arial" panose="020B0604020202020204" pitchFamily="34" charset="0"/>
                        <a:buNone/>
                      </a:pPr>
                      <a:r>
                        <a:rPr lang="tr-TR" sz="2400" b="0" dirty="0">
                          <a:solidFill>
                            <a:schemeClr val="tx1"/>
                          </a:solidFill>
                          <a:latin typeface="+mn-lt"/>
                        </a:rPr>
                        <a:t>» Plansız endüstrileşme,</a:t>
                      </a:r>
                    </a:p>
                    <a:p>
                      <a:pPr marL="0" indent="0">
                        <a:buFont typeface="Arial" panose="020B0604020202020204" pitchFamily="34" charset="0"/>
                        <a:buNone/>
                      </a:pPr>
                      <a:r>
                        <a:rPr lang="tr-TR" sz="2400" b="0" dirty="0">
                          <a:solidFill>
                            <a:schemeClr val="tx1"/>
                          </a:solidFill>
                          <a:latin typeface="+mn-lt"/>
                        </a:rPr>
                        <a:t> » Doğal kaynakların ölçüsüz kullanılması olarak sıralanabilir.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pic>
        <p:nvPicPr>
          <p:cNvPr id="2" name="Resim 1"/>
          <p:cNvPicPr>
            <a:picLocks noChangeAspect="1"/>
          </p:cNvPicPr>
          <p:nvPr/>
        </p:nvPicPr>
        <p:blipFill rotWithShape="1">
          <a:blip r:embed="rId6">
            <a:extLst>
              <a:ext uri="{BEBA8EAE-BF5A-486C-A8C5-ECC9F3942E4B}">
                <a14:imgProps xmlns:a14="http://schemas.microsoft.com/office/drawing/2010/main">
                  <a14:imgLayer r:embed="rId7">
                    <a14:imgEffect>
                      <a14:backgroundRemoval t="0" b="100000" l="0" r="99652"/>
                    </a14:imgEffect>
                  </a14:imgLayer>
                </a14:imgProps>
              </a:ext>
            </a:extLst>
          </a:blip>
          <a:srcRect l="1840" r="1"/>
          <a:stretch/>
        </p:blipFill>
        <p:spPr>
          <a:xfrm>
            <a:off x="6860430" y="1205008"/>
            <a:ext cx="4622665" cy="4774954"/>
          </a:xfrm>
          <a:prstGeom prst="rect">
            <a:avLst/>
          </a:prstGeom>
          <a:ln>
            <a:noFill/>
          </a:ln>
          <a:effectLst>
            <a:outerShdw blurRad="292100" dist="139700" dir="2700000" algn="tl" rotWithShape="0">
              <a:srgbClr val="333333">
                <a:alpha val="65000"/>
              </a:srgbClr>
            </a:outerShdw>
          </a:effectLst>
        </p:spPr>
      </p:pic>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755696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CAM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2584572482"/>
              </p:ext>
            </p:extLst>
          </p:nvPr>
        </p:nvGraphicFramePr>
        <p:xfrm>
          <a:off x="3200400" y="1600200"/>
          <a:ext cx="8127999" cy="37185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278849273"/>
                    </a:ext>
                  </a:extLst>
                </a:gridCol>
                <a:gridCol w="2709333">
                  <a:extLst>
                    <a:ext uri="{9D8B030D-6E8A-4147-A177-3AD203B41FA5}">
                      <a16:colId xmlns:a16="http://schemas.microsoft.com/office/drawing/2014/main" val="1594378428"/>
                    </a:ext>
                  </a:extLst>
                </a:gridCol>
                <a:gridCol w="2709333">
                  <a:extLst>
                    <a:ext uri="{9D8B030D-6E8A-4147-A177-3AD203B41FA5}">
                      <a16:colId xmlns:a16="http://schemas.microsoft.com/office/drawing/2014/main" val="741376353"/>
                    </a:ext>
                  </a:extLst>
                </a:gridCol>
              </a:tblGrid>
              <a:tr h="370840">
                <a:tc>
                  <a:txBody>
                    <a:bodyPr/>
                    <a:lstStyle/>
                    <a:p>
                      <a:pPr algn="ctr"/>
                      <a:r>
                        <a:rPr lang="tr-TR" dirty="0">
                          <a:solidFill>
                            <a:schemeClr val="tx1"/>
                          </a:solidFill>
                        </a:rPr>
                        <a:t>GERİ</a:t>
                      </a:r>
                      <a:r>
                        <a:rPr lang="tr-TR" baseline="0" dirty="0">
                          <a:solidFill>
                            <a:schemeClr val="tx1"/>
                          </a:solidFill>
                        </a:rPr>
                        <a:t> KAZANILABİLİR CAM  ATIKLAR</a:t>
                      </a:r>
                      <a:endParaRPr lang="tr-TR" dirty="0">
                        <a:solidFill>
                          <a:schemeClr val="tx1"/>
                        </a:solidFill>
                      </a:endParaRPr>
                    </a:p>
                  </a:txBody>
                  <a:tcPr>
                    <a:solidFill>
                      <a:srgbClr val="45E12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a:solidFill>
                            <a:schemeClr val="tx1"/>
                          </a:solidFill>
                        </a:rPr>
                        <a:t>GERİ</a:t>
                      </a:r>
                      <a:r>
                        <a:rPr lang="tr-TR" baseline="0" dirty="0">
                          <a:solidFill>
                            <a:schemeClr val="tx1"/>
                          </a:solidFill>
                        </a:rPr>
                        <a:t> KAZANILABİLİR CAM ATIKLAR</a:t>
                      </a:r>
                      <a:endParaRPr lang="tr-TR" dirty="0">
                        <a:solidFill>
                          <a:schemeClr val="tx1"/>
                        </a:solidFill>
                      </a:endParaRPr>
                    </a:p>
                    <a:p>
                      <a:pPr algn="ctr"/>
                      <a:endParaRPr lang="tr-TR" dirty="0"/>
                    </a:p>
                  </a:txBody>
                  <a:tcPr>
                    <a:solidFill>
                      <a:srgbClr val="45E12B"/>
                    </a:solidFill>
                  </a:tcPr>
                </a:tc>
                <a:tc>
                  <a:txBody>
                    <a:bodyPr/>
                    <a:lstStyle/>
                    <a:p>
                      <a:pPr algn="ctr"/>
                      <a:r>
                        <a:rPr lang="tr-TR" dirty="0">
                          <a:solidFill>
                            <a:schemeClr val="tx1"/>
                          </a:solidFill>
                        </a:rPr>
                        <a:t>GERİ KAZANIM ÜRÜNLERİNİN</a:t>
                      </a:r>
                      <a:r>
                        <a:rPr lang="tr-TR" baseline="0" dirty="0">
                          <a:solidFill>
                            <a:schemeClr val="tx1"/>
                          </a:solidFill>
                        </a:rPr>
                        <a:t> KULLANIM ALANLARI</a:t>
                      </a:r>
                      <a:endParaRPr lang="tr-TR" dirty="0">
                        <a:solidFill>
                          <a:schemeClr val="tx1"/>
                        </a:solidFill>
                      </a:endParaRPr>
                    </a:p>
                  </a:txBody>
                  <a:tcPr>
                    <a:solidFill>
                      <a:srgbClr val="45E12B"/>
                    </a:solidFill>
                  </a:tcPr>
                </a:tc>
                <a:extLst>
                  <a:ext uri="{0D108BD9-81ED-4DB2-BD59-A6C34878D82A}">
                    <a16:rowId xmlns:a16="http://schemas.microsoft.com/office/drawing/2014/main" val="487430863"/>
                  </a:ext>
                </a:extLst>
              </a:tr>
              <a:tr h="370840">
                <a:tc>
                  <a:txBody>
                    <a:bodyPr/>
                    <a:lstStyle/>
                    <a:p>
                      <a:endParaRPr lang="tr-TR" dirty="0"/>
                    </a:p>
                  </a:txBody>
                  <a:tcPr>
                    <a:noFill/>
                  </a:tcPr>
                </a:tc>
                <a:tc>
                  <a:txBody>
                    <a:bodyPr/>
                    <a:lstStyle/>
                    <a:p>
                      <a:pPr marL="285750" indent="-285750">
                        <a:buFont typeface="Arial" panose="020B0604020202020204" pitchFamily="34" charset="0"/>
                        <a:buChar char="•"/>
                      </a:pPr>
                      <a:r>
                        <a:rPr lang="tr-TR" sz="2000" dirty="0"/>
                        <a:t>Kapaksız cam şişeler</a:t>
                      </a:r>
                    </a:p>
                    <a:p>
                      <a:pPr marL="285750" indent="-285750">
                        <a:buFont typeface="Arial" panose="020B0604020202020204" pitchFamily="34" charset="0"/>
                        <a:buChar char="•"/>
                      </a:pPr>
                      <a:r>
                        <a:rPr lang="tr-TR" sz="2000" dirty="0"/>
                        <a:t>Cam</a:t>
                      </a:r>
                      <a:r>
                        <a:rPr lang="tr-TR" sz="2000" baseline="0" dirty="0"/>
                        <a:t> su bardakları</a:t>
                      </a:r>
                    </a:p>
                    <a:p>
                      <a:pPr marL="285750" indent="-285750">
                        <a:buFont typeface="Arial" panose="020B0604020202020204" pitchFamily="34" charset="0"/>
                        <a:buChar char="•"/>
                      </a:pPr>
                      <a:r>
                        <a:rPr lang="tr-TR" sz="2000" baseline="0" dirty="0"/>
                        <a:t>Cam sürahi</a:t>
                      </a:r>
                    </a:p>
                    <a:p>
                      <a:pPr marL="285750" indent="-285750">
                        <a:buFont typeface="Arial" panose="020B0604020202020204" pitchFamily="34" charset="0"/>
                        <a:buChar char="•"/>
                      </a:pPr>
                      <a:r>
                        <a:rPr lang="tr-TR" sz="2000" baseline="0" dirty="0"/>
                        <a:t>Cam vazo vb.</a:t>
                      </a:r>
                    </a:p>
                    <a:p>
                      <a:pPr marL="285750" indent="-285750">
                        <a:buFont typeface="Arial" panose="020B0604020202020204" pitchFamily="34" charset="0"/>
                        <a:buChar char="•"/>
                      </a:pPr>
                      <a:r>
                        <a:rPr lang="tr-TR" sz="2000" baseline="0" dirty="0"/>
                        <a:t>Konserve kavanozlar.</a:t>
                      </a:r>
                      <a:endParaRPr lang="tr-TR" sz="2000" dirty="0"/>
                    </a:p>
                  </a:txBody>
                  <a:tcPr>
                    <a:noFill/>
                  </a:tcPr>
                </a:tc>
                <a:tc>
                  <a:txBody>
                    <a:bodyPr/>
                    <a:lstStyle/>
                    <a:p>
                      <a:pPr marL="285750" indent="-285750">
                        <a:buFont typeface="Arial" panose="020B0604020202020204" pitchFamily="34" charset="0"/>
                        <a:buChar char="•"/>
                      </a:pPr>
                      <a:r>
                        <a:rPr lang="tr-TR" sz="2000" kern="1200" dirty="0">
                          <a:solidFill>
                            <a:schemeClr val="dk1"/>
                          </a:solidFill>
                          <a:latin typeface="+mn-lt"/>
                          <a:ea typeface="+mn-ea"/>
                          <a:cs typeface="+mn-cs"/>
                        </a:rPr>
                        <a:t>Gıda ilaç ve kimya endüstrileri için cam ambalajlar</a:t>
                      </a:r>
                    </a:p>
                    <a:p>
                      <a:pPr marL="285750" indent="-285750">
                        <a:buFont typeface="Arial" panose="020B0604020202020204" pitchFamily="34" charset="0"/>
                        <a:buChar char="•"/>
                      </a:pPr>
                      <a:r>
                        <a:rPr lang="tr-TR" sz="2000" kern="1200" dirty="0">
                          <a:solidFill>
                            <a:schemeClr val="dk1"/>
                          </a:solidFill>
                          <a:latin typeface="+mn-lt"/>
                          <a:ea typeface="+mn-ea"/>
                          <a:cs typeface="+mn-cs"/>
                        </a:rPr>
                        <a:t>Enerji t</a:t>
                      </a:r>
                      <a:r>
                        <a:rPr lang="tr-TR" sz="2000" baseline="0" dirty="0"/>
                        <a:t>asarruflu ampul bileşenleri</a:t>
                      </a:r>
                    </a:p>
                    <a:p>
                      <a:pPr marL="285750" indent="-285750">
                        <a:buFont typeface="Arial" panose="020B0604020202020204" pitchFamily="34" charset="0"/>
                        <a:buChar char="•"/>
                      </a:pPr>
                      <a:r>
                        <a:rPr lang="tr-TR" sz="2000" baseline="0" dirty="0"/>
                        <a:t>Cam elyafları</a:t>
                      </a:r>
                    </a:p>
                    <a:p>
                      <a:pPr marL="285750" indent="-285750">
                        <a:buFont typeface="Arial" panose="020B0604020202020204" pitchFamily="34" charset="0"/>
                        <a:buChar char="•"/>
                      </a:pPr>
                      <a:r>
                        <a:rPr lang="tr-TR" sz="2000" baseline="0" dirty="0"/>
                        <a:t>Cam yünü </a:t>
                      </a:r>
                    </a:p>
                    <a:p>
                      <a:pPr marL="285750" indent="-285750">
                        <a:buFont typeface="Arial" panose="020B0604020202020204" pitchFamily="34" charset="0"/>
                        <a:buChar char="•"/>
                      </a:pPr>
                      <a:r>
                        <a:rPr lang="tr-TR" sz="2000" baseline="0" dirty="0"/>
                        <a:t>Dekoratif cam eşyalar</a:t>
                      </a:r>
                    </a:p>
                    <a:p>
                      <a:pPr marL="285750" indent="-285750">
                        <a:buFont typeface="Arial" panose="020B0604020202020204" pitchFamily="34" charset="0"/>
                        <a:buChar char="•"/>
                      </a:pPr>
                      <a:endParaRPr lang="tr-TR" dirty="0"/>
                    </a:p>
                  </a:txBody>
                  <a:tcPr>
                    <a:noFill/>
                  </a:tcPr>
                </a:tc>
                <a:extLst>
                  <a:ext uri="{0D108BD9-81ED-4DB2-BD59-A6C34878D82A}">
                    <a16:rowId xmlns:a16="http://schemas.microsoft.com/office/drawing/2014/main" val="4071353121"/>
                  </a:ext>
                </a:extLst>
              </a:tr>
            </a:tbl>
          </a:graphicData>
        </a:graphic>
      </p:graphicFrame>
      <p:pic>
        <p:nvPicPr>
          <p:cNvPr id="17" name="Picture 2" descr="Avrupa'da cam ambalaj üretimi yüzde 2,9 büyüdü"/>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29" b="98560" l="0" r="96798">
                        <a14:foregroundMark x1="11823" y1="52263" x2="18966" y2="51852"/>
                        <a14:foregroundMark x1="11084" y1="58848" x2="7882" y2="69959"/>
                        <a14:foregroundMark x1="13300" y1="62140" x2="22167" y2="53704"/>
                        <a14:foregroundMark x1="45320" y1="31687" x2="53695" y2="34362"/>
                        <a14:foregroundMark x1="51970" y1="39095" x2="48768" y2="54115"/>
                        <a14:foregroundMark x1="49261" y1="62551" x2="46552" y2="88683"/>
                        <a14:foregroundMark x1="62562" y1="48560" x2="62562" y2="48560"/>
                        <a14:foregroundMark x1="60345" y1="31276" x2="63054" y2="61111"/>
                        <a14:foregroundMark x1="60345" y1="29218" x2="60345" y2="29218"/>
                      </a14:backgroundRemoval>
                    </a14:imgEffect>
                  </a14:imgLayer>
                </a14:imgProps>
              </a:ext>
              <a:ext uri="{28A0092B-C50C-407E-A947-70E740481C1C}">
                <a14:useLocalDpi xmlns:a14="http://schemas.microsoft.com/office/drawing/2010/main" val="0"/>
              </a:ext>
            </a:extLst>
          </a:blip>
          <a:srcRect/>
          <a:stretch>
            <a:fillRect/>
          </a:stretch>
        </p:blipFill>
        <p:spPr bwMode="auto">
          <a:xfrm>
            <a:off x="3465513" y="2644773"/>
            <a:ext cx="2075783" cy="2484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847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CAM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8" name="Metin kutusu 7"/>
          <p:cNvSpPr txBox="1"/>
          <p:nvPr/>
        </p:nvSpPr>
        <p:spPr>
          <a:xfrm>
            <a:off x="3253495" y="1295400"/>
            <a:ext cx="8024105" cy="4019562"/>
          </a:xfrm>
          <a:prstGeom prst="rect">
            <a:avLst/>
          </a:prstGeom>
          <a:noFill/>
        </p:spPr>
        <p:txBody>
          <a:bodyPr wrap="square" rtlCol="0">
            <a:spAutoFit/>
          </a:bodyPr>
          <a:lstStyle/>
          <a:p>
            <a:pPr>
              <a:lnSpc>
                <a:spcPct val="80000"/>
              </a:lnSpc>
              <a:defRPr/>
            </a:pPr>
            <a:endParaRPr lang="tr-TR" sz="2200" b="1" dirty="0">
              <a:latin typeface="+mn-lt"/>
            </a:endParaRPr>
          </a:p>
          <a:p>
            <a:pPr>
              <a:lnSpc>
                <a:spcPct val="80000"/>
              </a:lnSpc>
              <a:defRPr/>
            </a:pPr>
            <a:r>
              <a:rPr lang="tr-TR" sz="2400" u="sng" dirty="0">
                <a:latin typeface="+mn-lt"/>
              </a:rPr>
              <a:t>CAM KUMBARALARINA ATILMAMASI GEREKEN MALZEMELER</a:t>
            </a:r>
          </a:p>
          <a:p>
            <a:pPr>
              <a:lnSpc>
                <a:spcPct val="150000"/>
              </a:lnSpc>
              <a:buFont typeface="Arial" panose="020B0604020202020204" pitchFamily="34" charset="0"/>
              <a:buChar char="•"/>
              <a:defRPr/>
            </a:pPr>
            <a:r>
              <a:rPr lang="tr-TR" sz="2400" dirty="0">
                <a:latin typeface="+mn-lt"/>
              </a:rPr>
              <a:t>Porselen ve seramik parçaları. </a:t>
            </a:r>
          </a:p>
          <a:p>
            <a:pPr>
              <a:lnSpc>
                <a:spcPct val="150000"/>
              </a:lnSpc>
              <a:buFont typeface="Arial" panose="020B0604020202020204" pitchFamily="34" charset="0"/>
              <a:buChar char="•"/>
              <a:defRPr/>
            </a:pPr>
            <a:r>
              <a:rPr lang="tr-TR" sz="2400" dirty="0">
                <a:latin typeface="+mn-lt"/>
              </a:rPr>
              <a:t>Ampul </a:t>
            </a:r>
            <a:r>
              <a:rPr lang="tr-TR" sz="2400" dirty="0" err="1">
                <a:latin typeface="+mn-lt"/>
              </a:rPr>
              <a:t>florasan</a:t>
            </a:r>
            <a:r>
              <a:rPr lang="tr-TR" sz="2400" dirty="0">
                <a:latin typeface="+mn-lt"/>
              </a:rPr>
              <a:t> vb. Maddeler </a:t>
            </a:r>
          </a:p>
          <a:p>
            <a:pPr>
              <a:lnSpc>
                <a:spcPct val="150000"/>
              </a:lnSpc>
              <a:buFont typeface="Arial" panose="020B0604020202020204" pitchFamily="34" charset="0"/>
              <a:buChar char="•"/>
              <a:defRPr/>
            </a:pPr>
            <a:r>
              <a:rPr lang="tr-TR" sz="2400" dirty="0">
                <a:latin typeface="+mn-lt"/>
              </a:rPr>
              <a:t>Çok kirli camlar. </a:t>
            </a:r>
          </a:p>
          <a:p>
            <a:pPr>
              <a:lnSpc>
                <a:spcPct val="150000"/>
              </a:lnSpc>
              <a:buFont typeface="Arial" panose="020B0604020202020204" pitchFamily="34" charset="0"/>
              <a:buChar char="•"/>
              <a:defRPr/>
            </a:pPr>
            <a:r>
              <a:rPr lang="tr-TR" sz="2400" dirty="0">
                <a:latin typeface="+mn-lt"/>
              </a:rPr>
              <a:t>Ayna ve pencere gibi düz camlar. </a:t>
            </a:r>
          </a:p>
          <a:p>
            <a:pPr>
              <a:lnSpc>
                <a:spcPct val="150000"/>
              </a:lnSpc>
              <a:buFont typeface="Arial" panose="020B0604020202020204" pitchFamily="34" charset="0"/>
              <a:buChar char="•"/>
              <a:defRPr/>
            </a:pPr>
            <a:r>
              <a:rPr lang="tr-TR" sz="2400" dirty="0">
                <a:latin typeface="+mn-lt"/>
              </a:rPr>
              <a:t>Araç camları. </a:t>
            </a:r>
          </a:p>
          <a:p>
            <a:pPr>
              <a:lnSpc>
                <a:spcPct val="80000"/>
              </a:lnSpc>
              <a:defRPr/>
            </a:pPr>
            <a:endParaRPr lang="tr-TR" sz="2400" dirty="0">
              <a:latin typeface="+mn-lt"/>
            </a:endParaRPr>
          </a:p>
          <a:p>
            <a:pPr>
              <a:lnSpc>
                <a:spcPct val="80000"/>
              </a:lnSpc>
              <a:defRPr/>
            </a:pPr>
            <a:r>
              <a:rPr lang="tr-TR" sz="2400" dirty="0">
                <a:latin typeface="+mn-lt"/>
              </a:rPr>
              <a:t>NOT: Şişe ve kavanozların kapaklarını mutlaka çıkartılmalıdır.</a:t>
            </a:r>
          </a:p>
        </p:txBody>
      </p:sp>
    </p:spTree>
    <p:extLst>
      <p:ext uri="{BB962C8B-B14F-4D97-AF65-F5344CB8AC3E}">
        <p14:creationId xmlns:p14="http://schemas.microsoft.com/office/powerpoint/2010/main" val="30838145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81025687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CAM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229587"/>
            <a:ext cx="6705600" cy="4856021"/>
          </a:xfrm>
          <a:prstGeom prst="rect">
            <a:avLst/>
          </a:prstGeom>
          <a:ln>
            <a:noFill/>
          </a:ln>
          <a:effectLst>
            <a:softEdge rad="112500"/>
          </a:effectLst>
        </p:spPr>
      </p:pic>
    </p:spTree>
    <p:extLst>
      <p:ext uri="{BB962C8B-B14F-4D97-AF65-F5344CB8AC3E}">
        <p14:creationId xmlns:p14="http://schemas.microsoft.com/office/powerpoint/2010/main" val="32005515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01116925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000" baseline="0" dirty="0">
                          <a:solidFill>
                            <a:srgbClr val="568430"/>
                          </a:solidFill>
                        </a:rPr>
                        <a:t>KAĞIT – KARTON AMBALAJ ATIKLARI</a:t>
                      </a:r>
                      <a:endParaRPr lang="tr-TR" sz="40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185160" y="1173381"/>
            <a:ext cx="4206239" cy="4154984"/>
          </a:xfrm>
          <a:prstGeom prst="rect">
            <a:avLst/>
          </a:prstGeom>
        </p:spPr>
        <p:txBody>
          <a:bodyPr wrap="square">
            <a:spAutoFit/>
          </a:bodyPr>
          <a:lstStyle/>
          <a:p>
            <a:r>
              <a:rPr lang="tr-TR" sz="2200" dirty="0">
                <a:latin typeface="+mj-lt"/>
              </a:rPr>
              <a:t>Kâğıt ve karton ambalajın üretim kolaylığı ve ekonomikliği bakımından oldukça tercih edilen bir ambalaj türüdür.</a:t>
            </a:r>
          </a:p>
          <a:p>
            <a:endParaRPr lang="tr-TR" sz="2200" dirty="0">
              <a:latin typeface="+mj-lt"/>
            </a:endParaRPr>
          </a:p>
          <a:p>
            <a:r>
              <a:rPr lang="tr-TR" sz="2200" u="sng" dirty="0">
                <a:latin typeface="+mj-lt"/>
              </a:rPr>
              <a:t>1 ton kağıdın geri dönüşümü ile; </a:t>
            </a:r>
          </a:p>
          <a:p>
            <a:pPr marL="342900" indent="-342900">
              <a:buFont typeface="Arial" panose="020B0604020202020204" pitchFamily="34" charset="0"/>
              <a:buChar char="•"/>
            </a:pPr>
            <a:r>
              <a:rPr lang="tr-TR" sz="2200" dirty="0">
                <a:latin typeface="+mj-lt"/>
              </a:rPr>
              <a:t>34 kişinin 1 günlük solunumunu sağlayacak oksijeni sağlayan 17 adet yetişkin ağacı koruyabiliriz.</a:t>
            </a:r>
          </a:p>
          <a:p>
            <a:pPr marL="342900" indent="-342900">
              <a:buFont typeface="Arial" panose="020B0604020202020204" pitchFamily="34" charset="0"/>
              <a:buChar char="•"/>
            </a:pPr>
            <a:r>
              <a:rPr lang="tr-TR" sz="2200" dirty="0">
                <a:latin typeface="+mj-lt"/>
              </a:rPr>
              <a:t>3 ailenin 1 ayda tükettiği su miktarı olan 32m³ suyu tasarruf edebilir.</a:t>
            </a: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3400" y="1413788"/>
            <a:ext cx="2895600" cy="4095618"/>
          </a:xfrm>
          <a:prstGeom prst="rect">
            <a:avLst/>
          </a:prstGeom>
        </p:spPr>
      </p:pic>
    </p:spTree>
    <p:extLst>
      <p:ext uri="{BB962C8B-B14F-4D97-AF65-F5344CB8AC3E}">
        <p14:creationId xmlns:p14="http://schemas.microsoft.com/office/powerpoint/2010/main" val="17426670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000" baseline="0" dirty="0">
                          <a:solidFill>
                            <a:srgbClr val="568430"/>
                          </a:solidFill>
                        </a:rPr>
                        <a:t>KAĞIT – KARTON AMBALAJ ATIKLARI</a:t>
                      </a:r>
                      <a:endParaRPr lang="tr-TR" sz="40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2642465531"/>
              </p:ext>
            </p:extLst>
          </p:nvPr>
        </p:nvGraphicFramePr>
        <p:xfrm>
          <a:off x="3188855" y="1447800"/>
          <a:ext cx="8127999" cy="43281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906433864"/>
                    </a:ext>
                  </a:extLst>
                </a:gridCol>
                <a:gridCol w="2709333">
                  <a:extLst>
                    <a:ext uri="{9D8B030D-6E8A-4147-A177-3AD203B41FA5}">
                      <a16:colId xmlns:a16="http://schemas.microsoft.com/office/drawing/2014/main" val="604998648"/>
                    </a:ext>
                  </a:extLst>
                </a:gridCol>
                <a:gridCol w="2709333">
                  <a:extLst>
                    <a:ext uri="{9D8B030D-6E8A-4147-A177-3AD203B41FA5}">
                      <a16:colId xmlns:a16="http://schemas.microsoft.com/office/drawing/2014/main" val="626961651"/>
                    </a:ext>
                  </a:extLst>
                </a:gridCol>
              </a:tblGrid>
              <a:tr h="370840">
                <a:tc>
                  <a:txBody>
                    <a:bodyPr/>
                    <a:lstStyle/>
                    <a:p>
                      <a:pPr algn="ctr"/>
                      <a:r>
                        <a:rPr lang="tr-TR" dirty="0">
                          <a:solidFill>
                            <a:schemeClr val="tx1"/>
                          </a:solidFill>
                        </a:rPr>
                        <a:t>GERİ</a:t>
                      </a:r>
                      <a:r>
                        <a:rPr lang="tr-TR" baseline="0" dirty="0">
                          <a:solidFill>
                            <a:schemeClr val="tx1"/>
                          </a:solidFill>
                        </a:rPr>
                        <a:t> KAZANILABİLİR  KAĞIT-KARTON ATIKLAR</a:t>
                      </a:r>
                      <a:endParaRPr lang="tr-TR" dirty="0">
                        <a:solidFill>
                          <a:schemeClr val="tx1"/>
                        </a:solidFill>
                      </a:endParaRPr>
                    </a:p>
                  </a:txBody>
                  <a:tcPr>
                    <a:solidFill>
                      <a:srgbClr val="0557B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a:solidFill>
                            <a:schemeClr val="tx1"/>
                          </a:solidFill>
                        </a:rPr>
                        <a:t>GERİ</a:t>
                      </a:r>
                      <a:r>
                        <a:rPr lang="tr-TR" baseline="0" dirty="0">
                          <a:solidFill>
                            <a:schemeClr val="tx1"/>
                          </a:solidFill>
                        </a:rPr>
                        <a:t> KAZANILABİLİR KAĞIT-KARTON ATIKLAR</a:t>
                      </a:r>
                      <a:endParaRPr lang="tr-TR" dirty="0">
                        <a:solidFill>
                          <a:schemeClr val="tx1"/>
                        </a:solidFill>
                      </a:endParaRPr>
                    </a:p>
                    <a:p>
                      <a:pPr algn="ctr"/>
                      <a:endParaRPr lang="tr-TR" dirty="0">
                        <a:solidFill>
                          <a:schemeClr val="tx1"/>
                        </a:solidFill>
                      </a:endParaRPr>
                    </a:p>
                  </a:txBody>
                  <a:tcPr>
                    <a:solidFill>
                      <a:srgbClr val="0557BB"/>
                    </a:solidFill>
                  </a:tcPr>
                </a:tc>
                <a:tc>
                  <a:txBody>
                    <a:bodyPr/>
                    <a:lstStyle/>
                    <a:p>
                      <a:pPr algn="ctr"/>
                      <a:r>
                        <a:rPr lang="tr-TR" dirty="0">
                          <a:solidFill>
                            <a:schemeClr val="tx1"/>
                          </a:solidFill>
                        </a:rPr>
                        <a:t>GERİ KAZANIM ÜRÜNLERİNİN</a:t>
                      </a:r>
                      <a:r>
                        <a:rPr lang="tr-TR" baseline="0" dirty="0">
                          <a:solidFill>
                            <a:schemeClr val="tx1"/>
                          </a:solidFill>
                        </a:rPr>
                        <a:t> KULLANIM ALANLARI</a:t>
                      </a:r>
                      <a:endParaRPr lang="tr-TR" dirty="0">
                        <a:solidFill>
                          <a:schemeClr val="tx1"/>
                        </a:solidFill>
                      </a:endParaRPr>
                    </a:p>
                  </a:txBody>
                  <a:tcPr>
                    <a:solidFill>
                      <a:srgbClr val="0557BB"/>
                    </a:solidFill>
                  </a:tcPr>
                </a:tc>
                <a:extLst>
                  <a:ext uri="{0D108BD9-81ED-4DB2-BD59-A6C34878D82A}">
                    <a16:rowId xmlns:a16="http://schemas.microsoft.com/office/drawing/2014/main" val="4152838348"/>
                  </a:ext>
                </a:extLst>
              </a:tr>
              <a:tr h="370840">
                <a:tc>
                  <a:txBody>
                    <a:bodyPr/>
                    <a:lstStyle/>
                    <a:p>
                      <a:endParaRPr lang="tr-TR" dirty="0"/>
                    </a:p>
                  </a:txBody>
                  <a:tcPr>
                    <a:noFill/>
                  </a:tcPr>
                </a:tc>
                <a:tc>
                  <a:txBody>
                    <a:bodyPr/>
                    <a:lstStyle/>
                    <a:p>
                      <a:pPr marL="285750" indent="-285750">
                        <a:buFont typeface="Arial" panose="020B0604020202020204" pitchFamily="34" charset="0"/>
                        <a:buChar char="•"/>
                      </a:pPr>
                      <a:r>
                        <a:rPr lang="tr-TR" sz="2000" dirty="0"/>
                        <a:t>Gazete</a:t>
                      </a:r>
                      <a:r>
                        <a:rPr lang="tr-TR" sz="2000" baseline="0" dirty="0"/>
                        <a:t> ve dergiler</a:t>
                      </a:r>
                    </a:p>
                    <a:p>
                      <a:pPr marL="285750" indent="-285750">
                        <a:buFont typeface="Arial" panose="020B0604020202020204" pitchFamily="34" charset="0"/>
                        <a:buChar char="•"/>
                      </a:pPr>
                      <a:r>
                        <a:rPr lang="tr-TR" sz="2000" baseline="0" dirty="0"/>
                        <a:t>Defterler</a:t>
                      </a:r>
                    </a:p>
                    <a:p>
                      <a:pPr marL="285750" indent="-285750">
                        <a:buFont typeface="Arial" panose="020B0604020202020204" pitchFamily="34" charset="0"/>
                        <a:buChar char="•"/>
                      </a:pPr>
                      <a:r>
                        <a:rPr lang="tr-TR" sz="2000" baseline="0" dirty="0"/>
                        <a:t>Kitaplar</a:t>
                      </a:r>
                    </a:p>
                    <a:p>
                      <a:pPr marL="285750" indent="-285750">
                        <a:buFont typeface="Arial" panose="020B0604020202020204" pitchFamily="34" charset="0"/>
                        <a:buChar char="•"/>
                      </a:pPr>
                      <a:r>
                        <a:rPr lang="tr-TR" sz="2000" baseline="0" dirty="0"/>
                        <a:t>Kataloglar ve prospektüsler</a:t>
                      </a:r>
                    </a:p>
                    <a:p>
                      <a:pPr marL="285750" indent="-285750">
                        <a:buFont typeface="Arial" panose="020B0604020202020204" pitchFamily="34" charset="0"/>
                        <a:buChar char="•"/>
                      </a:pPr>
                      <a:r>
                        <a:rPr lang="tr-TR" sz="2000" baseline="0" dirty="0"/>
                        <a:t>Bisküvi, sakız vb. kağıtları</a:t>
                      </a:r>
                    </a:p>
                    <a:p>
                      <a:pPr marL="285750" indent="-285750">
                        <a:buFont typeface="Arial" panose="020B0604020202020204" pitchFamily="34" charset="0"/>
                        <a:buChar char="•"/>
                      </a:pPr>
                      <a:r>
                        <a:rPr lang="tr-TR" sz="2000" baseline="0" dirty="0"/>
                        <a:t>Sigara paketi kağıtları</a:t>
                      </a:r>
                    </a:p>
                    <a:p>
                      <a:pPr marL="285750" indent="-285750">
                        <a:buFont typeface="Arial" panose="020B0604020202020204" pitchFamily="34" charset="0"/>
                        <a:buChar char="•"/>
                      </a:pPr>
                      <a:r>
                        <a:rPr lang="tr-TR" sz="2000" baseline="0" dirty="0"/>
                        <a:t>Kağıt torbalar</a:t>
                      </a:r>
                    </a:p>
                    <a:p>
                      <a:pPr marL="285750" indent="-285750">
                        <a:buFont typeface="Arial" panose="020B0604020202020204" pitchFamily="34" charset="0"/>
                        <a:buChar char="•"/>
                      </a:pPr>
                      <a:endParaRPr lang="tr-TR" sz="2000" baseline="0" dirty="0"/>
                    </a:p>
                  </a:txBody>
                  <a:tcPr>
                    <a:noFill/>
                  </a:tcPr>
                </a:tc>
                <a:tc>
                  <a:txBody>
                    <a:bodyPr/>
                    <a:lstStyle/>
                    <a:p>
                      <a:pPr marL="285750" indent="-285750">
                        <a:buFont typeface="Arial" panose="020B0604020202020204" pitchFamily="34" charset="0"/>
                        <a:buChar char="•"/>
                      </a:pPr>
                      <a:r>
                        <a:rPr lang="tr-TR" sz="2000" dirty="0"/>
                        <a:t>Oluklu</a:t>
                      </a:r>
                      <a:r>
                        <a:rPr lang="tr-TR" sz="2000" baseline="0" dirty="0"/>
                        <a:t> mukavva</a:t>
                      </a:r>
                    </a:p>
                    <a:p>
                      <a:pPr marL="285750" indent="-285750">
                        <a:buFont typeface="Arial" panose="020B0604020202020204" pitchFamily="34" charset="0"/>
                        <a:buChar char="•"/>
                      </a:pPr>
                      <a:r>
                        <a:rPr lang="tr-TR" sz="2000" baseline="0" dirty="0"/>
                        <a:t>Dış ambalaj kutuları</a:t>
                      </a:r>
                    </a:p>
                    <a:p>
                      <a:pPr marL="285750" indent="-285750">
                        <a:buFont typeface="Arial" panose="020B0604020202020204" pitchFamily="34" charset="0"/>
                        <a:buChar char="•"/>
                      </a:pPr>
                      <a:r>
                        <a:rPr lang="tr-TR" sz="2000" baseline="0" dirty="0"/>
                        <a:t>Temizlik kağıtları (peçete, mendil vb.)</a:t>
                      </a:r>
                    </a:p>
                    <a:p>
                      <a:pPr marL="285750" indent="-285750">
                        <a:buFont typeface="Arial" panose="020B0604020202020204" pitchFamily="34" charset="0"/>
                        <a:buChar char="•"/>
                      </a:pPr>
                      <a:r>
                        <a:rPr lang="tr-TR" sz="2000" baseline="0" dirty="0"/>
                        <a:t>Yumurta kartonları</a:t>
                      </a:r>
                    </a:p>
                    <a:p>
                      <a:pPr marL="285750" indent="-285750">
                        <a:buFont typeface="Arial" panose="020B0604020202020204" pitchFamily="34" charset="0"/>
                        <a:buChar char="•"/>
                      </a:pPr>
                      <a:r>
                        <a:rPr lang="tr-TR" sz="2000" baseline="0" dirty="0"/>
                        <a:t>İlaç deterjan ve diğer ambalaj kutuları</a:t>
                      </a:r>
                    </a:p>
                    <a:p>
                      <a:pPr marL="285750" indent="-285750">
                        <a:buFont typeface="Arial" panose="020B0604020202020204" pitchFamily="34" charset="0"/>
                        <a:buChar char="•"/>
                      </a:pPr>
                      <a:r>
                        <a:rPr lang="tr-TR" sz="2000" baseline="0" dirty="0"/>
                        <a:t>Defter ve kitap</a:t>
                      </a:r>
                    </a:p>
                    <a:p>
                      <a:pPr marL="285750" indent="-285750">
                        <a:buFont typeface="Arial" panose="020B0604020202020204" pitchFamily="34" charset="0"/>
                        <a:buChar char="•"/>
                      </a:pPr>
                      <a:r>
                        <a:rPr lang="tr-TR" sz="2000" baseline="0" dirty="0"/>
                        <a:t>Çatı kaplama malzemesi</a:t>
                      </a:r>
                    </a:p>
                    <a:p>
                      <a:pPr marL="285750" indent="-285750">
                        <a:buFont typeface="Arial" panose="020B0604020202020204" pitchFamily="34" charset="0"/>
                        <a:buChar char="•"/>
                      </a:pPr>
                      <a:endParaRPr lang="tr-TR" baseline="0" dirty="0"/>
                    </a:p>
                  </a:txBody>
                  <a:tcPr>
                    <a:noFill/>
                  </a:tcPr>
                </a:tc>
                <a:extLst>
                  <a:ext uri="{0D108BD9-81ED-4DB2-BD59-A6C34878D82A}">
                    <a16:rowId xmlns:a16="http://schemas.microsoft.com/office/drawing/2014/main" val="1525194822"/>
                  </a:ext>
                </a:extLst>
              </a:tr>
            </a:tbl>
          </a:graphicData>
        </a:graphic>
      </p:graphicFrame>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7600" y="2512008"/>
            <a:ext cx="1836579" cy="2987299"/>
          </a:xfrm>
          <a:prstGeom prst="rect">
            <a:avLst/>
          </a:prstGeom>
        </p:spPr>
      </p:pic>
    </p:spTree>
    <p:extLst>
      <p:ext uri="{BB962C8B-B14F-4D97-AF65-F5344CB8AC3E}">
        <p14:creationId xmlns:p14="http://schemas.microsoft.com/office/powerpoint/2010/main" val="1561761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93411385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KOMPOZİT AMBALAJ ATIKLARI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185160" y="1600200"/>
            <a:ext cx="8229600" cy="2308324"/>
          </a:xfrm>
          <a:prstGeom prst="rect">
            <a:avLst/>
          </a:prstGeom>
        </p:spPr>
        <p:txBody>
          <a:bodyPr wrap="square">
            <a:spAutoFit/>
          </a:bodyPr>
          <a:lstStyle/>
          <a:p>
            <a:pPr algn="just"/>
            <a:r>
              <a:rPr lang="tr-TR" sz="2400" dirty="0" err="1">
                <a:latin typeface="+mj-lt"/>
              </a:rPr>
              <a:t>Kompozit</a:t>
            </a:r>
            <a:r>
              <a:rPr lang="tr-TR" sz="2400" dirty="0">
                <a:latin typeface="+mj-lt"/>
              </a:rPr>
              <a:t> ambalajlar en az iki farklı malzemenin tam yüzeylerinin birleştirilmesi ile elde edilir. Farklı malzemelerin birlikte kullanımındaki amaç dayanıklılığı arttırmak, esnekliği arttırmak ve malzemelerin kendilerine özgü özelliklerini birleştirmektir.</a:t>
            </a:r>
          </a:p>
          <a:p>
            <a:pPr algn="just"/>
            <a:endParaRPr lang="tr-TR" sz="2400" dirty="0">
              <a:latin typeface="+mj-lt"/>
            </a:endParaRPr>
          </a:p>
          <a:p>
            <a:pPr algn="just"/>
            <a:endParaRPr lang="tr-TR" sz="2400" dirty="0">
              <a:latin typeface="+mj-lt"/>
            </a:endParaRP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8" name="Resim 7"/>
          <p:cNvPicPr>
            <a:picLocks noChangeAspect="1"/>
          </p:cNvPicPr>
          <p:nvPr/>
        </p:nvPicPr>
        <p:blipFill>
          <a:blip r:embed="rId5"/>
          <a:stretch>
            <a:fillRect/>
          </a:stretch>
        </p:blipFill>
        <p:spPr>
          <a:xfrm>
            <a:off x="4501925" y="3396357"/>
            <a:ext cx="5596070" cy="2614207"/>
          </a:xfrm>
          <a:prstGeom prst="rect">
            <a:avLst/>
          </a:prstGeom>
          <a:ln>
            <a:noFill/>
          </a:ln>
          <a:effectLst>
            <a:softEdge rad="112500"/>
          </a:effectLst>
        </p:spPr>
      </p:pic>
    </p:spTree>
    <p:extLst>
      <p:ext uri="{BB962C8B-B14F-4D97-AF65-F5344CB8AC3E}">
        <p14:creationId xmlns:p14="http://schemas.microsoft.com/office/powerpoint/2010/main" val="8110234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62309382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KOMPOZİT AMBALAJ ATIKLARI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185160" y="1095648"/>
            <a:ext cx="8229600" cy="830997"/>
          </a:xfrm>
          <a:prstGeom prst="rect">
            <a:avLst/>
          </a:prstGeom>
        </p:spPr>
        <p:txBody>
          <a:bodyPr wrap="square">
            <a:spAutoFit/>
          </a:bodyPr>
          <a:lstStyle/>
          <a:p>
            <a:pPr algn="just"/>
            <a:endParaRPr lang="tr-TR" sz="2400" dirty="0">
              <a:latin typeface="+mj-lt"/>
            </a:endParaRPr>
          </a:p>
          <a:p>
            <a:pPr algn="just"/>
            <a:endParaRPr lang="tr-TR" sz="2400" dirty="0">
              <a:latin typeface="+mj-lt"/>
            </a:endParaRP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0" name="Metin kutusu 9"/>
          <p:cNvSpPr txBox="1"/>
          <p:nvPr/>
        </p:nvSpPr>
        <p:spPr>
          <a:xfrm>
            <a:off x="3465513" y="1233571"/>
            <a:ext cx="7949247" cy="4154984"/>
          </a:xfrm>
          <a:prstGeom prst="rect">
            <a:avLst/>
          </a:prstGeom>
          <a:noFill/>
        </p:spPr>
        <p:txBody>
          <a:bodyPr wrap="square" rtlCol="0">
            <a:spAutoFit/>
          </a:bodyPr>
          <a:lstStyle/>
          <a:p>
            <a:r>
              <a:rPr lang="tr-TR" sz="2400" u="sng" dirty="0">
                <a:latin typeface="+mn-lt"/>
              </a:rPr>
              <a:t>Neler </a:t>
            </a:r>
            <a:r>
              <a:rPr lang="tr-TR" sz="2400" u="sng" dirty="0" err="1">
                <a:latin typeface="+mn-lt"/>
              </a:rPr>
              <a:t>Kompozit</a:t>
            </a:r>
            <a:r>
              <a:rPr lang="tr-TR" sz="2400" u="sng" dirty="0">
                <a:latin typeface="+mn-lt"/>
              </a:rPr>
              <a:t> Atıktır?</a:t>
            </a:r>
          </a:p>
          <a:p>
            <a:pPr marL="342900" indent="-342900" algn="just">
              <a:buFont typeface="Arial" panose="020B0604020202020204" pitchFamily="34" charset="0"/>
              <a:buChar char="•"/>
            </a:pPr>
            <a:r>
              <a:rPr lang="tr-TR" sz="2400" dirty="0">
                <a:latin typeface="+mn-lt"/>
              </a:rPr>
              <a:t>Kâğıt ve plastik karışımı malzemeden üretilen </a:t>
            </a:r>
            <a:r>
              <a:rPr lang="tr-TR" sz="2400" dirty="0" err="1">
                <a:latin typeface="+mn-lt"/>
              </a:rPr>
              <a:t>kompozit</a:t>
            </a:r>
            <a:r>
              <a:rPr lang="tr-TR" sz="2400" dirty="0">
                <a:latin typeface="+mn-lt"/>
              </a:rPr>
              <a:t> ambalajlar meyve suyu ve süt ambalajı olarak yoğun olarak kullanılmakta olup aynı yoğunlukta atık olarak oluşmaktadır. </a:t>
            </a:r>
          </a:p>
          <a:p>
            <a:pPr marL="342900" indent="-342900" algn="just">
              <a:buFont typeface="Arial" panose="020B0604020202020204" pitchFamily="34" charset="0"/>
              <a:buChar char="•"/>
            </a:pPr>
            <a:r>
              <a:rPr lang="tr-TR" sz="2400" dirty="0">
                <a:latin typeface="+mn-lt"/>
              </a:rPr>
              <a:t>Kağıt, plastik ve metal karışımlı malzemeden üretilen </a:t>
            </a:r>
            <a:r>
              <a:rPr lang="tr-TR" sz="2400" dirty="0" err="1">
                <a:latin typeface="+mn-lt"/>
              </a:rPr>
              <a:t>kompozit</a:t>
            </a:r>
            <a:r>
              <a:rPr lang="tr-TR" sz="2400" dirty="0">
                <a:latin typeface="+mn-lt"/>
              </a:rPr>
              <a:t> malzemeler ise hazır çorba ambalajları, çay, kahve, çikolata ambalajı olarak kullanılmakta olup aynı yoğunlukta atık olarak oluşmaktadır.</a:t>
            </a:r>
          </a:p>
          <a:p>
            <a:pPr marL="342900" indent="-342900" algn="just">
              <a:buFont typeface="Arial" panose="020B0604020202020204" pitchFamily="34" charset="0"/>
              <a:buChar char="•"/>
            </a:pPr>
            <a:r>
              <a:rPr lang="tr-TR" sz="2400" dirty="0">
                <a:latin typeface="+mn-lt"/>
              </a:rPr>
              <a:t>Plastik-metal, ahşap-metal karışımı malzemeler bazı ev eşyalarının imalinde kullanılmakta olup eskiyen ev eşyaları şeklinde atık olarak oluşumu söz konusudur. </a:t>
            </a:r>
          </a:p>
        </p:txBody>
      </p:sp>
    </p:spTree>
    <p:extLst>
      <p:ext uri="{BB962C8B-B14F-4D97-AF65-F5344CB8AC3E}">
        <p14:creationId xmlns:p14="http://schemas.microsoft.com/office/powerpoint/2010/main" val="906360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04126865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PLASTİK AMBALAJLAR</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400" y="1631197"/>
            <a:ext cx="6172200" cy="4524315"/>
          </a:xfrm>
          <a:prstGeom prst="rect">
            <a:avLst/>
          </a:prstGeom>
        </p:spPr>
        <p:txBody>
          <a:bodyPr wrap="square">
            <a:spAutoFit/>
          </a:bodyPr>
          <a:lstStyle/>
          <a:p>
            <a:pPr marL="342900" indent="-342900" algn="just">
              <a:buFont typeface="Arial" panose="020B0604020202020204" pitchFamily="34" charset="0"/>
              <a:buChar char="•"/>
            </a:pPr>
            <a:r>
              <a:rPr lang="tr-TR" sz="2400" dirty="0">
                <a:latin typeface="+mj-lt"/>
              </a:rPr>
              <a:t>Plastik ambalaj petrol rafinelerinden çıkan çeşitli ürünlerin petrokimya tesislerinde işlenmesi ile elde edilir. </a:t>
            </a:r>
          </a:p>
          <a:p>
            <a:pPr marL="342900" indent="-342900" algn="just">
              <a:buFont typeface="Arial" panose="020B0604020202020204" pitchFamily="34" charset="0"/>
              <a:buChar char="•"/>
            </a:pPr>
            <a:r>
              <a:rPr lang="tr-TR" sz="2400" dirty="0">
                <a:latin typeface="+mj-lt"/>
              </a:rPr>
              <a:t>Dünyada üretilen toplam petrolün sadece % 4'ü plastik üretimi için kullanılmaktadır. Plastik üretiminde kullanılan bu %4 oranının ise sadece %3'ü plastik ambalaj üretiminde kullanılmaktadır. </a:t>
            </a:r>
          </a:p>
          <a:p>
            <a:pPr marL="342900" indent="-342900" algn="just">
              <a:buFont typeface="Arial" panose="020B0604020202020204" pitchFamily="34" charset="0"/>
              <a:buChar char="•"/>
            </a:pPr>
            <a:r>
              <a:rPr lang="tr-TR" sz="2400" dirty="0">
                <a:latin typeface="+mj-lt"/>
              </a:rPr>
              <a:t>Plastikler hem daha az malzeme ile daha çok ambalaj üretilebileceği için, hem de şekil verme kolaylığından dolayı sektörde daha da tercih edilebilir bir hale gelmiştir.</a:t>
            </a: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5001" y="2050846"/>
            <a:ext cx="2425260" cy="3398571"/>
          </a:xfrm>
          <a:prstGeom prst="rect">
            <a:avLst/>
          </a:prstGeom>
        </p:spPr>
      </p:pic>
    </p:spTree>
    <p:extLst>
      <p:ext uri="{BB962C8B-B14F-4D97-AF65-F5344CB8AC3E}">
        <p14:creationId xmlns:p14="http://schemas.microsoft.com/office/powerpoint/2010/main" val="40309269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547669957"/>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PLASTİK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1259757428"/>
              </p:ext>
            </p:extLst>
          </p:nvPr>
        </p:nvGraphicFramePr>
        <p:xfrm>
          <a:off x="3302001" y="1676400"/>
          <a:ext cx="8127999" cy="37490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164638914"/>
                    </a:ext>
                  </a:extLst>
                </a:gridCol>
                <a:gridCol w="2709333">
                  <a:extLst>
                    <a:ext uri="{9D8B030D-6E8A-4147-A177-3AD203B41FA5}">
                      <a16:colId xmlns:a16="http://schemas.microsoft.com/office/drawing/2014/main" val="1406678248"/>
                    </a:ext>
                  </a:extLst>
                </a:gridCol>
                <a:gridCol w="2709333">
                  <a:extLst>
                    <a:ext uri="{9D8B030D-6E8A-4147-A177-3AD203B41FA5}">
                      <a16:colId xmlns:a16="http://schemas.microsoft.com/office/drawing/2014/main" val="356230784"/>
                    </a:ext>
                  </a:extLst>
                </a:gridCol>
              </a:tblGrid>
              <a:tr h="370840">
                <a:tc>
                  <a:txBody>
                    <a:bodyPr/>
                    <a:lstStyle/>
                    <a:p>
                      <a:pPr algn="ctr"/>
                      <a:r>
                        <a:rPr lang="tr-TR" dirty="0">
                          <a:solidFill>
                            <a:schemeClr val="tx1"/>
                          </a:solidFill>
                        </a:rPr>
                        <a:t>GERİ</a:t>
                      </a:r>
                      <a:r>
                        <a:rPr lang="tr-TR" baseline="0" dirty="0">
                          <a:solidFill>
                            <a:schemeClr val="tx1"/>
                          </a:solidFill>
                        </a:rPr>
                        <a:t> KAZANILABİLİR PLASTİK ATIKLAR</a:t>
                      </a:r>
                      <a:endParaRPr lang="tr-TR" dirty="0">
                        <a:solidFill>
                          <a:schemeClr val="tx1"/>
                        </a:solidFill>
                      </a:endParaRPr>
                    </a:p>
                  </a:txBody>
                  <a:tcPr>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solidFill>
                            <a:schemeClr val="tx1"/>
                          </a:solidFill>
                        </a:rPr>
                        <a:t>GERİ</a:t>
                      </a:r>
                      <a:r>
                        <a:rPr lang="tr-TR" baseline="0" dirty="0">
                          <a:solidFill>
                            <a:schemeClr val="tx1"/>
                          </a:solidFill>
                        </a:rPr>
                        <a:t> KAZANILABİLİR PLASTİK ATIKLAR</a:t>
                      </a:r>
                      <a:endParaRPr lang="tr-TR" dirty="0">
                        <a:solidFill>
                          <a:schemeClr val="tx1"/>
                        </a:solidFill>
                      </a:endParaRPr>
                    </a:p>
                    <a:p>
                      <a:endParaRPr lang="tr-TR" dirty="0"/>
                    </a:p>
                  </a:txBody>
                  <a:tcPr>
                    <a:solidFill>
                      <a:srgbClr val="FFFF00"/>
                    </a:solidFill>
                  </a:tcPr>
                </a:tc>
                <a:tc>
                  <a:txBody>
                    <a:bodyPr/>
                    <a:lstStyle/>
                    <a:p>
                      <a:r>
                        <a:rPr lang="tr-TR" dirty="0">
                          <a:solidFill>
                            <a:schemeClr val="tx1"/>
                          </a:solidFill>
                        </a:rPr>
                        <a:t>GERİ KAZANIM ÜRÜNLERİNİN</a:t>
                      </a:r>
                      <a:r>
                        <a:rPr lang="tr-TR" baseline="0" dirty="0">
                          <a:solidFill>
                            <a:schemeClr val="tx1"/>
                          </a:solidFill>
                        </a:rPr>
                        <a:t> KULLANIM ALANLARI</a:t>
                      </a:r>
                      <a:endParaRPr lang="tr-TR" dirty="0">
                        <a:solidFill>
                          <a:schemeClr val="tx1"/>
                        </a:solidFill>
                      </a:endParaRPr>
                    </a:p>
                  </a:txBody>
                  <a:tcPr>
                    <a:solidFill>
                      <a:srgbClr val="FFFF00"/>
                    </a:solidFill>
                  </a:tcPr>
                </a:tc>
                <a:extLst>
                  <a:ext uri="{0D108BD9-81ED-4DB2-BD59-A6C34878D82A}">
                    <a16:rowId xmlns:a16="http://schemas.microsoft.com/office/drawing/2014/main" val="2871906239"/>
                  </a:ext>
                </a:extLst>
              </a:tr>
              <a:tr h="370840">
                <a:tc>
                  <a:txBody>
                    <a:bodyPr/>
                    <a:lstStyle/>
                    <a:p>
                      <a:endParaRPr lang="tr-TR" dirty="0"/>
                    </a:p>
                  </a:txBody>
                  <a:tcPr>
                    <a:noFill/>
                  </a:tcPr>
                </a:tc>
                <a:tc>
                  <a:txBody>
                    <a:bodyPr/>
                    <a:lstStyle/>
                    <a:p>
                      <a:pPr marL="285750" indent="-285750">
                        <a:buFont typeface="Arial" panose="020B0604020202020204" pitchFamily="34" charset="0"/>
                        <a:buChar char="•"/>
                      </a:pPr>
                      <a:r>
                        <a:rPr lang="tr-TR" dirty="0"/>
                        <a:t>Plastik şişeler</a:t>
                      </a:r>
                    </a:p>
                    <a:p>
                      <a:pPr marL="285750" indent="-285750">
                        <a:buFont typeface="Arial" panose="020B0604020202020204" pitchFamily="34" charset="0"/>
                        <a:buChar char="•"/>
                      </a:pPr>
                      <a:r>
                        <a:rPr lang="tr-TR" dirty="0"/>
                        <a:t>Plastik süt ve ayran kutuları</a:t>
                      </a:r>
                    </a:p>
                    <a:p>
                      <a:pPr marL="285750" indent="-285750">
                        <a:buFont typeface="Arial" panose="020B0604020202020204" pitchFamily="34" charset="0"/>
                        <a:buChar char="•"/>
                      </a:pPr>
                      <a:r>
                        <a:rPr lang="tr-TR" dirty="0"/>
                        <a:t>Plastik soda şişeleri</a:t>
                      </a:r>
                    </a:p>
                    <a:p>
                      <a:pPr marL="285750" indent="-285750">
                        <a:buFont typeface="Arial" panose="020B0604020202020204" pitchFamily="34" charset="0"/>
                        <a:buChar char="•"/>
                      </a:pPr>
                      <a:r>
                        <a:rPr lang="tr-TR" dirty="0"/>
                        <a:t>Plastik</a:t>
                      </a:r>
                      <a:r>
                        <a:rPr lang="tr-TR" baseline="0" dirty="0"/>
                        <a:t> meşrubat şişeleri</a:t>
                      </a:r>
                    </a:p>
                    <a:p>
                      <a:pPr marL="285750" indent="-285750">
                        <a:buFont typeface="Arial" panose="020B0604020202020204" pitchFamily="34" charset="0"/>
                        <a:buChar char="•"/>
                      </a:pPr>
                      <a:r>
                        <a:rPr lang="tr-TR" baseline="0" dirty="0"/>
                        <a:t>Şampuan kutusu</a:t>
                      </a:r>
                    </a:p>
                    <a:p>
                      <a:pPr marL="285750" indent="-285750">
                        <a:buFont typeface="Arial" panose="020B0604020202020204" pitchFamily="34" charset="0"/>
                        <a:buChar char="•"/>
                      </a:pPr>
                      <a:r>
                        <a:rPr lang="tr-TR" baseline="0" dirty="0"/>
                        <a:t>Yoğurt kapları</a:t>
                      </a:r>
                      <a:endParaRPr lang="tr-TR" dirty="0"/>
                    </a:p>
                  </a:txBody>
                  <a:tcPr>
                    <a:noFill/>
                  </a:tcPr>
                </a:tc>
                <a:tc>
                  <a:txBody>
                    <a:bodyPr/>
                    <a:lstStyle/>
                    <a:p>
                      <a:pPr marL="285750" indent="-285750">
                        <a:buFont typeface="Arial" panose="020B0604020202020204" pitchFamily="34" charset="0"/>
                        <a:buChar char="•"/>
                      </a:pPr>
                      <a:r>
                        <a:rPr lang="tr-TR" dirty="0"/>
                        <a:t>Pencere-kapı</a:t>
                      </a:r>
                    </a:p>
                    <a:p>
                      <a:pPr marL="285750" indent="-285750">
                        <a:buFont typeface="Arial" panose="020B0604020202020204" pitchFamily="34" charset="0"/>
                        <a:buChar char="•"/>
                      </a:pPr>
                      <a:r>
                        <a:rPr lang="tr-TR" dirty="0"/>
                        <a:t>Plastik</a:t>
                      </a:r>
                      <a:r>
                        <a:rPr lang="tr-TR" baseline="0" dirty="0"/>
                        <a:t> çöp kutusu</a:t>
                      </a:r>
                    </a:p>
                    <a:p>
                      <a:pPr marL="285750" indent="-285750">
                        <a:buFont typeface="Arial" panose="020B0604020202020204" pitchFamily="34" charset="0"/>
                        <a:buChar char="•"/>
                      </a:pPr>
                      <a:r>
                        <a:rPr lang="tr-TR" baseline="0" dirty="0"/>
                        <a:t>Sentetik Halı tabanı</a:t>
                      </a:r>
                    </a:p>
                    <a:p>
                      <a:pPr marL="285750" indent="-285750">
                        <a:buFont typeface="Arial" panose="020B0604020202020204" pitchFamily="34" charset="0"/>
                        <a:buChar char="•"/>
                      </a:pPr>
                      <a:r>
                        <a:rPr lang="tr-TR" baseline="0" dirty="0"/>
                        <a:t>Oyun parkı</a:t>
                      </a:r>
                    </a:p>
                    <a:p>
                      <a:pPr marL="285750" indent="-285750">
                        <a:buFont typeface="Arial" panose="020B0604020202020204" pitchFamily="34" charset="0"/>
                        <a:buChar char="•"/>
                      </a:pPr>
                      <a:r>
                        <a:rPr lang="tr-TR" baseline="0" dirty="0"/>
                        <a:t>Alet kutusu</a:t>
                      </a:r>
                    </a:p>
                    <a:p>
                      <a:pPr marL="285750" indent="-285750">
                        <a:buFont typeface="Arial" panose="020B0604020202020204" pitchFamily="34" charset="0"/>
                        <a:buChar char="•"/>
                      </a:pPr>
                      <a:r>
                        <a:rPr lang="tr-TR" baseline="0" dirty="0"/>
                        <a:t>Kablo</a:t>
                      </a:r>
                    </a:p>
                    <a:p>
                      <a:pPr marL="285750" indent="-285750">
                        <a:buFont typeface="Arial" panose="020B0604020202020204" pitchFamily="34" charset="0"/>
                        <a:buChar char="•"/>
                      </a:pPr>
                      <a:r>
                        <a:rPr lang="tr-TR" baseline="0" dirty="0"/>
                        <a:t>Sera örtüsü</a:t>
                      </a:r>
                    </a:p>
                    <a:p>
                      <a:pPr marL="285750" indent="-285750">
                        <a:buFont typeface="Arial" panose="020B0604020202020204" pitchFamily="34" charset="0"/>
                        <a:buChar char="•"/>
                      </a:pPr>
                      <a:r>
                        <a:rPr lang="tr-TR" baseline="0" dirty="0"/>
                        <a:t>Plastik torba</a:t>
                      </a:r>
                    </a:p>
                    <a:p>
                      <a:pPr marL="285750" indent="-285750">
                        <a:buFont typeface="Arial" panose="020B0604020202020204" pitchFamily="34" charset="0"/>
                        <a:buChar char="•"/>
                      </a:pPr>
                      <a:r>
                        <a:rPr lang="tr-TR" baseline="0" dirty="0"/>
                        <a:t>Pis su borusu</a:t>
                      </a:r>
                    </a:p>
                    <a:p>
                      <a:pPr marL="285750" indent="-285750">
                        <a:buFont typeface="Arial" panose="020B0604020202020204" pitchFamily="34" charset="0"/>
                        <a:buChar char="•"/>
                      </a:pPr>
                      <a:r>
                        <a:rPr lang="tr-TR" baseline="0" dirty="0"/>
                        <a:t>Elyaf dolgu malzemesi</a:t>
                      </a:r>
                      <a:endParaRPr lang="tr-TR" dirty="0"/>
                    </a:p>
                  </a:txBody>
                  <a:tcPr>
                    <a:noFill/>
                  </a:tcPr>
                </a:tc>
                <a:extLst>
                  <a:ext uri="{0D108BD9-81ED-4DB2-BD59-A6C34878D82A}">
                    <a16:rowId xmlns:a16="http://schemas.microsoft.com/office/drawing/2014/main" val="2936770538"/>
                  </a:ext>
                </a:extLst>
              </a:tr>
            </a:tbl>
          </a:graphicData>
        </a:graphic>
      </p:graphicFrame>
      <p:pic>
        <p:nvPicPr>
          <p:cNvPr id="2050" name="Picture 2" descr="Plastik ambalajlar yeni teknolojilerle çeşitleniyo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65513" y="2992313"/>
            <a:ext cx="2381250" cy="150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851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12729481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METAL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400" y="1600200"/>
            <a:ext cx="5029200" cy="3785652"/>
          </a:xfrm>
          <a:prstGeom prst="rect">
            <a:avLst/>
          </a:prstGeom>
        </p:spPr>
        <p:txBody>
          <a:bodyPr wrap="square">
            <a:spAutoFit/>
          </a:bodyPr>
          <a:lstStyle/>
          <a:p>
            <a:pPr algn="just"/>
            <a:r>
              <a:rPr lang="tr-TR" sz="2400" dirty="0">
                <a:latin typeface="+mj-lt"/>
              </a:rPr>
              <a:t>Metal Ambalajlar, alüminyum ve teneke olarak da adlandırılan ince çelik saclar olmak üzere başlıca iki çeşit malzemeden yapılır. Çelik sacların yüzeyleri kalay ve organik laklar ile kaplanarak çeliğin doğrudan gıda ile temas etmesi engellenir. Böylelikle korozyona dayanıklı metal ambalajlar olarak üretilir.</a:t>
            </a:r>
          </a:p>
          <a:p>
            <a:pPr algn="just"/>
            <a:endParaRPr lang="tr-TR" sz="2400" dirty="0">
              <a:latin typeface="+mj-lt"/>
            </a:endParaRP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4" name="Resim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62980" y="1524000"/>
            <a:ext cx="2786640" cy="3407438"/>
          </a:xfrm>
          <a:prstGeom prst="rect">
            <a:avLst/>
          </a:prstGeom>
        </p:spPr>
      </p:pic>
    </p:spTree>
    <p:extLst>
      <p:ext uri="{BB962C8B-B14F-4D97-AF65-F5344CB8AC3E}">
        <p14:creationId xmlns:p14="http://schemas.microsoft.com/office/powerpoint/2010/main" val="1795744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407478244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ÇEVRE</a:t>
                      </a:r>
                      <a:r>
                        <a:rPr lang="tr-TR" sz="4400" baseline="0" dirty="0">
                          <a:solidFill>
                            <a:srgbClr val="568430"/>
                          </a:solidFill>
                        </a:rPr>
                        <a:t> KİRLİLİĞİ ÇEŞİTLERİ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4" name="Metin kutusu 13"/>
          <p:cNvSpPr txBox="1"/>
          <p:nvPr/>
        </p:nvSpPr>
        <p:spPr>
          <a:xfrm>
            <a:off x="3341980" y="3097803"/>
            <a:ext cx="1981200" cy="400110"/>
          </a:xfrm>
          <a:prstGeom prst="rect">
            <a:avLst/>
          </a:prstGeom>
          <a:noFill/>
        </p:spPr>
        <p:txBody>
          <a:bodyPr wrap="square" rtlCol="0">
            <a:spAutoFit/>
          </a:bodyPr>
          <a:lstStyle/>
          <a:p>
            <a:r>
              <a:rPr lang="tr-TR" sz="2000" b="1" dirty="0">
                <a:latin typeface="+mn-lt"/>
              </a:rPr>
              <a:t>HAVA KİRLİLİĞİ</a:t>
            </a:r>
          </a:p>
        </p:txBody>
      </p:sp>
      <p:sp>
        <p:nvSpPr>
          <p:cNvPr id="26" name="Metin kutusu 25"/>
          <p:cNvSpPr txBox="1"/>
          <p:nvPr/>
        </p:nvSpPr>
        <p:spPr>
          <a:xfrm>
            <a:off x="6532800" y="3152582"/>
            <a:ext cx="1644442" cy="400110"/>
          </a:xfrm>
          <a:prstGeom prst="rect">
            <a:avLst/>
          </a:prstGeom>
          <a:noFill/>
        </p:spPr>
        <p:txBody>
          <a:bodyPr wrap="square" rtlCol="0">
            <a:spAutoFit/>
          </a:bodyPr>
          <a:lstStyle/>
          <a:p>
            <a:r>
              <a:rPr lang="tr-TR" sz="2000" b="1" dirty="0">
                <a:latin typeface="+mn-lt"/>
              </a:rPr>
              <a:t>SU KİRLİLİĞİ</a:t>
            </a:r>
          </a:p>
        </p:txBody>
      </p:sp>
      <p:sp>
        <p:nvSpPr>
          <p:cNvPr id="27" name="Metin kutusu 26"/>
          <p:cNvSpPr txBox="1"/>
          <p:nvPr/>
        </p:nvSpPr>
        <p:spPr>
          <a:xfrm>
            <a:off x="8839200" y="3070209"/>
            <a:ext cx="2677981" cy="400110"/>
          </a:xfrm>
          <a:prstGeom prst="rect">
            <a:avLst/>
          </a:prstGeom>
          <a:noFill/>
        </p:spPr>
        <p:txBody>
          <a:bodyPr wrap="square" rtlCol="0">
            <a:spAutoFit/>
          </a:bodyPr>
          <a:lstStyle/>
          <a:p>
            <a:r>
              <a:rPr lang="tr-TR" sz="2000" b="1" dirty="0">
                <a:latin typeface="+mn-lt"/>
              </a:rPr>
              <a:t>TOPRAK KİRLİLİĞİ</a:t>
            </a:r>
          </a:p>
        </p:txBody>
      </p:sp>
      <p:sp>
        <p:nvSpPr>
          <p:cNvPr id="29" name="Metin kutusu 28"/>
          <p:cNvSpPr txBox="1"/>
          <p:nvPr/>
        </p:nvSpPr>
        <p:spPr>
          <a:xfrm>
            <a:off x="3365071" y="5491789"/>
            <a:ext cx="2461477" cy="400110"/>
          </a:xfrm>
          <a:prstGeom prst="rect">
            <a:avLst/>
          </a:prstGeom>
          <a:noFill/>
        </p:spPr>
        <p:txBody>
          <a:bodyPr wrap="square" rtlCol="0">
            <a:spAutoFit/>
          </a:bodyPr>
          <a:lstStyle/>
          <a:p>
            <a:r>
              <a:rPr lang="tr-TR" sz="2000" b="1" dirty="0">
                <a:latin typeface="+mn-lt"/>
              </a:rPr>
              <a:t>GÜRÜLTÜ KİRLİLİĞİ</a:t>
            </a:r>
          </a:p>
        </p:txBody>
      </p:sp>
      <p:sp>
        <p:nvSpPr>
          <p:cNvPr id="30" name="Metin kutusu 29"/>
          <p:cNvSpPr txBox="1"/>
          <p:nvPr/>
        </p:nvSpPr>
        <p:spPr>
          <a:xfrm>
            <a:off x="6532800" y="5430954"/>
            <a:ext cx="1981200" cy="400110"/>
          </a:xfrm>
          <a:prstGeom prst="rect">
            <a:avLst/>
          </a:prstGeom>
          <a:noFill/>
        </p:spPr>
        <p:txBody>
          <a:bodyPr wrap="square" rtlCol="0">
            <a:spAutoFit/>
          </a:bodyPr>
          <a:lstStyle/>
          <a:p>
            <a:r>
              <a:rPr lang="tr-TR" sz="2000" b="1" dirty="0">
                <a:latin typeface="+mn-lt"/>
              </a:rPr>
              <a:t>IŞIK KİRLİLİĞİ</a:t>
            </a:r>
          </a:p>
        </p:txBody>
      </p:sp>
      <p:sp>
        <p:nvSpPr>
          <p:cNvPr id="31" name="Metin kutusu 30"/>
          <p:cNvSpPr txBox="1"/>
          <p:nvPr/>
        </p:nvSpPr>
        <p:spPr>
          <a:xfrm>
            <a:off x="9082748" y="5424440"/>
            <a:ext cx="1981200" cy="400110"/>
          </a:xfrm>
          <a:prstGeom prst="rect">
            <a:avLst/>
          </a:prstGeom>
          <a:noFill/>
        </p:spPr>
        <p:txBody>
          <a:bodyPr wrap="square" rtlCol="0">
            <a:spAutoFit/>
          </a:bodyPr>
          <a:lstStyle/>
          <a:p>
            <a:r>
              <a:rPr lang="tr-TR" sz="2000" b="1" dirty="0">
                <a:latin typeface="+mn-lt"/>
              </a:rPr>
              <a:t>UZAY KİRLİLİĞİ</a:t>
            </a:r>
          </a:p>
        </p:txBody>
      </p:sp>
      <p:pic>
        <p:nvPicPr>
          <p:cNvPr id="23" name="Resim 22"/>
          <p:cNvPicPr>
            <a:picLocks noChangeAspect="1"/>
          </p:cNvPicPr>
          <p:nvPr/>
        </p:nvPicPr>
        <p:blipFill>
          <a:blip r:embed="rId6"/>
          <a:stretch>
            <a:fillRect/>
          </a:stretch>
        </p:blipFill>
        <p:spPr>
          <a:xfrm>
            <a:off x="3219490" y="1360355"/>
            <a:ext cx="2158171" cy="16184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4" name="Resim 23"/>
          <p:cNvPicPr>
            <a:picLocks noChangeAspect="1"/>
          </p:cNvPicPr>
          <p:nvPr/>
        </p:nvPicPr>
        <p:blipFill>
          <a:blip r:embed="rId7"/>
          <a:stretch>
            <a:fillRect/>
          </a:stretch>
        </p:blipFill>
        <p:spPr>
          <a:xfrm>
            <a:off x="6164413" y="1393404"/>
            <a:ext cx="2158171" cy="15854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8" name="Resim 27"/>
          <p:cNvPicPr>
            <a:picLocks noChangeAspect="1"/>
          </p:cNvPicPr>
          <p:nvPr/>
        </p:nvPicPr>
        <p:blipFill>
          <a:blip r:embed="rId8"/>
          <a:stretch>
            <a:fillRect/>
          </a:stretch>
        </p:blipFill>
        <p:spPr>
          <a:xfrm>
            <a:off x="8991600" y="1349334"/>
            <a:ext cx="2072348" cy="16294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2" name="Resim 31"/>
          <p:cNvPicPr>
            <a:picLocks noChangeAspect="1"/>
          </p:cNvPicPr>
          <p:nvPr/>
        </p:nvPicPr>
        <p:blipFill>
          <a:blip r:embed="rId9"/>
          <a:stretch>
            <a:fillRect/>
          </a:stretch>
        </p:blipFill>
        <p:spPr>
          <a:xfrm>
            <a:off x="3320770" y="3813442"/>
            <a:ext cx="2177260" cy="15110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4" name="Resim 33"/>
          <p:cNvPicPr>
            <a:picLocks noChangeAspect="1"/>
          </p:cNvPicPr>
          <p:nvPr/>
        </p:nvPicPr>
        <p:blipFill>
          <a:blip r:embed="rId10"/>
          <a:stretch>
            <a:fillRect/>
          </a:stretch>
        </p:blipFill>
        <p:spPr>
          <a:xfrm>
            <a:off x="6164413" y="3757517"/>
            <a:ext cx="2158172" cy="15066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Resim 34"/>
          <p:cNvPicPr>
            <a:picLocks noChangeAspect="1"/>
          </p:cNvPicPr>
          <p:nvPr/>
        </p:nvPicPr>
        <p:blipFill>
          <a:blip r:embed="rId11"/>
          <a:stretch>
            <a:fillRect/>
          </a:stretch>
        </p:blipFill>
        <p:spPr>
          <a:xfrm>
            <a:off x="8991600" y="3808895"/>
            <a:ext cx="2009560" cy="15201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26156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64808912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METAL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0" name="Dikdörtgen 9"/>
          <p:cNvSpPr/>
          <p:nvPr/>
        </p:nvSpPr>
        <p:spPr>
          <a:xfrm>
            <a:off x="3378805" y="1295400"/>
            <a:ext cx="8067506" cy="1446550"/>
          </a:xfrm>
          <a:prstGeom prst="rect">
            <a:avLst/>
          </a:prstGeom>
        </p:spPr>
        <p:txBody>
          <a:bodyPr wrap="square">
            <a:spAutoFit/>
          </a:bodyPr>
          <a:lstStyle/>
          <a:p>
            <a:r>
              <a:rPr lang="tr-TR" sz="2200" dirty="0">
                <a:latin typeface="+mn-lt"/>
              </a:rPr>
              <a:t>Metal özelliği bozulmadan yeniden işlenebilen bir malzemedir. Metal atık geri dönüşümü sayesinde metal üretimi ile oluşan sera gazları önlenmiş olur. </a:t>
            </a:r>
          </a:p>
          <a:p>
            <a:endParaRPr lang="tr-TR" sz="2200" dirty="0">
              <a:latin typeface="+mn-lt"/>
            </a:endParaRPr>
          </a:p>
        </p:txBody>
      </p:sp>
      <p:sp>
        <p:nvSpPr>
          <p:cNvPr id="14" name="Metin kutusu 13"/>
          <p:cNvSpPr txBox="1"/>
          <p:nvPr/>
        </p:nvSpPr>
        <p:spPr>
          <a:xfrm>
            <a:off x="3378805" y="2514600"/>
            <a:ext cx="4622195" cy="3816429"/>
          </a:xfrm>
          <a:prstGeom prst="rect">
            <a:avLst/>
          </a:prstGeom>
          <a:noFill/>
        </p:spPr>
        <p:txBody>
          <a:bodyPr wrap="square" rtlCol="0">
            <a:spAutoFit/>
          </a:bodyPr>
          <a:lstStyle/>
          <a:p>
            <a:pPr marL="285750" indent="-285750">
              <a:buFont typeface="Arial" panose="020B0604020202020204" pitchFamily="34" charset="0"/>
              <a:buChar char="•"/>
            </a:pPr>
            <a:r>
              <a:rPr lang="tr-TR" sz="2200" dirty="0">
                <a:latin typeface="+mn-lt"/>
              </a:rPr>
              <a:t>Metal hurda geri dönüşümü %95’e kadar enerji tasarrufu sağlamaktadır.</a:t>
            </a:r>
          </a:p>
          <a:p>
            <a:pPr marL="285750" indent="-285750">
              <a:buFont typeface="Arial" panose="020B0604020202020204" pitchFamily="34" charset="0"/>
              <a:buChar char="•"/>
            </a:pPr>
            <a:r>
              <a:rPr lang="tr-TR" sz="2200" dirty="0">
                <a:latin typeface="+mn-lt"/>
              </a:rPr>
              <a:t>Metal atıklar ne kadar kullanılırsa kullanılsan tekrar dönüştürülebilir. </a:t>
            </a:r>
          </a:p>
          <a:p>
            <a:pPr marL="285750" indent="-285750">
              <a:buFont typeface="Arial" panose="020B0604020202020204" pitchFamily="34" charset="0"/>
              <a:buChar char="•"/>
            </a:pPr>
            <a:r>
              <a:rPr lang="tr-TR" sz="2200" dirty="0">
                <a:latin typeface="+mn-lt"/>
              </a:rPr>
              <a:t>Dönüştürülmüş metal dünyada üretilen çeliğin %40’ını oluşturmaktadır.</a:t>
            </a:r>
          </a:p>
          <a:p>
            <a:pPr marL="285750" indent="-285750">
              <a:buFont typeface="Arial" panose="020B0604020202020204" pitchFamily="34" charset="0"/>
              <a:buChar char="•"/>
            </a:pPr>
            <a:r>
              <a:rPr lang="tr-TR" sz="2200" dirty="0">
                <a:latin typeface="+mn-lt"/>
              </a:rPr>
              <a:t>Diğer atıklara göre geri dönüşümü son derece kolaydır.</a:t>
            </a:r>
          </a:p>
          <a:p>
            <a:pPr marL="285750" indent="-285750">
              <a:buFont typeface="Arial" panose="020B0604020202020204" pitchFamily="34" charset="0"/>
              <a:buChar char="•"/>
            </a:pPr>
            <a:r>
              <a:rPr lang="tr-TR" sz="2200" dirty="0">
                <a:latin typeface="+mn-lt"/>
              </a:rPr>
              <a:t>Dünya’da yılda 400 milyon tondan fazla metal geri dönüştürülmektedir.</a:t>
            </a:r>
          </a:p>
        </p:txBody>
      </p:sp>
      <p:pic>
        <p:nvPicPr>
          <p:cNvPr id="15" name="Resim 14"/>
          <p:cNvPicPr>
            <a:picLocks noChangeAspect="1"/>
          </p:cNvPicPr>
          <p:nvPr/>
        </p:nvPicPr>
        <p:blipFill>
          <a:blip r:embed="rId5"/>
          <a:stretch>
            <a:fillRect/>
          </a:stretch>
        </p:blipFill>
        <p:spPr>
          <a:xfrm>
            <a:off x="8001000" y="2264794"/>
            <a:ext cx="32004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49454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METAL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graphicFrame>
        <p:nvGraphicFramePr>
          <p:cNvPr id="8" name="Tablo 7"/>
          <p:cNvGraphicFramePr>
            <a:graphicFrameLocks noGrp="1"/>
          </p:cNvGraphicFramePr>
          <p:nvPr>
            <p:extLst>
              <p:ext uri="{D42A27DB-BD31-4B8C-83A1-F6EECF244321}">
                <p14:modId xmlns:p14="http://schemas.microsoft.com/office/powerpoint/2010/main" val="1203335139"/>
              </p:ext>
            </p:extLst>
          </p:nvPr>
        </p:nvGraphicFramePr>
        <p:xfrm>
          <a:off x="3275979" y="1752600"/>
          <a:ext cx="8127999" cy="34747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247629775"/>
                    </a:ext>
                  </a:extLst>
                </a:gridCol>
                <a:gridCol w="2709333">
                  <a:extLst>
                    <a:ext uri="{9D8B030D-6E8A-4147-A177-3AD203B41FA5}">
                      <a16:colId xmlns:a16="http://schemas.microsoft.com/office/drawing/2014/main" val="669194518"/>
                    </a:ext>
                  </a:extLst>
                </a:gridCol>
                <a:gridCol w="2709333">
                  <a:extLst>
                    <a:ext uri="{9D8B030D-6E8A-4147-A177-3AD203B41FA5}">
                      <a16:colId xmlns:a16="http://schemas.microsoft.com/office/drawing/2014/main" val="2777891595"/>
                    </a:ext>
                  </a:extLst>
                </a:gridCol>
              </a:tblGrid>
              <a:tr h="370840">
                <a:tc>
                  <a:txBody>
                    <a:bodyPr/>
                    <a:lstStyle/>
                    <a:p>
                      <a:pPr algn="ctr"/>
                      <a:r>
                        <a:rPr lang="tr-TR" dirty="0">
                          <a:solidFill>
                            <a:schemeClr val="tx1"/>
                          </a:solidFill>
                        </a:rPr>
                        <a:t>GERİ</a:t>
                      </a:r>
                      <a:r>
                        <a:rPr lang="tr-TR" baseline="0" dirty="0">
                          <a:solidFill>
                            <a:schemeClr val="tx1"/>
                          </a:solidFill>
                        </a:rPr>
                        <a:t> KAZANILABİLİR METAL ATIKLAR</a:t>
                      </a:r>
                      <a:endParaRPr lang="tr-TR" dirty="0">
                        <a:solidFill>
                          <a:schemeClr val="tx1"/>
                        </a:solidFill>
                      </a:endParaRPr>
                    </a:p>
                  </a:txBody>
                  <a:tcPr>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solidFill>
                            <a:schemeClr val="tx1"/>
                          </a:solidFill>
                        </a:rPr>
                        <a:t>GERİ</a:t>
                      </a:r>
                      <a:r>
                        <a:rPr lang="tr-TR" baseline="0" dirty="0">
                          <a:solidFill>
                            <a:schemeClr val="tx1"/>
                          </a:solidFill>
                        </a:rPr>
                        <a:t> KAZANILABİLİR METAL ATIKLAR</a:t>
                      </a:r>
                      <a:endParaRPr lang="tr-TR" dirty="0">
                        <a:solidFill>
                          <a:schemeClr val="tx1"/>
                        </a:solidFill>
                      </a:endParaRPr>
                    </a:p>
                    <a:p>
                      <a:endParaRPr lang="tr-TR" dirty="0"/>
                    </a:p>
                  </a:txBody>
                  <a:tcPr>
                    <a:solidFill>
                      <a:schemeClr val="bg1">
                        <a:lumMod val="75000"/>
                      </a:schemeClr>
                    </a:solidFill>
                  </a:tcPr>
                </a:tc>
                <a:tc>
                  <a:txBody>
                    <a:bodyPr/>
                    <a:lstStyle/>
                    <a:p>
                      <a:r>
                        <a:rPr lang="tr-TR" dirty="0">
                          <a:solidFill>
                            <a:schemeClr val="tx1"/>
                          </a:solidFill>
                        </a:rPr>
                        <a:t>GERİ KAZANIM ÜRÜNLERİNİN</a:t>
                      </a:r>
                      <a:r>
                        <a:rPr lang="tr-TR" baseline="0" dirty="0">
                          <a:solidFill>
                            <a:schemeClr val="tx1"/>
                          </a:solidFill>
                        </a:rPr>
                        <a:t> KULLANIM ALANLARI</a:t>
                      </a:r>
                      <a:endParaRPr lang="tr-TR" dirty="0">
                        <a:solidFill>
                          <a:schemeClr val="tx1"/>
                        </a:solidFill>
                      </a:endParaRPr>
                    </a:p>
                  </a:txBody>
                  <a:tcPr>
                    <a:solidFill>
                      <a:schemeClr val="bg1">
                        <a:lumMod val="75000"/>
                      </a:schemeClr>
                    </a:solidFill>
                  </a:tcPr>
                </a:tc>
                <a:extLst>
                  <a:ext uri="{0D108BD9-81ED-4DB2-BD59-A6C34878D82A}">
                    <a16:rowId xmlns:a16="http://schemas.microsoft.com/office/drawing/2014/main" val="498412656"/>
                  </a:ext>
                </a:extLst>
              </a:tr>
              <a:tr h="370840">
                <a:tc>
                  <a:txBody>
                    <a:bodyPr/>
                    <a:lstStyle/>
                    <a:p>
                      <a:endParaRPr lang="tr-TR" dirty="0"/>
                    </a:p>
                  </a:txBody>
                  <a:tcPr>
                    <a:noFill/>
                  </a:tcPr>
                </a:tc>
                <a:tc>
                  <a:txBody>
                    <a:bodyPr/>
                    <a:lstStyle/>
                    <a:p>
                      <a:pPr marL="285750" indent="-285750">
                        <a:buFont typeface="Arial" panose="020B0604020202020204" pitchFamily="34" charset="0"/>
                        <a:buChar char="•"/>
                      </a:pPr>
                      <a:r>
                        <a:rPr lang="tr-TR" dirty="0"/>
                        <a:t>Alüminyum</a:t>
                      </a:r>
                      <a:r>
                        <a:rPr lang="tr-TR" baseline="0" dirty="0"/>
                        <a:t> içecek kutuları</a:t>
                      </a:r>
                    </a:p>
                    <a:p>
                      <a:pPr marL="285750" indent="-285750">
                        <a:buFont typeface="Arial" panose="020B0604020202020204" pitchFamily="34" charset="0"/>
                        <a:buChar char="•"/>
                      </a:pPr>
                      <a:r>
                        <a:rPr lang="tr-TR" baseline="0" dirty="0"/>
                        <a:t>Alüminyum folyolar</a:t>
                      </a:r>
                    </a:p>
                    <a:p>
                      <a:pPr marL="285750" indent="-285750">
                        <a:buFont typeface="Arial" panose="020B0604020202020204" pitchFamily="34" charset="0"/>
                        <a:buChar char="•"/>
                      </a:pPr>
                      <a:r>
                        <a:rPr lang="tr-TR" baseline="0" dirty="0"/>
                        <a:t>Konserve kutuları</a:t>
                      </a:r>
                    </a:p>
                    <a:p>
                      <a:pPr marL="285750" indent="-285750">
                        <a:buFont typeface="Arial" panose="020B0604020202020204" pitchFamily="34" charset="0"/>
                        <a:buChar char="•"/>
                      </a:pPr>
                      <a:r>
                        <a:rPr lang="tr-TR" baseline="0" dirty="0"/>
                        <a:t>Mutfak malzemeleri (çatal, bıçak tencere, çaydanlık vb.)</a:t>
                      </a:r>
                    </a:p>
                    <a:p>
                      <a:pPr marL="285750" indent="-285750">
                        <a:buFont typeface="Arial" panose="020B0604020202020204" pitchFamily="34" charset="0"/>
                        <a:buChar char="•"/>
                      </a:pPr>
                      <a:endParaRPr lang="tr-TR" baseline="0" dirty="0"/>
                    </a:p>
                    <a:p>
                      <a:pPr marL="285750" indent="-285750">
                        <a:buFont typeface="Arial" panose="020B0604020202020204" pitchFamily="34" charset="0"/>
                        <a:buChar char="•"/>
                      </a:pPr>
                      <a:endParaRPr lang="tr-TR" dirty="0"/>
                    </a:p>
                  </a:txBody>
                  <a:tcPr>
                    <a:noFill/>
                  </a:tcPr>
                </a:tc>
                <a:tc>
                  <a:txBody>
                    <a:bodyPr/>
                    <a:lstStyle/>
                    <a:p>
                      <a:pPr marL="285750" indent="-285750">
                        <a:buFont typeface="Arial" panose="020B0604020202020204" pitchFamily="34" charset="0"/>
                        <a:buChar char="•"/>
                      </a:pPr>
                      <a:r>
                        <a:rPr lang="tr-TR" dirty="0"/>
                        <a:t>Konserve benzeri</a:t>
                      </a:r>
                      <a:r>
                        <a:rPr lang="tr-TR" baseline="0" dirty="0"/>
                        <a:t> ürünlerin ambalajlanması</a:t>
                      </a:r>
                    </a:p>
                    <a:p>
                      <a:pPr marL="285750" indent="-285750">
                        <a:buFont typeface="Arial" panose="020B0604020202020204" pitchFamily="34" charset="0"/>
                        <a:buChar char="•"/>
                      </a:pPr>
                      <a:r>
                        <a:rPr lang="tr-TR" baseline="0" dirty="0"/>
                        <a:t>İnşaat sanayi</a:t>
                      </a:r>
                    </a:p>
                    <a:p>
                      <a:pPr marL="285750" indent="-285750">
                        <a:buFont typeface="Arial" panose="020B0604020202020204" pitchFamily="34" charset="0"/>
                        <a:buChar char="•"/>
                      </a:pPr>
                      <a:r>
                        <a:rPr lang="tr-TR" baseline="0" dirty="0"/>
                        <a:t>Makine sanayi</a:t>
                      </a:r>
                    </a:p>
                    <a:p>
                      <a:pPr marL="285750" indent="-285750">
                        <a:buFont typeface="Arial" panose="020B0604020202020204" pitchFamily="34" charset="0"/>
                        <a:buChar char="•"/>
                      </a:pPr>
                      <a:r>
                        <a:rPr lang="tr-TR" baseline="0" dirty="0"/>
                        <a:t>Otomotiv sanayi </a:t>
                      </a:r>
                      <a:endParaRPr lang="tr-TR" dirty="0"/>
                    </a:p>
                  </a:txBody>
                  <a:tcPr>
                    <a:noFill/>
                  </a:tcPr>
                </a:tc>
                <a:extLst>
                  <a:ext uri="{0D108BD9-81ED-4DB2-BD59-A6C34878D82A}">
                    <a16:rowId xmlns:a16="http://schemas.microsoft.com/office/drawing/2014/main" val="515191072"/>
                  </a:ext>
                </a:extLst>
              </a:tr>
            </a:tbl>
          </a:graphicData>
        </a:graphic>
      </p:graphicFrame>
      <p:pic>
        <p:nvPicPr>
          <p:cNvPr id="14" name="Picture 2" descr="TAN TENEKE OFSET VE AMBALAJ SANAYİİ"/>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135" b="95706" l="1935" r="97742"/>
                    </a14:imgEffect>
                  </a14:imgLayer>
                </a14:imgProps>
              </a:ext>
              <a:ext uri="{28A0092B-C50C-407E-A947-70E740481C1C}">
                <a14:useLocalDpi xmlns:a14="http://schemas.microsoft.com/office/drawing/2010/main" val="0"/>
              </a:ext>
            </a:extLst>
          </a:blip>
          <a:srcRect/>
          <a:stretch>
            <a:fillRect/>
          </a:stretch>
        </p:blipFill>
        <p:spPr bwMode="auto">
          <a:xfrm>
            <a:off x="3429000" y="2819400"/>
            <a:ext cx="2356960" cy="2194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7127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34429100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AHŞAP AMBALAJ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400" y="1100585"/>
            <a:ext cx="8229600" cy="2677656"/>
          </a:xfrm>
          <a:prstGeom prst="rect">
            <a:avLst/>
          </a:prstGeom>
        </p:spPr>
        <p:txBody>
          <a:bodyPr wrap="square">
            <a:spAutoFit/>
          </a:bodyPr>
          <a:lstStyle/>
          <a:p>
            <a:pPr algn="just"/>
            <a:r>
              <a:rPr lang="tr-TR" sz="2400" dirty="0">
                <a:latin typeface="+mj-lt"/>
              </a:rPr>
              <a:t>En eski ambalaj malzemelerinden olan ahşap ambalaj, sertlik ve dayanıklılık özelliği nedeniyle ağır ve boyutları büyük olan kırılgan yüklerin, havalandırma özelliğinden dolayı ise taze meyve ve sebzenin ambalajlanmasında yaygın kullanılırken, günümüzde bunlar haricinde de çok daha büyük boyutlarda makine ve motorlu araçların ambalajlanmasında veya çok daha çeşitli ürünlerin ambalajlanmasında kullanılmaktadır. </a:t>
            </a: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9698" name="Picture 2" descr="Ahşap Ambalaj Malzemesi Nedir? Nelere Dikkat Edili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0487" y="3857316"/>
            <a:ext cx="3662520" cy="24363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7613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4157854408"/>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TEHLİKELİ ATIKLAR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400" y="1487943"/>
            <a:ext cx="8229600" cy="4154984"/>
          </a:xfrm>
          <a:prstGeom prst="rect">
            <a:avLst/>
          </a:prstGeom>
        </p:spPr>
        <p:txBody>
          <a:bodyPr wrap="square">
            <a:spAutoFit/>
          </a:bodyPr>
          <a:lstStyle/>
          <a:p>
            <a:pPr marL="0" indent="0">
              <a:buFont typeface="Arial" panose="020B0604020202020204" pitchFamily="34" charset="0"/>
              <a:buNone/>
            </a:pPr>
            <a:r>
              <a:rPr lang="tr-TR" sz="2400" dirty="0">
                <a:latin typeface="+mn-lt"/>
                <a:cs typeface="Calibri"/>
              </a:rPr>
              <a:t>İnsan sağlığına ve çevreye zarar verebilecek, </a:t>
            </a:r>
          </a:p>
          <a:p>
            <a:pPr>
              <a:buFont typeface="Wingdings" charset="2"/>
              <a:buChar char="§"/>
              <a:defRPr/>
            </a:pPr>
            <a:r>
              <a:rPr lang="tr-TR" sz="2400" dirty="0">
                <a:latin typeface="+mn-lt"/>
                <a:cs typeface="Calibri"/>
              </a:rPr>
              <a:t>Tutuşabilen </a:t>
            </a:r>
          </a:p>
          <a:p>
            <a:pPr>
              <a:buFont typeface="Wingdings" charset="2"/>
              <a:buChar char="§"/>
              <a:defRPr/>
            </a:pPr>
            <a:r>
              <a:rPr lang="tr-TR" sz="2400" dirty="0">
                <a:latin typeface="+mn-lt"/>
                <a:cs typeface="Calibri"/>
              </a:rPr>
              <a:t>Enfeksiyon yapıcı </a:t>
            </a:r>
          </a:p>
          <a:p>
            <a:pPr>
              <a:buFont typeface="Wingdings" charset="2"/>
              <a:buChar char="§"/>
              <a:defRPr/>
            </a:pPr>
            <a:r>
              <a:rPr lang="tr-TR" sz="2400" dirty="0">
                <a:latin typeface="+mn-lt"/>
                <a:cs typeface="Calibri"/>
              </a:rPr>
              <a:t>Tahriş edici</a:t>
            </a:r>
          </a:p>
          <a:p>
            <a:pPr>
              <a:buFont typeface="Wingdings" charset="2"/>
              <a:buChar char="§"/>
              <a:defRPr/>
            </a:pPr>
            <a:r>
              <a:rPr lang="tr-TR" sz="2400" dirty="0">
                <a:latin typeface="+mn-lt"/>
                <a:cs typeface="Calibri"/>
              </a:rPr>
              <a:t>Zararlı</a:t>
            </a:r>
          </a:p>
          <a:p>
            <a:pPr>
              <a:buFont typeface="Wingdings" charset="2"/>
              <a:buChar char="§"/>
              <a:defRPr/>
            </a:pPr>
            <a:r>
              <a:rPr lang="tr-TR" sz="2400" dirty="0" err="1">
                <a:latin typeface="+mn-lt"/>
                <a:cs typeface="Calibri"/>
              </a:rPr>
              <a:t>Toksik</a:t>
            </a:r>
            <a:endParaRPr lang="tr-TR" sz="2400" dirty="0">
              <a:latin typeface="+mn-lt"/>
              <a:cs typeface="Calibri"/>
            </a:endParaRPr>
          </a:p>
          <a:p>
            <a:pPr>
              <a:buFont typeface="Wingdings" charset="2"/>
              <a:buChar char="§"/>
              <a:defRPr/>
            </a:pPr>
            <a:r>
              <a:rPr lang="tr-TR" sz="2400" dirty="0">
                <a:latin typeface="+mn-lt"/>
                <a:cs typeface="Calibri"/>
              </a:rPr>
              <a:t>Kanserojen</a:t>
            </a:r>
          </a:p>
          <a:p>
            <a:pPr>
              <a:buFont typeface="Wingdings" charset="2"/>
              <a:buChar char="§"/>
              <a:defRPr/>
            </a:pPr>
            <a:r>
              <a:rPr lang="tr-TR" sz="2400" dirty="0">
                <a:latin typeface="+mn-lt"/>
                <a:cs typeface="Calibri"/>
              </a:rPr>
              <a:t>Parlayıcı</a:t>
            </a:r>
          </a:p>
          <a:p>
            <a:pPr>
              <a:buFont typeface="Wingdings" charset="2"/>
              <a:buChar char="§"/>
              <a:defRPr/>
            </a:pPr>
            <a:r>
              <a:rPr lang="tr-TR" sz="2400" dirty="0" err="1">
                <a:latin typeface="+mn-lt"/>
                <a:cs typeface="Calibri"/>
              </a:rPr>
              <a:t>Korozif</a:t>
            </a:r>
            <a:endParaRPr lang="tr-TR" sz="2400" dirty="0">
              <a:latin typeface="+mn-lt"/>
              <a:cs typeface="Calibri"/>
            </a:endParaRPr>
          </a:p>
          <a:p>
            <a:pPr marL="0" indent="0">
              <a:buFont typeface="Arial" panose="020B0604020202020204" pitchFamily="34" charset="0"/>
              <a:buNone/>
              <a:defRPr/>
            </a:pPr>
            <a:r>
              <a:rPr lang="tr-TR" sz="2400" dirty="0">
                <a:latin typeface="+mn-lt"/>
                <a:cs typeface="Calibri"/>
              </a:rPr>
              <a:t>gibi tehlikeli kabul edilen özelliklerden birini veya birden fazlasını gösteren atıklara </a:t>
            </a:r>
            <a:r>
              <a:rPr lang="ja-JP" altLang="tr-TR" sz="2400" b="1" dirty="0">
                <a:latin typeface="+mn-lt"/>
                <a:cs typeface="Calibri"/>
              </a:rPr>
              <a:t>“</a:t>
            </a:r>
            <a:r>
              <a:rPr lang="tr-TR" sz="2400" b="1" dirty="0">
                <a:latin typeface="+mn-lt"/>
                <a:cs typeface="Calibri"/>
              </a:rPr>
              <a:t>tehlikeli atık</a:t>
            </a:r>
            <a:r>
              <a:rPr lang="ja-JP" altLang="tr-TR" sz="2400" b="1" dirty="0">
                <a:latin typeface="+mn-lt"/>
                <a:cs typeface="Calibri"/>
              </a:rPr>
              <a:t>”</a:t>
            </a:r>
            <a:r>
              <a:rPr lang="tr-TR" sz="2400" b="1" dirty="0">
                <a:latin typeface="+mn-lt"/>
                <a:cs typeface="Calibri"/>
              </a:rPr>
              <a:t> </a:t>
            </a:r>
            <a:r>
              <a:rPr lang="tr-TR" sz="2400" dirty="0">
                <a:latin typeface="+mn-lt"/>
                <a:cs typeface="Calibri"/>
              </a:rPr>
              <a:t>denir.</a:t>
            </a: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0244" name="Picture 4" descr="Warning danger sign Royalty Free Vector Image - VectorSto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7737"/>
          <a:stretch/>
        </p:blipFill>
        <p:spPr bwMode="auto">
          <a:xfrm>
            <a:off x="8825033" y="2036850"/>
            <a:ext cx="2600051" cy="2590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4650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6228800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TEHLİKELİ MADDE İŞARETLERİ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pic>
        <p:nvPicPr>
          <p:cNvPr id="19" name="Resim 18"/>
          <p:cNvPicPr>
            <a:picLocks noChangeAspect="1"/>
          </p:cNvPicPr>
          <p:nvPr/>
        </p:nvPicPr>
        <p:blipFill rotWithShape="1">
          <a:blip r:embed="rId5"/>
          <a:srcRect t="12546"/>
          <a:stretch/>
        </p:blipFill>
        <p:spPr>
          <a:xfrm>
            <a:off x="2797791" y="1705494"/>
            <a:ext cx="9034818" cy="4490113"/>
          </a:xfrm>
          <a:prstGeom prst="rect">
            <a:avLst/>
          </a:prstGeom>
        </p:spPr>
      </p:pic>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2816255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18019537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BİTKİSEL ATIK YAĞ</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163078" y="1089975"/>
            <a:ext cx="5142722" cy="2800767"/>
          </a:xfrm>
          <a:prstGeom prst="rect">
            <a:avLst/>
          </a:prstGeom>
        </p:spPr>
        <p:txBody>
          <a:bodyPr wrap="square">
            <a:spAutoFit/>
          </a:bodyPr>
          <a:lstStyle/>
          <a:p>
            <a:pPr algn="just"/>
            <a:r>
              <a:rPr lang="tr-TR" sz="2200" dirty="0">
                <a:latin typeface="+mn-lt"/>
              </a:rPr>
              <a:t>Bitkisel atık yağlar diğer atıklardan ayrı toplanmalıdır. Bitkisel atık yağlar kesinlikle giderlere dökülmemelidir.</a:t>
            </a:r>
          </a:p>
          <a:p>
            <a:pPr algn="just"/>
            <a:r>
              <a:rPr lang="tr-TR" sz="2200" dirty="0">
                <a:latin typeface="+mn-lt"/>
              </a:rPr>
              <a:t>Sızdırmaz bidonlarda biriktirilerek lisanslı firmalara gönderilmelidir.</a:t>
            </a:r>
          </a:p>
          <a:p>
            <a:pPr algn="just"/>
            <a:endParaRPr lang="tr-TR" sz="2200" dirty="0">
              <a:latin typeface="+mn-lt"/>
            </a:endParaRPr>
          </a:p>
          <a:p>
            <a:pPr algn="just"/>
            <a:r>
              <a:rPr lang="tr-TR" sz="2200" dirty="0">
                <a:latin typeface="+mn-lt"/>
              </a:rPr>
              <a:t>Bidonların üzerinde </a:t>
            </a:r>
            <a:r>
              <a:rPr lang="tr-TR" sz="2200" b="1" dirty="0">
                <a:latin typeface="+mn-lt"/>
              </a:rPr>
              <a:t>BİTKİSEL ATIK YAĞ </a:t>
            </a:r>
            <a:r>
              <a:rPr lang="tr-TR" sz="2200" dirty="0">
                <a:latin typeface="+mn-lt"/>
              </a:rPr>
              <a:t>ibaresi ve atık kodu yer almalıdır. </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7" name="Resim 16"/>
          <p:cNvPicPr>
            <a:picLocks noChangeAspect="1"/>
          </p:cNvPicPr>
          <p:nvPr/>
        </p:nvPicPr>
        <p:blipFill rotWithShape="1">
          <a:blip r:embed="rId5" cstate="print"/>
          <a:srcRect b="24451"/>
          <a:stretch/>
        </p:blipFill>
        <p:spPr>
          <a:xfrm>
            <a:off x="3810000" y="3790480"/>
            <a:ext cx="4004911" cy="2434743"/>
          </a:xfrm>
          <a:prstGeom prst="rect">
            <a:avLst/>
          </a:prstGeom>
        </p:spPr>
      </p:pic>
      <p:pic>
        <p:nvPicPr>
          <p:cNvPr id="19" name="Resim 10"/>
          <p:cNvPicPr>
            <a:picLocks noChangeAspect="1"/>
          </p:cNvPicPr>
          <p:nvPr/>
        </p:nvPicPr>
        <p:blipFill>
          <a:blip r:embed="rId6" cstate="print"/>
          <a:stretch>
            <a:fillRect/>
          </a:stretch>
        </p:blipFill>
        <p:spPr>
          <a:xfrm>
            <a:off x="8525059" y="1547290"/>
            <a:ext cx="2904941" cy="3101025"/>
          </a:xfrm>
          <a:prstGeom prst="rect">
            <a:avLst/>
          </a:prstGeom>
        </p:spPr>
      </p:pic>
    </p:spTree>
    <p:extLst>
      <p:ext uri="{BB962C8B-B14F-4D97-AF65-F5344CB8AC3E}">
        <p14:creationId xmlns:p14="http://schemas.microsoft.com/office/powerpoint/2010/main" val="42632110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806258447"/>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BİTKİSEL ATIK YAĞ</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00400" y="1290380"/>
            <a:ext cx="4572000" cy="2123658"/>
          </a:xfrm>
          <a:prstGeom prst="rect">
            <a:avLst/>
          </a:prstGeom>
        </p:spPr>
        <p:txBody>
          <a:bodyPr wrap="square">
            <a:spAutoFit/>
          </a:bodyPr>
          <a:lstStyle/>
          <a:p>
            <a:pPr lvl="1" algn="just"/>
            <a:r>
              <a:rPr lang="tr-TR" sz="2200" dirty="0">
                <a:latin typeface="+mn-lt"/>
              </a:rPr>
              <a:t>Bitkisel atık yağlar, </a:t>
            </a:r>
            <a:r>
              <a:rPr lang="tr-TR" sz="2200" dirty="0" err="1">
                <a:latin typeface="+mn-lt"/>
              </a:rPr>
              <a:t>atıksu</a:t>
            </a:r>
            <a:r>
              <a:rPr lang="tr-TR" sz="2200" dirty="0">
                <a:latin typeface="+mn-lt"/>
              </a:rPr>
              <a:t> toplama sistemlerinin daralmasına ve tıkanmasına; toprak kirlenmesi ile beraber yeraltı suyu kirlenmesine sebep  olmaktadır. Bu nedenle ayrı toplanması gerekmektedir. </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8" name="Resim 7"/>
          <p:cNvPicPr>
            <a:picLocks noChangeAspect="1"/>
          </p:cNvPicPr>
          <p:nvPr/>
        </p:nvPicPr>
        <p:blipFill>
          <a:blip r:embed="rId5">
            <a:extLst>
              <a:ext uri="{BEBA8EAE-BF5A-486C-A8C5-ECC9F3942E4B}">
                <a14:imgProps xmlns:a14="http://schemas.microsoft.com/office/drawing/2010/main">
                  <a14:imgLayer r:embed="rId6">
                    <a14:imgEffect>
                      <a14:backgroundRemoval t="1635" b="100000" l="240" r="99601">
                        <a14:foregroundMark x1="68770" y1="31608" x2="90974" y2="32153"/>
                        <a14:foregroundMark x1="87300" y1="56676" x2="74201" y2="52316"/>
                        <a14:foregroundMark x1="86502" y1="56676" x2="73962" y2="57493"/>
                        <a14:foregroundMark x1="3834" y1="11172" x2="17332" y2="11172"/>
                        <a14:foregroundMark x1="3115" y1="15259" x2="17412" y2="16076"/>
                        <a14:foregroundMark x1="7508" y1="17439" x2="6869" y2="85286"/>
                        <a14:foregroundMark x1="2636" y1="53406" x2="2875" y2="80381"/>
                        <a14:foregroundMark x1="9185" y1="65940" x2="13578" y2="64578"/>
                        <a14:foregroundMark x1="67332" y1="38147" x2="70847" y2="51771"/>
                      </a14:backgroundRemoval>
                    </a14:imgEffect>
                  </a14:imgLayer>
                </a14:imgProps>
              </a:ext>
            </a:extLst>
          </a:blip>
          <a:stretch>
            <a:fillRect/>
          </a:stretch>
        </p:blipFill>
        <p:spPr>
          <a:xfrm>
            <a:off x="3733800" y="3962400"/>
            <a:ext cx="7613900" cy="2292274"/>
          </a:xfrm>
          <a:prstGeom prst="rect">
            <a:avLst/>
          </a:prstGeom>
        </p:spPr>
      </p:pic>
      <p:pic>
        <p:nvPicPr>
          <p:cNvPr id="18" name="Picture 2">
            <a:extLst>
              <a:ext uri="{FF2B5EF4-FFF2-40B4-BE49-F238E27FC236}">
                <a16:creationId xmlns:a16="http://schemas.microsoft.com/office/drawing/2014/main" id="{2E414C03-69CB-4DEC-9F93-35C2D1E7515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4283" t="6178" r="4283" b="4549"/>
          <a:stretch>
            <a:fillRect/>
          </a:stretch>
        </p:blipFill>
        <p:spPr>
          <a:xfrm>
            <a:off x="8285704" y="1234705"/>
            <a:ext cx="2831030" cy="228638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45743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4"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5"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BİTKİSEL ATIK YAĞ</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0" name="Bitkisel Atık Yağ Toplama İnfografik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191164" y="1066800"/>
            <a:ext cx="8196721" cy="4690615"/>
          </a:xfrm>
          <a:prstGeom prst="rect">
            <a:avLst/>
          </a:prstGeom>
          <a:ln>
            <a:noFill/>
          </a:ln>
          <a:effectLst>
            <a:softEdge rad="112500"/>
          </a:effectLst>
        </p:spPr>
      </p:pic>
    </p:spTree>
    <p:extLst>
      <p:ext uri="{BB962C8B-B14F-4D97-AF65-F5344CB8AC3E}">
        <p14:creationId xmlns:p14="http://schemas.microsoft.com/office/powerpoint/2010/main" val="17828167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17073">
                <p:cTn id="7" fill="hold" display="0">
                  <p:stCondLst>
                    <p:cond delay="indefinite"/>
                  </p:stCondLst>
                </p:cTn>
                <p:tgtEl>
                  <p:spTgt spid="10"/>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83887916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AMPUL</a:t>
                      </a:r>
                      <a:r>
                        <a:rPr lang="tr-TR" sz="4400" baseline="0" dirty="0">
                          <a:solidFill>
                            <a:srgbClr val="568430"/>
                          </a:solidFill>
                        </a:rPr>
                        <a:t> &amp; FLORESAN ATIKLARI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12" name="Picture 3">
            <a:extLst>
              <a:ext uri="{FF2B5EF4-FFF2-40B4-BE49-F238E27FC236}">
                <a16:creationId xmlns:a16="http://schemas.microsoft.com/office/drawing/2014/main" id="{CB7F984A-102D-491E-8170-0DDF9C9359E1}"/>
              </a:ext>
            </a:extLst>
          </p:cNvPr>
          <p:cNvPicPr>
            <a:picLocks noChangeAspect="1" noChangeArrowheads="1"/>
          </p:cNvPicPr>
          <p:nvPr/>
        </p:nvPicPr>
        <p:blipFill>
          <a:blip r:embed="rId5" cstate="print"/>
          <a:srcRect/>
          <a:stretch>
            <a:fillRect/>
          </a:stretch>
        </p:blipFill>
        <p:spPr bwMode="auto">
          <a:xfrm>
            <a:off x="3228956" y="1563451"/>
            <a:ext cx="3885340" cy="3245558"/>
          </a:xfrm>
          <a:prstGeom prst="rect">
            <a:avLst/>
          </a:prstGeom>
          <a:ln>
            <a:noFill/>
          </a:ln>
          <a:effectLst>
            <a:softEdge rad="112500"/>
          </a:effectLst>
        </p:spPr>
      </p:pic>
      <p:pic>
        <p:nvPicPr>
          <p:cNvPr id="13" name="Picture 2" descr="http://klite.com.tr/images/urunler/urun_85.jpg">
            <a:extLst>
              <a:ext uri="{FF2B5EF4-FFF2-40B4-BE49-F238E27FC236}">
                <a16:creationId xmlns:a16="http://schemas.microsoft.com/office/drawing/2014/main" id="{5CE84847-7F9B-4619-B8C0-6DBB2A4F5DD8}"/>
              </a:ext>
            </a:extLst>
          </p:cNvPr>
          <p:cNvPicPr>
            <a:picLocks noChangeAspect="1" noChangeArrowheads="1"/>
          </p:cNvPicPr>
          <p:nvPr/>
        </p:nvPicPr>
        <p:blipFill>
          <a:blip r:embed="rId6" cstate="print"/>
          <a:srcRect/>
          <a:stretch>
            <a:fillRect/>
          </a:stretch>
        </p:blipFill>
        <p:spPr bwMode="auto">
          <a:xfrm>
            <a:off x="7950543" y="1563451"/>
            <a:ext cx="3475849" cy="3245558"/>
          </a:xfrm>
          <a:prstGeom prst="rect">
            <a:avLst/>
          </a:prstGeom>
          <a:ln>
            <a:noFill/>
          </a:ln>
          <a:effectLst>
            <a:softEdge rad="112500"/>
          </a:effectLst>
        </p:spPr>
      </p:pic>
      <p:sp>
        <p:nvSpPr>
          <p:cNvPr id="14" name="Metin kutusu 13">
            <a:extLst>
              <a:ext uri="{FF2B5EF4-FFF2-40B4-BE49-F238E27FC236}">
                <a16:creationId xmlns:a16="http://schemas.microsoft.com/office/drawing/2014/main" id="{5001FFFE-089B-47E8-AF95-3EB3CDD881B8}"/>
              </a:ext>
            </a:extLst>
          </p:cNvPr>
          <p:cNvSpPr txBox="1"/>
          <p:nvPr/>
        </p:nvSpPr>
        <p:spPr>
          <a:xfrm>
            <a:off x="3200400" y="5389191"/>
            <a:ext cx="8225992" cy="830997"/>
          </a:xfrm>
          <a:prstGeom prst="rect">
            <a:avLst/>
          </a:prstGeom>
          <a:noFill/>
        </p:spPr>
        <p:txBody>
          <a:bodyPr wrap="square" rtlCol="0">
            <a:spAutoFit/>
          </a:bodyPr>
          <a:lstStyle/>
          <a:p>
            <a:pPr algn="just"/>
            <a:r>
              <a:rPr lang="tr-TR" sz="2400" dirty="0">
                <a:latin typeface="+mn-lt"/>
              </a:rPr>
              <a:t>Tesis aydınlatılmasında kullanılan floresan lambaların atık halini aldıktan sonra kırılmadan depolanması gerekmektedir.</a:t>
            </a:r>
          </a:p>
        </p:txBody>
      </p:sp>
      <p:cxnSp>
        <p:nvCxnSpPr>
          <p:cNvPr id="16" name="Düz Bağlayıcı 15"/>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7"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8"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9418273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18659770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KARTUŞ</a:t>
                      </a:r>
                      <a:r>
                        <a:rPr lang="tr-TR" sz="4400" baseline="0" dirty="0">
                          <a:solidFill>
                            <a:srgbClr val="568430"/>
                          </a:solidFill>
                        </a:rPr>
                        <a:t> &amp; TONER</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4" descr="http://t2.gstatic.com/images?q=tbn:ANd9GcRoYl_FDAsOLQF-fGggMHSXuXmKZDhnV-amCo-FPE28ZTcihqdvXQ">
            <a:extLst>
              <a:ext uri="{FF2B5EF4-FFF2-40B4-BE49-F238E27FC236}">
                <a16:creationId xmlns:a16="http://schemas.microsoft.com/office/drawing/2014/main" id="{198D68BE-5B47-4398-B3A1-0E100F546F1C}"/>
              </a:ext>
            </a:extLst>
          </p:cNvPr>
          <p:cNvPicPr>
            <a:picLocks noChangeAspect="1" noChangeArrowheads="1"/>
          </p:cNvPicPr>
          <p:nvPr/>
        </p:nvPicPr>
        <p:blipFill>
          <a:blip r:embed="rId5" cstate="print"/>
          <a:srcRect/>
          <a:stretch>
            <a:fillRect/>
          </a:stretch>
        </p:blipFill>
        <p:spPr bwMode="auto">
          <a:xfrm>
            <a:off x="3200400" y="1481094"/>
            <a:ext cx="4149390" cy="2557506"/>
          </a:xfrm>
          <a:prstGeom prst="rect">
            <a:avLst/>
          </a:prstGeom>
          <a:ln>
            <a:noFill/>
          </a:ln>
          <a:effectLst>
            <a:softEdge rad="112500"/>
          </a:effectLst>
        </p:spPr>
      </p:pic>
      <p:pic>
        <p:nvPicPr>
          <p:cNvPr id="10" name="Picture 2" descr="http://t3.gstatic.com/images?q=tbn:ANd9GcQBZdyGSs9omRTT0hbpym5V3jrRcgIXQVnKqEETYHOLDPc29mPz">
            <a:extLst>
              <a:ext uri="{FF2B5EF4-FFF2-40B4-BE49-F238E27FC236}">
                <a16:creationId xmlns:a16="http://schemas.microsoft.com/office/drawing/2014/main" id="{EC4719A3-8BC4-42E0-9A1F-CB87A9A4A0F5}"/>
              </a:ext>
            </a:extLst>
          </p:cNvPr>
          <p:cNvPicPr>
            <a:picLocks noChangeAspect="1" noChangeArrowheads="1"/>
          </p:cNvPicPr>
          <p:nvPr/>
        </p:nvPicPr>
        <p:blipFill>
          <a:blip r:embed="rId6" cstate="print"/>
          <a:srcRect/>
          <a:stretch>
            <a:fillRect/>
          </a:stretch>
        </p:blipFill>
        <p:spPr bwMode="auto">
          <a:xfrm>
            <a:off x="7905883" y="1343353"/>
            <a:ext cx="3653408" cy="2783979"/>
          </a:xfrm>
          <a:prstGeom prst="rect">
            <a:avLst/>
          </a:prstGeom>
          <a:ln>
            <a:noFill/>
          </a:ln>
          <a:effectLst>
            <a:softEdge rad="112500"/>
          </a:effectLst>
        </p:spPr>
      </p:pic>
      <p:sp>
        <p:nvSpPr>
          <p:cNvPr id="11" name="Metin kutusu 10">
            <a:extLst>
              <a:ext uri="{FF2B5EF4-FFF2-40B4-BE49-F238E27FC236}">
                <a16:creationId xmlns:a16="http://schemas.microsoft.com/office/drawing/2014/main" id="{B0AF1071-AB66-447A-B798-306BED8CA91F}"/>
              </a:ext>
            </a:extLst>
          </p:cNvPr>
          <p:cNvSpPr txBox="1"/>
          <p:nvPr/>
        </p:nvSpPr>
        <p:spPr>
          <a:xfrm>
            <a:off x="3214571" y="4364023"/>
            <a:ext cx="8268524" cy="830997"/>
          </a:xfrm>
          <a:prstGeom prst="rect">
            <a:avLst/>
          </a:prstGeom>
          <a:noFill/>
        </p:spPr>
        <p:txBody>
          <a:bodyPr wrap="square" rtlCol="0">
            <a:spAutoFit/>
          </a:bodyPr>
          <a:lstStyle/>
          <a:p>
            <a:r>
              <a:rPr lang="tr-TR" sz="2400" dirty="0">
                <a:latin typeface="+mn-lt"/>
              </a:rPr>
              <a:t>Ofislerde kullanılan kartuş ve tonerler dolum olarak kullanılması</a:t>
            </a:r>
          </a:p>
          <a:p>
            <a:pPr algn="l"/>
            <a:r>
              <a:rPr lang="tr-TR" sz="2400" dirty="0">
                <a:latin typeface="+mn-lt"/>
              </a:rPr>
              <a:t> uygundur.</a:t>
            </a:r>
          </a:p>
        </p:txBody>
      </p:sp>
      <p:sp>
        <p:nvSpPr>
          <p:cNvPr id="12" name="Metin kutusu 11">
            <a:extLst>
              <a:ext uri="{FF2B5EF4-FFF2-40B4-BE49-F238E27FC236}">
                <a16:creationId xmlns:a16="http://schemas.microsoft.com/office/drawing/2014/main" id="{9FF708A9-C5B3-4282-B915-55EDB2339BFE}"/>
              </a:ext>
            </a:extLst>
          </p:cNvPr>
          <p:cNvSpPr txBox="1"/>
          <p:nvPr/>
        </p:nvSpPr>
        <p:spPr>
          <a:xfrm>
            <a:off x="3200401" y="5369526"/>
            <a:ext cx="8229600" cy="830997"/>
          </a:xfrm>
          <a:prstGeom prst="rect">
            <a:avLst/>
          </a:prstGeom>
          <a:noFill/>
        </p:spPr>
        <p:txBody>
          <a:bodyPr wrap="square" rtlCol="0">
            <a:spAutoFit/>
          </a:bodyPr>
          <a:lstStyle/>
          <a:p>
            <a:pPr algn="l"/>
            <a:r>
              <a:rPr lang="tr-TR" sz="2400" dirty="0">
                <a:latin typeface="+mn-lt"/>
              </a:rPr>
              <a:t>Kullanılmıyorsa oluşan kartuşlar tehlikeli atık odasında depolanması gerekmektedir.</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00062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189893319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3669009567"/>
              </p:ext>
            </p:extLst>
          </p:nvPr>
        </p:nvGraphicFramePr>
        <p:xfrm>
          <a:off x="3200399" y="1219200"/>
          <a:ext cx="8282695" cy="5205007"/>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5205007">
                <a:tc>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tr-TR" sz="2400" b="0" dirty="0">
                          <a:solidFill>
                            <a:schemeClr val="tx1"/>
                          </a:solidFill>
                        </a:rPr>
                        <a:t>Havada katı, sıvı ve gaz şeklindeki yabancı maddelerin insan sağlığına, canlı hayatına ve ekolojik dengeye zarar verecek miktar, yoğunluk  ve sürede atmosferde bulunmasıdır. </a:t>
                      </a:r>
                    </a:p>
                    <a:p>
                      <a:pPr marL="0" indent="0">
                        <a:buFont typeface="Arial" panose="020B0604020202020204" pitchFamily="34" charset="0"/>
                        <a:buNone/>
                      </a:pPr>
                      <a:endParaRPr lang="tr-TR" sz="2400" dirty="0">
                        <a:solidFill>
                          <a:sysClr val="windowText" lastClr="000000"/>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pic>
        <p:nvPicPr>
          <p:cNvPr id="2052" name="Picture 4" descr="The Cost Of Air Pollution | IQAi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68732" y="2506865"/>
            <a:ext cx="8214362" cy="35522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7194331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34512554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PİL VE AKÜMÜLATÖR</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4" descr="http://yazarlikyazilimi.meb.gov.tr/Materyal/bingol/fenbilgisi/webprojelerim/fenveteknoloji/images/ak%C3%BC2.jpg">
            <a:extLst>
              <a:ext uri="{FF2B5EF4-FFF2-40B4-BE49-F238E27FC236}">
                <a16:creationId xmlns:a16="http://schemas.microsoft.com/office/drawing/2014/main" id="{D431FD97-CD47-4BE2-9152-D9E861C3085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288" l="4645" r="99727"/>
                    </a14:imgEffect>
                  </a14:imgLayer>
                </a14:imgProps>
              </a:ext>
            </a:extLst>
          </a:blip>
          <a:srcRect/>
          <a:stretch>
            <a:fillRect/>
          </a:stretch>
        </p:blipFill>
        <p:spPr bwMode="auto">
          <a:xfrm>
            <a:off x="7239000" y="2071534"/>
            <a:ext cx="2362200" cy="1813602"/>
          </a:xfrm>
          <a:prstGeom prst="rect">
            <a:avLst/>
          </a:prstGeom>
          <a:noFill/>
        </p:spPr>
      </p:pic>
      <p:pic>
        <p:nvPicPr>
          <p:cNvPr id="10" name="Picture 3" descr="C:\Users\mr\Downloads\görseller\atik-aku.jpg">
            <a:extLst>
              <a:ext uri="{FF2B5EF4-FFF2-40B4-BE49-F238E27FC236}">
                <a16:creationId xmlns:a16="http://schemas.microsoft.com/office/drawing/2014/main" id="{7D3CAB85-7D86-4397-AA86-23C304C876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53495" y="1467975"/>
            <a:ext cx="3524874" cy="21021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1DD9884A-AF12-46B5-BF38-898E5CFA824B}"/>
              </a:ext>
            </a:extLst>
          </p:cNvPr>
          <p:cNvSpPr txBox="1"/>
          <p:nvPr/>
        </p:nvSpPr>
        <p:spPr>
          <a:xfrm>
            <a:off x="3352800" y="4144467"/>
            <a:ext cx="6248400" cy="2123658"/>
          </a:xfrm>
          <a:prstGeom prst="rect">
            <a:avLst/>
          </a:prstGeom>
          <a:noFill/>
        </p:spPr>
        <p:txBody>
          <a:bodyPr wrap="square" rtlCol="0">
            <a:spAutoFit/>
          </a:bodyPr>
          <a:lstStyle/>
          <a:p>
            <a:pPr algn="just"/>
            <a:r>
              <a:rPr lang="tr-TR" sz="2200" dirty="0">
                <a:latin typeface="+mn-lt"/>
              </a:rPr>
              <a:t>İçeriğinde bulunan ağır metaller nedeniyle çevre ve insan sağlığına zararlı etkilerde bulunabilecek atıklardandır ve ayrı toplanması gereklidir.</a:t>
            </a:r>
          </a:p>
          <a:p>
            <a:pPr algn="just"/>
            <a:endParaRPr lang="tr-TR" sz="2200" dirty="0">
              <a:latin typeface="+mn-lt"/>
            </a:endParaRPr>
          </a:p>
          <a:p>
            <a:pPr algn="just"/>
            <a:r>
              <a:rPr lang="tr-TR" sz="2200" dirty="0">
                <a:latin typeface="+mn-lt"/>
              </a:rPr>
              <a:t>Oluşan akü ve güç kaynakları tehlikeli atık odasında depolanmalıdır.</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8" name="Picture 5" descr="atÄ±k pil kutusu tap ile ilgili gÃ¶rsel sonucu"/>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45" b="95652" l="11304" r="96957"/>
                    </a14:imgEffect>
                  </a14:imgLayer>
                </a14:imgProps>
              </a:ext>
            </a:extLst>
          </a:blip>
          <a:srcRect l="10773" r="4062" b="3705"/>
          <a:stretch/>
        </p:blipFill>
        <p:spPr bwMode="auto">
          <a:xfrm>
            <a:off x="9926789" y="1371600"/>
            <a:ext cx="1655611" cy="4035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152658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18429752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BOYA VE VERNİKLER</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2" descr="atık boya ile ilgili görsel sonucu">
            <a:extLst>
              <a:ext uri="{FF2B5EF4-FFF2-40B4-BE49-F238E27FC236}">
                <a16:creationId xmlns:a16="http://schemas.microsoft.com/office/drawing/2014/main" id="{A57B94C2-2A14-45F1-BA29-D650563803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5513" y="1600200"/>
            <a:ext cx="3600400" cy="28120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900F80EC-2FEF-48B9-9071-1E60311D44D7}"/>
              </a:ext>
            </a:extLst>
          </p:cNvPr>
          <p:cNvSpPr txBox="1"/>
          <p:nvPr/>
        </p:nvSpPr>
        <p:spPr>
          <a:xfrm>
            <a:off x="3200400" y="4772258"/>
            <a:ext cx="8229600" cy="830997"/>
          </a:xfrm>
          <a:prstGeom prst="rect">
            <a:avLst/>
          </a:prstGeom>
          <a:noFill/>
        </p:spPr>
        <p:txBody>
          <a:bodyPr wrap="square" rtlCol="0">
            <a:spAutoFit/>
          </a:bodyPr>
          <a:lstStyle/>
          <a:p>
            <a:pPr algn="l"/>
            <a:r>
              <a:rPr lang="tr-TR" sz="2400" dirty="0">
                <a:latin typeface="+mn-lt"/>
              </a:rPr>
              <a:t>Bakım onarım işlemlerinde kullanılan boya ve vernikler bittikten sonra düzenli şekilde tehlikeli atık odasında depolanmalıdır.</a:t>
            </a:r>
          </a:p>
        </p:txBody>
      </p:sp>
      <p:pic>
        <p:nvPicPr>
          <p:cNvPr id="11" name="Picture 4" descr="İlgili resim">
            <a:extLst>
              <a:ext uri="{FF2B5EF4-FFF2-40B4-BE49-F238E27FC236}">
                <a16:creationId xmlns:a16="http://schemas.microsoft.com/office/drawing/2014/main" id="{85428068-7C3C-4EF2-BD37-C922D94A12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7961" y="1600200"/>
            <a:ext cx="3739534" cy="28120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4638599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80214413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BASINÇLI METALİK AMBALAJ</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2" descr="http://www.erbeyatik.com/images/ta1.jpg">
            <a:extLst>
              <a:ext uri="{FF2B5EF4-FFF2-40B4-BE49-F238E27FC236}">
                <a16:creationId xmlns:a16="http://schemas.microsoft.com/office/drawing/2014/main" id="{87C745E4-9ED6-4502-9629-A049DC792E5C}"/>
              </a:ext>
            </a:extLst>
          </p:cNvPr>
          <p:cNvPicPr>
            <a:picLocks noChangeAspect="1" noChangeArrowheads="1"/>
          </p:cNvPicPr>
          <p:nvPr/>
        </p:nvPicPr>
        <p:blipFill>
          <a:blip r:embed="rId5" cstate="print"/>
          <a:srcRect/>
          <a:stretch>
            <a:fillRect/>
          </a:stretch>
        </p:blipFill>
        <p:spPr bwMode="auto">
          <a:xfrm>
            <a:off x="3302086" y="1600200"/>
            <a:ext cx="4013114" cy="2592288"/>
          </a:xfrm>
          <a:prstGeom prst="rect">
            <a:avLst/>
          </a:prstGeom>
          <a:ln>
            <a:noFill/>
          </a:ln>
          <a:effectLst>
            <a:softEdge rad="112500"/>
          </a:effectLst>
        </p:spPr>
      </p:pic>
      <p:pic>
        <p:nvPicPr>
          <p:cNvPr id="10" name="Picture 2" descr="klima tüpü ile ilgili görsel sonucu">
            <a:extLst>
              <a:ext uri="{FF2B5EF4-FFF2-40B4-BE49-F238E27FC236}">
                <a16:creationId xmlns:a16="http://schemas.microsoft.com/office/drawing/2014/main" id="{2B3A8E83-8529-4820-99D3-C37A528919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69978" y="1600200"/>
            <a:ext cx="3100965" cy="259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İçerik Yer Tutucusu 2">
            <a:extLst>
              <a:ext uri="{FF2B5EF4-FFF2-40B4-BE49-F238E27FC236}">
                <a16:creationId xmlns:a16="http://schemas.microsoft.com/office/drawing/2014/main" id="{1CDA354E-9CED-4487-AA0D-8570EF067C6E}"/>
              </a:ext>
            </a:extLst>
          </p:cNvPr>
          <p:cNvSpPr txBox="1">
            <a:spLocks/>
          </p:cNvSpPr>
          <p:nvPr/>
        </p:nvSpPr>
        <p:spPr>
          <a:xfrm>
            <a:off x="3200400" y="4745553"/>
            <a:ext cx="8229600" cy="1656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2400" dirty="0">
                <a:ea typeface="Segoe UI" pitchFamily="34" charset="0"/>
                <a:cs typeface="Segoe UI" pitchFamily="34" charset="0"/>
              </a:rPr>
              <a:t>Deodorant kutuları, oda spreyleri, sprey boya kutuları ve klima tüpleri boş basınçlı tüp olarak depolanmalıdır.</a:t>
            </a: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7696363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00249440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MOTOR YAĞLARI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8" name="İçerik Yer Tutucusu 2">
            <a:extLst>
              <a:ext uri="{FF2B5EF4-FFF2-40B4-BE49-F238E27FC236}">
                <a16:creationId xmlns:a16="http://schemas.microsoft.com/office/drawing/2014/main" id="{71B4E924-1F35-49D7-9F47-CDEE241AC863}"/>
              </a:ext>
            </a:extLst>
          </p:cNvPr>
          <p:cNvSpPr txBox="1">
            <a:spLocks/>
          </p:cNvSpPr>
          <p:nvPr/>
        </p:nvSpPr>
        <p:spPr>
          <a:xfrm>
            <a:off x="3204985" y="4579640"/>
            <a:ext cx="8278110" cy="14401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2400" dirty="0">
                <a:ea typeface="Segoe UI" pitchFamily="34" charset="0"/>
                <a:cs typeface="Segoe UI" pitchFamily="34" charset="0"/>
              </a:rPr>
              <a:t>Motor, jeneratör, makine yağları sızdırmaz tanklarda depolanarak yetkili firmalara verilmektedir.</a:t>
            </a:r>
          </a:p>
        </p:txBody>
      </p:sp>
      <p:pic>
        <p:nvPicPr>
          <p:cNvPr id="11" name="Picture 2" descr="http://www.etkihaber.com/images/other/fethiye-belediyesi-madeni-atik-yaglari-toplayacak-CHA-972106-2-t.jpg">
            <a:extLst>
              <a:ext uri="{FF2B5EF4-FFF2-40B4-BE49-F238E27FC236}">
                <a16:creationId xmlns:a16="http://schemas.microsoft.com/office/drawing/2014/main" id="{6B5F90BA-A9AA-448A-9657-F3CEAFFC9995}"/>
              </a:ext>
            </a:extLst>
          </p:cNvPr>
          <p:cNvPicPr>
            <a:picLocks noChangeAspect="1" noChangeArrowheads="1"/>
          </p:cNvPicPr>
          <p:nvPr/>
        </p:nvPicPr>
        <p:blipFill>
          <a:blip r:embed="rId5" cstate="print"/>
          <a:srcRect/>
          <a:stretch>
            <a:fillRect/>
          </a:stretch>
        </p:blipFill>
        <p:spPr bwMode="auto">
          <a:xfrm>
            <a:off x="7215688" y="1466985"/>
            <a:ext cx="4163434" cy="2583160"/>
          </a:xfrm>
          <a:prstGeom prst="rect">
            <a:avLst/>
          </a:prstGeom>
          <a:ln>
            <a:noFill/>
          </a:ln>
          <a:effectLst>
            <a:softEdge rad="112500"/>
          </a:effectLst>
        </p:spPr>
      </p:pic>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2" name="Resim 1"/>
          <p:cNvPicPr>
            <a:picLocks noChangeAspect="1"/>
          </p:cNvPicPr>
          <p:nvPr/>
        </p:nvPicPr>
        <p:blipFill>
          <a:blip r:embed="rId6"/>
          <a:stretch>
            <a:fillRect/>
          </a:stretch>
        </p:blipFill>
        <p:spPr>
          <a:xfrm>
            <a:off x="3200399" y="1455440"/>
            <a:ext cx="3750175" cy="2583160"/>
          </a:xfrm>
          <a:prstGeom prst="rect">
            <a:avLst/>
          </a:prstGeom>
          <a:ln>
            <a:noFill/>
          </a:ln>
          <a:effectLst>
            <a:softEdge rad="112500"/>
          </a:effectLst>
        </p:spPr>
      </p:pic>
    </p:spTree>
    <p:extLst>
      <p:ext uri="{BB962C8B-B14F-4D97-AF65-F5344CB8AC3E}">
        <p14:creationId xmlns:p14="http://schemas.microsoft.com/office/powerpoint/2010/main" val="4415796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556844120"/>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ZİRAİ İLAÇLAR</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2" descr="C:\Users\mr\Downloads\görseller\zirai_ilac_bayiligi_icin_yeni_sinav_9_ekimde_yapilacak.jpg">
            <a:extLst>
              <a:ext uri="{FF2B5EF4-FFF2-40B4-BE49-F238E27FC236}">
                <a16:creationId xmlns:a16="http://schemas.microsoft.com/office/drawing/2014/main" id="{F77B5648-0481-4214-9A2F-1D5B09E62D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1523999"/>
            <a:ext cx="3741267" cy="2762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9ABD9FE5-F023-4972-915E-330A9CCE6A0C}"/>
              </a:ext>
            </a:extLst>
          </p:cNvPr>
          <p:cNvSpPr txBox="1"/>
          <p:nvPr/>
        </p:nvSpPr>
        <p:spPr>
          <a:xfrm>
            <a:off x="3200399" y="4794424"/>
            <a:ext cx="8282695" cy="830997"/>
          </a:xfrm>
          <a:prstGeom prst="rect">
            <a:avLst/>
          </a:prstGeom>
          <a:noFill/>
        </p:spPr>
        <p:txBody>
          <a:bodyPr wrap="square" rtlCol="0">
            <a:spAutoFit/>
          </a:bodyPr>
          <a:lstStyle/>
          <a:p>
            <a:pPr algn="just"/>
            <a:r>
              <a:rPr lang="tr-TR" sz="2400" dirty="0">
                <a:latin typeface="+mn-lt"/>
              </a:rPr>
              <a:t>Bahçe ilaçlamasında kullanılan zirai atıklar ayrı olarak biriktirilerek tehlikeli atık odasında depolanmalıdır. </a:t>
            </a:r>
          </a:p>
        </p:txBody>
      </p:sp>
      <p:pic>
        <p:nvPicPr>
          <p:cNvPr id="11" name="Picture 2" descr="zirai atıklar ile ilgili görsel sonucu">
            <a:extLst>
              <a:ext uri="{FF2B5EF4-FFF2-40B4-BE49-F238E27FC236}">
                <a16:creationId xmlns:a16="http://schemas.microsoft.com/office/drawing/2014/main" id="{79664FE6-7C74-4970-BE2A-EEF6151754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3824" y="1534643"/>
            <a:ext cx="4136176" cy="27409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4764622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482267465"/>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KONTAMİNE AMBALAJ</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2050" name="Picture 2" descr="Kimyasal Ambalaj Etiketi Hazırlama - Danışmanlık | Ayansan Danışmanlı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386620"/>
            <a:ext cx="3806236" cy="28043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Senkron Etiket ve Ambalaj Sanayii - İzmi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1749" y="1386621"/>
            <a:ext cx="3853451" cy="28043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F1187054-7B87-436A-B350-D9AA7576E28E}"/>
              </a:ext>
            </a:extLst>
          </p:cNvPr>
          <p:cNvSpPr txBox="1"/>
          <p:nvPr/>
        </p:nvSpPr>
        <p:spPr>
          <a:xfrm>
            <a:off x="3200400" y="4690993"/>
            <a:ext cx="8282695" cy="461665"/>
          </a:xfrm>
          <a:prstGeom prst="rect">
            <a:avLst/>
          </a:prstGeom>
          <a:noFill/>
        </p:spPr>
        <p:txBody>
          <a:bodyPr wrap="square" rtlCol="0">
            <a:spAutoFit/>
          </a:bodyPr>
          <a:lstStyle/>
          <a:p>
            <a:pPr algn="l"/>
            <a:r>
              <a:rPr lang="tr-TR" sz="2400" dirty="0">
                <a:latin typeface="+mn-lt"/>
              </a:rPr>
              <a:t>Kullanılan kimyasal bidonları tehlikeli atık olarak depolanmalıdır.</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500868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1090575733"/>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ELEKTRONİK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pic>
        <p:nvPicPr>
          <p:cNvPr id="8" name="Picture 2" descr="elektronik atık ile ilgili görsel sonucu">
            <a:extLst>
              <a:ext uri="{FF2B5EF4-FFF2-40B4-BE49-F238E27FC236}">
                <a16:creationId xmlns:a16="http://schemas.microsoft.com/office/drawing/2014/main" id="{1EB71705-FD9D-41CB-9344-1D8068F8DC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1905" y="1600200"/>
            <a:ext cx="3744416" cy="2304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4" descr="elektronik atık ile ilgili görsel sonucu">
            <a:extLst>
              <a:ext uri="{FF2B5EF4-FFF2-40B4-BE49-F238E27FC236}">
                <a16:creationId xmlns:a16="http://schemas.microsoft.com/office/drawing/2014/main" id="{53792EB9-0172-4D9E-A8FC-720DE3ABFF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6361" y="1600199"/>
            <a:ext cx="3406180" cy="23042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D39625EF-630D-4BCE-BC57-E144A7D8E702}"/>
              </a:ext>
            </a:extLst>
          </p:cNvPr>
          <p:cNvSpPr txBox="1"/>
          <p:nvPr/>
        </p:nvSpPr>
        <p:spPr>
          <a:xfrm>
            <a:off x="3200401" y="4696544"/>
            <a:ext cx="8229600" cy="830997"/>
          </a:xfrm>
          <a:prstGeom prst="rect">
            <a:avLst/>
          </a:prstGeom>
          <a:noFill/>
        </p:spPr>
        <p:txBody>
          <a:bodyPr wrap="square" rtlCol="0">
            <a:spAutoFit/>
          </a:bodyPr>
          <a:lstStyle/>
          <a:p>
            <a:pPr algn="l"/>
            <a:r>
              <a:rPr lang="tr-TR" sz="2400" dirty="0">
                <a:latin typeface="+mn-lt"/>
              </a:rPr>
              <a:t>Kullanım ömrü dolan telefon, bilgisayar, </a:t>
            </a:r>
            <a:r>
              <a:rPr lang="tr-TR" sz="2400" dirty="0" err="1">
                <a:latin typeface="+mn-lt"/>
              </a:rPr>
              <a:t>tv</a:t>
            </a:r>
            <a:r>
              <a:rPr lang="tr-TR" sz="2400" dirty="0">
                <a:latin typeface="+mn-lt"/>
              </a:rPr>
              <a:t> gibi elektronik atıklar </a:t>
            </a:r>
          </a:p>
          <a:p>
            <a:pPr algn="l"/>
            <a:r>
              <a:rPr lang="tr-TR" sz="2400" dirty="0">
                <a:latin typeface="+mn-lt"/>
              </a:rPr>
              <a:t>tehlikeli atık olarak depolanmalıdır.</a:t>
            </a:r>
          </a:p>
        </p:txBody>
      </p: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5021859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339725140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TIBBİ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8" name="İçerik Yer Tutucusu 2">
            <a:extLst>
              <a:ext uri="{FF2B5EF4-FFF2-40B4-BE49-F238E27FC236}">
                <a16:creationId xmlns:a16="http://schemas.microsoft.com/office/drawing/2014/main" id="{45D1EFF5-AB98-4906-8DBF-49FCAA51EDB7}"/>
              </a:ext>
            </a:extLst>
          </p:cNvPr>
          <p:cNvSpPr txBox="1">
            <a:spLocks/>
          </p:cNvSpPr>
          <p:nvPr/>
        </p:nvSpPr>
        <p:spPr>
          <a:xfrm>
            <a:off x="3173852" y="4562383"/>
            <a:ext cx="8282696" cy="9776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2400" dirty="0"/>
              <a:t>Tesiste doktor ofisi ve odalarda tıbbi atık oluşumu bulunmaktadır.</a:t>
            </a:r>
          </a:p>
        </p:txBody>
      </p:sp>
      <p:pic>
        <p:nvPicPr>
          <p:cNvPr id="10" name="Picture 2" descr="tıbbi atık ile ilgili görsel sonucu">
            <a:extLst>
              <a:ext uri="{FF2B5EF4-FFF2-40B4-BE49-F238E27FC236}">
                <a16:creationId xmlns:a16="http://schemas.microsoft.com/office/drawing/2014/main" id="{8DEE5333-851C-452C-835B-BAB254A5637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159" t="4503" r="5710" b="4193"/>
          <a:stretch/>
        </p:blipFill>
        <p:spPr bwMode="auto">
          <a:xfrm>
            <a:off x="3561524" y="1242273"/>
            <a:ext cx="3023419" cy="27563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4" descr="kesici delici atık ile ilgili görsel sonucu">
            <a:extLst>
              <a:ext uri="{FF2B5EF4-FFF2-40B4-BE49-F238E27FC236}">
                <a16:creationId xmlns:a16="http://schemas.microsoft.com/office/drawing/2014/main" id="{EF1D5384-8AEC-4A1B-869D-5E1A756D1A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400" y="1242273"/>
            <a:ext cx="3012770" cy="27563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İçerik Yer Tutucusu 2">
            <a:extLst>
              <a:ext uri="{FF2B5EF4-FFF2-40B4-BE49-F238E27FC236}">
                <a16:creationId xmlns:a16="http://schemas.microsoft.com/office/drawing/2014/main" id="{854901DE-EEEE-4F0C-A84E-FD7DA9659AAD}"/>
              </a:ext>
            </a:extLst>
          </p:cNvPr>
          <p:cNvSpPr txBox="1">
            <a:spLocks/>
          </p:cNvSpPr>
          <p:nvPr/>
        </p:nvSpPr>
        <p:spPr bwMode="auto">
          <a:xfrm>
            <a:off x="3200400" y="5218841"/>
            <a:ext cx="8229600" cy="1403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FontTx/>
              <a:buNone/>
            </a:pPr>
            <a:r>
              <a:rPr lang="tr-TR" sz="2400" kern="0" dirty="0"/>
              <a:t>Enjektör iğnesi, kanlı pamuk, yara bandı, kanla </a:t>
            </a:r>
            <a:r>
              <a:rPr lang="tr-TR" sz="2400" kern="0" dirty="0" err="1"/>
              <a:t>kontamine</a:t>
            </a:r>
            <a:r>
              <a:rPr lang="tr-TR" sz="2400" kern="0" dirty="0"/>
              <a:t> olmuş her türlü atık tıbbi atık kovasına atılmalıdır.</a:t>
            </a:r>
          </a:p>
        </p:txBody>
      </p:sp>
      <p:cxnSp>
        <p:nvCxnSpPr>
          <p:cNvPr id="14" name="Düz Bağlayıcı 13"/>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5"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6"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9917877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23327" y="-11084"/>
            <a:ext cx="2286000" cy="6195607"/>
          </a:xfrm>
          <a:prstGeom prst="rect">
            <a:avLst/>
          </a:prstGeom>
        </p:spPr>
      </p:pic>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5" name="Düz Bağlayıcı 4"/>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o 5"/>
          <p:cNvGraphicFramePr>
            <a:graphicFrameLocks noGrp="1"/>
          </p:cNvGraphicFramePr>
          <p:nvPr>
            <p:extLst>
              <p:ext uri="{D42A27DB-BD31-4B8C-83A1-F6EECF244321}">
                <p14:modId xmlns:p14="http://schemas.microsoft.com/office/powerpoint/2010/main" val="355719914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TIBBİ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7" name="Metin kutusu 6">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8" name="Düz Bağlayıcı 7"/>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9"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0"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2" name="İçerik Yer Tutucusu 2"/>
          <p:cNvSpPr txBox="1">
            <a:spLocks/>
          </p:cNvSpPr>
          <p:nvPr/>
        </p:nvSpPr>
        <p:spPr>
          <a:xfrm>
            <a:off x="3200400" y="1234646"/>
            <a:ext cx="8229600" cy="487375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Aft>
                <a:spcPts val="0"/>
              </a:spcAft>
            </a:pPr>
            <a:r>
              <a:rPr lang="tr-TR" sz="2400" dirty="0"/>
              <a:t>Tıbbi atıkların toplanmasında; yırtılmaya, delinmeye, patlamaya ve taşımaya </a:t>
            </a:r>
            <a:r>
              <a:rPr lang="tr-TR" sz="2400" b="1" dirty="0"/>
              <a:t>dayanıklı</a:t>
            </a:r>
            <a:r>
              <a:rPr lang="tr-TR" sz="2400" dirty="0"/>
              <a:t>, </a:t>
            </a:r>
            <a:r>
              <a:rPr lang="tr-TR" sz="2400" b="1" dirty="0"/>
              <a:t>orta yoğunluklu polietilen </a:t>
            </a:r>
            <a:r>
              <a:rPr lang="tr-TR" sz="2400" dirty="0"/>
              <a:t>hammaddeden sızdırmaz, </a:t>
            </a:r>
            <a:r>
              <a:rPr lang="tr-TR" sz="2400" b="1" dirty="0"/>
              <a:t>çift taban dikişli ve körüksüz</a:t>
            </a:r>
            <a:r>
              <a:rPr lang="tr-TR" sz="2400" dirty="0"/>
              <a:t> olarak üretilen, kırmızı renkli plastik torbalar kullanılır. </a:t>
            </a:r>
          </a:p>
          <a:p>
            <a:pPr algn="just"/>
            <a:r>
              <a:rPr lang="tr-TR" sz="2400" dirty="0"/>
              <a:t>Tıbbi atık torbasının çift kat kalınlığı </a:t>
            </a:r>
            <a:r>
              <a:rPr lang="tr-TR" sz="2400" b="1" dirty="0"/>
              <a:t>100</a:t>
            </a:r>
            <a:r>
              <a:rPr lang="el-GR" sz="2400" b="1" dirty="0"/>
              <a:t> </a:t>
            </a:r>
            <a:r>
              <a:rPr lang="tr-TR" sz="2400" b="1" dirty="0"/>
              <a:t>mikron </a:t>
            </a:r>
            <a:r>
              <a:rPr lang="tr-TR" sz="2400" dirty="0"/>
              <a:t>olmalı,</a:t>
            </a:r>
          </a:p>
          <a:p>
            <a:pPr algn="just"/>
            <a:r>
              <a:rPr lang="fi-FI" sz="2400" dirty="0"/>
              <a:t>En az </a:t>
            </a:r>
            <a:r>
              <a:rPr lang="fi-FI" sz="2400" b="1" dirty="0"/>
              <a:t>10 kilogram </a:t>
            </a:r>
            <a:r>
              <a:rPr lang="fi-FI" sz="2400" dirty="0"/>
              <a:t>kaldırma kapasiteli olmalı,</a:t>
            </a:r>
            <a:endParaRPr lang="tr-TR" sz="2400" dirty="0"/>
          </a:p>
          <a:p>
            <a:pPr algn="just"/>
            <a:r>
              <a:rPr lang="tr-TR" sz="2400" dirty="0"/>
              <a:t>Üzerinde görülebilecek büyüklükte ve her iki yüzünde “</a:t>
            </a:r>
            <a:r>
              <a:rPr lang="tr-TR" sz="2400" b="1" dirty="0"/>
              <a:t>Uluslararası </a:t>
            </a:r>
            <a:r>
              <a:rPr lang="tr-TR" sz="2400" b="1" dirty="0" err="1"/>
              <a:t>Biyotehlike</a:t>
            </a:r>
            <a:r>
              <a:rPr lang="tr-TR" sz="2400" b="1" dirty="0"/>
              <a:t>’’ </a:t>
            </a:r>
            <a:r>
              <a:rPr lang="tr-TR" sz="2400" dirty="0"/>
              <a:t>amblemi ile </a:t>
            </a:r>
            <a:r>
              <a:rPr lang="tr-TR" sz="2400" b="1" dirty="0"/>
              <a:t>“DİKKAT TIBBİ ATIK” </a:t>
            </a:r>
            <a:r>
              <a:rPr lang="tr-TR" sz="2400" dirty="0"/>
              <a:t>ibaresini taşımalı,</a:t>
            </a:r>
          </a:p>
          <a:p>
            <a:pPr marL="0" indent="0">
              <a:buNone/>
            </a:pPr>
            <a:endParaRPr lang="tr-TR" sz="2400" dirty="0"/>
          </a:p>
        </p:txBody>
      </p:sp>
      <p:pic>
        <p:nvPicPr>
          <p:cNvPr id="13" name="Picture 5" descr="İçeri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7143" l="685" r="100000">
                        <a14:foregroundMark x1="60959" y1="10000" x2="60959" y2="10000"/>
                        <a14:foregroundMark x1="71918" y1="5000" x2="71918" y2="5000"/>
                        <a14:foregroundMark x1="62329" y1="2857" x2="62329" y2="2857"/>
                      </a14:backgroundRemoval>
                    </a14:imgEffect>
                  </a14:imgLayer>
                </a14:imgProps>
              </a:ext>
              <a:ext uri="{28A0092B-C50C-407E-A947-70E740481C1C}">
                <a14:useLocalDpi xmlns:a14="http://schemas.microsoft.com/office/drawing/2010/main" val="0"/>
              </a:ext>
            </a:extLst>
          </a:blip>
          <a:srcRect/>
          <a:stretch>
            <a:fillRect/>
          </a:stretch>
        </p:blipFill>
        <p:spPr bwMode="auto">
          <a:xfrm>
            <a:off x="9448800" y="4793932"/>
            <a:ext cx="1758606" cy="120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4258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5" name="Düz Bağlayıcı 4"/>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o 5"/>
          <p:cNvGraphicFramePr>
            <a:graphicFrameLocks noGrp="1"/>
          </p:cNvGraphicFramePr>
          <p:nvPr>
            <p:extLst>
              <p:ext uri="{D42A27DB-BD31-4B8C-83A1-F6EECF244321}">
                <p14:modId xmlns:p14="http://schemas.microsoft.com/office/powerpoint/2010/main" val="396987302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TIBBİ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7" name="Metin kutusu 6">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8" name="Düz Bağlayıcı 7"/>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9"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0"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1" name="Dikdörtgen 10"/>
          <p:cNvSpPr/>
          <p:nvPr/>
        </p:nvSpPr>
        <p:spPr>
          <a:xfrm>
            <a:off x="3009900" y="1436685"/>
            <a:ext cx="8610600" cy="2677656"/>
          </a:xfrm>
          <a:prstGeom prst="rect">
            <a:avLst/>
          </a:prstGeom>
        </p:spPr>
        <p:txBody>
          <a:bodyPr wrap="square">
            <a:spAutoFit/>
          </a:bodyPr>
          <a:lstStyle/>
          <a:p>
            <a:pPr marL="342900" indent="-342900" algn="just">
              <a:buFont typeface="Arial" panose="020B0604020202020204" pitchFamily="34" charset="0"/>
              <a:buChar char="•"/>
            </a:pPr>
            <a:r>
              <a:rPr lang="tr-TR" sz="2400" dirty="0">
                <a:latin typeface="+mn-lt"/>
              </a:rPr>
              <a:t>Torbalar en fazla </a:t>
            </a:r>
            <a:r>
              <a:rPr lang="tr-TR" sz="2400" b="1" dirty="0">
                <a:latin typeface="+mn-lt"/>
              </a:rPr>
              <a:t>¾ oranında </a:t>
            </a:r>
            <a:r>
              <a:rPr lang="tr-TR" sz="2400" dirty="0">
                <a:latin typeface="+mn-lt"/>
              </a:rPr>
              <a:t>doldurulur, ağızları sıkıca bağlanır ve gerekli görüldüğü hallerde her bir torba yine aynı özelliklere sahip diğer bir torbaya konularak kesin </a:t>
            </a:r>
            <a:r>
              <a:rPr lang="tr-TR" sz="2400" b="1" dirty="0">
                <a:latin typeface="+mn-lt"/>
              </a:rPr>
              <a:t>sızdırmazlık</a:t>
            </a:r>
            <a:r>
              <a:rPr lang="tr-TR" sz="2400" dirty="0">
                <a:latin typeface="+mn-lt"/>
              </a:rPr>
              <a:t> sağlanır. Bu torbalar hiçbir şekilde geri kazanılmaz ve tekrar kullanılmaz.</a:t>
            </a:r>
          </a:p>
          <a:p>
            <a:pPr algn="just"/>
            <a:endParaRPr lang="tr-TR" sz="2400" dirty="0">
              <a:latin typeface="+mn-lt"/>
            </a:endParaRPr>
          </a:p>
          <a:p>
            <a:pPr marL="342900" indent="-342900" algn="just">
              <a:buFont typeface="Arial" panose="020B0604020202020204" pitchFamily="34" charset="0"/>
              <a:buChar char="•"/>
            </a:pPr>
            <a:r>
              <a:rPr lang="tr-TR" sz="2400" dirty="0">
                <a:latin typeface="+mn-lt"/>
              </a:rPr>
              <a:t>Sıvı tıbbi atıklar da uygun emici maddeler ile yoğunlaştırılarak tıbbi atık torbalarına konulur.</a:t>
            </a:r>
          </a:p>
        </p:txBody>
      </p:sp>
    </p:spTree>
    <p:extLst>
      <p:ext uri="{BB962C8B-B14F-4D97-AF65-F5344CB8AC3E}">
        <p14:creationId xmlns:p14="http://schemas.microsoft.com/office/powerpoint/2010/main" val="243534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94844227"/>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1948963803"/>
              </p:ext>
            </p:extLst>
          </p:nvPr>
        </p:nvGraphicFramePr>
        <p:xfrm>
          <a:off x="3200399" y="1219201"/>
          <a:ext cx="8282695" cy="1920240"/>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1752600">
                <a:tc>
                  <a:txBody>
                    <a:bodyPr/>
                    <a:lstStyle/>
                    <a:p>
                      <a:pPr algn="just"/>
                      <a:r>
                        <a:rPr lang="tr-TR" sz="2400" b="0" dirty="0">
                          <a:solidFill>
                            <a:schemeClr val="tx1"/>
                          </a:solidFill>
                        </a:rPr>
                        <a:t>Hava kirliliğindeki artışlar canlıların sağlığını olumsuz yönde etkileyerek özellikle insanlarda çeşitli akut sağlık sorunlarına neden olmaktadır. Kirleticilere uzun süreli maruz kalınması sağlıkta kronik etkilerin ortaya çıkmasına neden olmaktadır. </a:t>
                      </a:r>
                    </a:p>
                    <a:p>
                      <a:pPr marL="0" indent="0">
                        <a:buFont typeface="Arial" panose="020B0604020202020204" pitchFamily="34" charset="0"/>
                        <a:buNone/>
                      </a:pPr>
                      <a:endParaRPr lang="tr-TR" sz="2400" dirty="0">
                        <a:solidFill>
                          <a:sysClr val="windowText" lastClr="000000"/>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2" name="Metin kutusu 1"/>
          <p:cNvSpPr txBox="1"/>
          <p:nvPr/>
        </p:nvSpPr>
        <p:spPr>
          <a:xfrm>
            <a:off x="3043382" y="3368042"/>
            <a:ext cx="3429000" cy="1938992"/>
          </a:xfrm>
          <a:prstGeom prst="rect">
            <a:avLst/>
          </a:prstGeom>
          <a:noFill/>
        </p:spPr>
        <p:txBody>
          <a:bodyPr wrap="square" rtlCol="0">
            <a:spAutoFit/>
          </a:bodyPr>
          <a:lstStyle/>
          <a:p>
            <a:pPr marL="342900" indent="-342900">
              <a:buFont typeface="Arial" panose="020B0604020202020204" pitchFamily="34" charset="0"/>
              <a:buChar char="•"/>
            </a:pPr>
            <a:r>
              <a:rPr lang="tr-TR" sz="2400" b="1" dirty="0">
                <a:solidFill>
                  <a:sysClr val="windowText" lastClr="000000"/>
                </a:solidFill>
                <a:latin typeface="+mn-lt"/>
              </a:rPr>
              <a:t>Akciğer Kanseri</a:t>
            </a:r>
          </a:p>
          <a:p>
            <a:pPr marL="342900" indent="-342900">
              <a:buFont typeface="Arial" panose="020B0604020202020204" pitchFamily="34" charset="0"/>
              <a:buChar char="•"/>
            </a:pPr>
            <a:r>
              <a:rPr lang="tr-TR" sz="2400" b="1" dirty="0">
                <a:solidFill>
                  <a:sysClr val="windowText" lastClr="000000"/>
                </a:solidFill>
                <a:latin typeface="+mn-lt"/>
              </a:rPr>
              <a:t>Bronşit </a:t>
            </a:r>
          </a:p>
          <a:p>
            <a:pPr marL="342900" indent="-342900">
              <a:buFont typeface="Arial" panose="020B0604020202020204" pitchFamily="34" charset="0"/>
              <a:buChar char="•"/>
            </a:pPr>
            <a:r>
              <a:rPr lang="tr-TR" sz="2400" b="1" dirty="0">
                <a:solidFill>
                  <a:sysClr val="windowText" lastClr="000000"/>
                </a:solidFill>
                <a:latin typeface="+mn-lt"/>
              </a:rPr>
              <a:t>Raşitizm</a:t>
            </a:r>
          </a:p>
          <a:p>
            <a:pPr marL="342900" indent="-342900">
              <a:buFont typeface="Arial" panose="020B0604020202020204" pitchFamily="34" charset="0"/>
              <a:buChar char="•"/>
            </a:pPr>
            <a:r>
              <a:rPr lang="tr-TR" sz="2400" b="1" dirty="0">
                <a:solidFill>
                  <a:sysClr val="windowText" lastClr="000000"/>
                </a:solidFill>
                <a:latin typeface="+mn-lt"/>
              </a:rPr>
              <a:t>Eklem Romatizması</a:t>
            </a:r>
          </a:p>
          <a:p>
            <a:pPr marL="342900" indent="-342900">
              <a:buFont typeface="Arial" panose="020B0604020202020204" pitchFamily="34" charset="0"/>
              <a:buChar char="•"/>
            </a:pPr>
            <a:r>
              <a:rPr lang="tr-TR" sz="2400" b="1" dirty="0">
                <a:solidFill>
                  <a:sysClr val="windowText" lastClr="000000"/>
                </a:solidFill>
                <a:latin typeface="+mn-lt"/>
              </a:rPr>
              <a:t>Kalp rahatsızlıkları</a:t>
            </a:r>
          </a:p>
        </p:txBody>
      </p:sp>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5" name="Resim 4"/>
          <p:cNvPicPr>
            <a:picLocks noChangeAspect="1"/>
          </p:cNvPicPr>
          <p:nvPr/>
        </p:nvPicPr>
        <p:blipFill>
          <a:blip r:embed="rId6"/>
          <a:stretch>
            <a:fillRect/>
          </a:stretch>
        </p:blipFill>
        <p:spPr>
          <a:xfrm>
            <a:off x="7036947" y="2874241"/>
            <a:ext cx="3886200" cy="3143250"/>
          </a:xfrm>
          <a:prstGeom prst="rect">
            <a:avLst/>
          </a:prstGeom>
          <a:ln>
            <a:noFill/>
          </a:ln>
          <a:effectLst>
            <a:softEdge rad="112500"/>
          </a:effectLst>
        </p:spPr>
      </p:pic>
    </p:spTree>
    <p:extLst>
      <p:ext uri="{BB962C8B-B14F-4D97-AF65-F5344CB8AC3E}">
        <p14:creationId xmlns:p14="http://schemas.microsoft.com/office/powerpoint/2010/main" val="29483382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5" name="Düz Bağlayıcı 4"/>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o 5"/>
          <p:cNvGraphicFramePr>
            <a:graphicFrameLocks noGrp="1"/>
          </p:cNvGraphicFramePr>
          <p:nvPr>
            <p:extLst>
              <p:ext uri="{D42A27DB-BD31-4B8C-83A1-F6EECF244321}">
                <p14:modId xmlns:p14="http://schemas.microsoft.com/office/powerpoint/2010/main" val="89471930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TIBBİ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7" name="Metin kutusu 6">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8" name="Düz Bağlayıcı 7"/>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9"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0"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2" name="Başlık 1"/>
          <p:cNvSpPr txBox="1">
            <a:spLocks/>
          </p:cNvSpPr>
          <p:nvPr/>
        </p:nvSpPr>
        <p:spPr>
          <a:xfrm>
            <a:off x="3282153" y="1234517"/>
            <a:ext cx="8066093" cy="57149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tr-TR" sz="3600" b="1" dirty="0"/>
              <a:t>TRANSFER</a:t>
            </a:r>
          </a:p>
        </p:txBody>
      </p:sp>
      <p:sp>
        <p:nvSpPr>
          <p:cNvPr id="13" name="İçerik Yer Tutucusu 2"/>
          <p:cNvSpPr txBox="1">
            <a:spLocks/>
          </p:cNvSpPr>
          <p:nvPr/>
        </p:nvSpPr>
        <p:spPr>
          <a:xfrm>
            <a:off x="3282153" y="2026095"/>
            <a:ext cx="8066093" cy="3993705"/>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Aft>
                <a:spcPts val="0"/>
              </a:spcAft>
            </a:pPr>
            <a:r>
              <a:rPr lang="tr-TR" sz="2400" dirty="0"/>
              <a:t>Eğitimli personel tarafından tekerlekli, kapaklı, paslanmaz metal, plastik veya benzeri malzemeden yapılmış, yükleme-boşaltma esnasında torbaların hasarlanmasına veya delinmesine yol açabilecek keskin kenarları olmayan, yüklenmesi, boşaltılması, temizlenmesi, dezenfeksiyonu kolay, sadece bu iş için ayrılmış, turuncu renkli, üzerinde </a:t>
            </a:r>
            <a:r>
              <a:rPr lang="tr-TR" sz="2400" b="1" dirty="0"/>
              <a:t>“Uluslararası </a:t>
            </a:r>
            <a:r>
              <a:rPr lang="tr-TR" sz="2400" b="1" dirty="0" err="1"/>
              <a:t>Biyotehlike</a:t>
            </a:r>
            <a:r>
              <a:rPr lang="tr-TR" sz="2400" b="1" dirty="0"/>
              <a:t>”</a:t>
            </a:r>
            <a:r>
              <a:rPr lang="tr-TR" sz="2400" dirty="0"/>
              <a:t> amblemi ve </a:t>
            </a:r>
            <a:r>
              <a:rPr lang="tr-TR" sz="2400" b="1" dirty="0"/>
              <a:t>“Dikkat! Tıbbi Atık” </a:t>
            </a:r>
            <a:r>
              <a:rPr lang="tr-TR" sz="2400" dirty="0"/>
              <a:t>ibaresi bulunan araçlar ile toplanır ve taşınırlar.</a:t>
            </a:r>
          </a:p>
          <a:p>
            <a:pPr algn="just"/>
            <a:r>
              <a:rPr lang="tr-TR" sz="2400" dirty="0"/>
              <a:t>Tıbbi atık taşıma araçları her gün temizlenir ve dezenfekte edilir. </a:t>
            </a:r>
          </a:p>
          <a:p>
            <a:pPr algn="just"/>
            <a:r>
              <a:rPr lang="tr-TR" sz="2400" dirty="0"/>
              <a:t>Torbalar kesinlikle elle taşınmaz ve diğer atıklar ile aynı araca yüklenemez ve taşınamaz.</a:t>
            </a:r>
          </a:p>
        </p:txBody>
      </p:sp>
    </p:spTree>
    <p:extLst>
      <p:ext uri="{BB962C8B-B14F-4D97-AF65-F5344CB8AC3E}">
        <p14:creationId xmlns:p14="http://schemas.microsoft.com/office/powerpoint/2010/main" val="12919799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5" name="Düz Bağlayıcı 4"/>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Tablo 5"/>
          <p:cNvGraphicFramePr>
            <a:graphicFrameLocks noGrp="1"/>
          </p:cNvGraphicFramePr>
          <p:nvPr>
            <p:extLst>
              <p:ext uri="{D42A27DB-BD31-4B8C-83A1-F6EECF244321}">
                <p14:modId xmlns:p14="http://schemas.microsoft.com/office/powerpoint/2010/main" val="4262726549"/>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TIBBİ ATIK</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7" name="Metin kutusu 6">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8" name="Düz Bağlayıcı 7"/>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9"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0"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2" name="İçerik Yer Tutucusu 2"/>
          <p:cNvSpPr txBox="1">
            <a:spLocks/>
          </p:cNvSpPr>
          <p:nvPr/>
        </p:nvSpPr>
        <p:spPr>
          <a:xfrm>
            <a:off x="3465513" y="1295400"/>
            <a:ext cx="7467600" cy="483755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Aft>
                <a:spcPts val="0"/>
              </a:spcAft>
            </a:pPr>
            <a:r>
              <a:rPr lang="tr-TR" sz="2400" dirty="0"/>
              <a:t>Özel Kıyafet: Personel çalışma sırasında Eldiven, Koruyucu Gözlük, Maske, Çizme ve özel elbise (turuncu renkli) kullanır ve giyer.</a:t>
            </a:r>
          </a:p>
        </p:txBody>
      </p:sp>
      <p:pic>
        <p:nvPicPr>
          <p:cNvPr id="13" name="Picture 2"/>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71" b="100000" l="0" r="100000">
                        <a14:foregroundMark x1="51868" y1="19113" x2="51868" y2="19113"/>
                        <a14:foregroundMark x1="44828" y1="77304" x2="44828" y2="77304"/>
                        <a14:foregroundMark x1="51437" y1="71331" x2="51437" y2="71331"/>
                        <a14:foregroundMark x1="63075" y1="41638" x2="63075" y2="41638"/>
                        <a14:foregroundMark x1="68103" y1="43174" x2="68103" y2="43174"/>
                        <a14:foregroundMark x1="65230" y1="48805" x2="65230" y2="48805"/>
                        <a14:foregroundMark x1="81322" y1="24915" x2="81322" y2="24915"/>
                        <a14:foregroundMark x1="86351" y1="18771" x2="86351" y2="18771"/>
                        <a14:foregroundMark x1="92816" y1="22696" x2="75862" y2="21160"/>
                        <a14:foregroundMark x1="93391" y1="16894" x2="77730" y2="16894"/>
                        <a14:foregroundMark x1="85776" y1="77304" x2="88362" y2="84983"/>
                        <a14:foregroundMark x1="93678" y1="80375" x2="91810" y2="86519"/>
                        <a14:foregroundMark x1="94397" y1="56143" x2="96983" y2="73208"/>
                        <a14:foregroundMark x1="74856" y1="56485" x2="72557" y2="70478"/>
                        <a14:foregroundMark x1="74569" y1="55290" x2="71408" y2="65188"/>
                        <a14:foregroundMark x1="73851" y1="72867" x2="70977" y2="67918"/>
                        <a14:foregroundMark x1="87644" y1="9727" x2="87644" y2="9727"/>
                      </a14:backgroundRemoval>
                    </a14:imgEffect>
                  </a14:imgLayer>
                </a14:imgProps>
              </a:ext>
              <a:ext uri="{28A0092B-C50C-407E-A947-70E740481C1C}">
                <a14:useLocalDpi xmlns:a14="http://schemas.microsoft.com/office/drawing/2010/main" val="0"/>
              </a:ext>
            </a:extLst>
          </a:blip>
          <a:srcRect/>
          <a:stretch>
            <a:fillRect/>
          </a:stretch>
        </p:blipFill>
        <p:spPr bwMode="auto">
          <a:xfrm>
            <a:off x="4114800" y="3204494"/>
            <a:ext cx="2887076" cy="2430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descr="tÄ±bbi atÄ±k taÅÄ±ma ile ilgili gÃ¶rsel sonucu"/>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987" b="98896" l="3091" r="89625"/>
                    </a14:imgEffect>
                  </a14:imgLayer>
                </a14:imgProps>
              </a:ext>
              <a:ext uri="{28A0092B-C50C-407E-A947-70E740481C1C}">
                <a14:useLocalDpi xmlns:a14="http://schemas.microsoft.com/office/drawing/2010/main" val="0"/>
              </a:ext>
            </a:extLst>
          </a:blip>
          <a:srcRect/>
          <a:stretch>
            <a:fillRect/>
          </a:stretch>
        </p:blipFill>
        <p:spPr bwMode="auto">
          <a:xfrm>
            <a:off x="7924800" y="3048000"/>
            <a:ext cx="2664296"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725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258403936"/>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KİMYASAL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2" name="Dikdörtgen 1"/>
          <p:cNvSpPr/>
          <p:nvPr/>
        </p:nvSpPr>
        <p:spPr>
          <a:xfrm>
            <a:off x="3200400" y="1371600"/>
            <a:ext cx="8229600" cy="1569660"/>
          </a:xfrm>
          <a:prstGeom prst="rect">
            <a:avLst/>
          </a:prstGeom>
        </p:spPr>
        <p:txBody>
          <a:bodyPr wrap="square">
            <a:spAutoFit/>
          </a:bodyPr>
          <a:lstStyle/>
          <a:p>
            <a:pPr marL="0" indent="0" algn="just">
              <a:buNone/>
            </a:pPr>
            <a:r>
              <a:rPr lang="tr-TR" sz="2400" dirty="0">
                <a:latin typeface="+mn-lt"/>
              </a:rPr>
              <a:t>Tehlikeli  kimyasallar , hem  kimya  endüstrisinde  hem  de  pek  çok  sektörde hammadde  ve  yardımcı  malzeme  olarak  kullanılmaktadır.  Bunların  kullanımında  ve depolanmasında  pek  çok  hususa  dikkat  etmek  gerekmektedir.</a:t>
            </a:r>
          </a:p>
        </p:txBody>
      </p:sp>
      <p:sp>
        <p:nvSpPr>
          <p:cNvPr id="8" name="Dikdörtgen 7"/>
          <p:cNvSpPr/>
          <p:nvPr/>
        </p:nvSpPr>
        <p:spPr>
          <a:xfrm>
            <a:off x="3200400" y="3631272"/>
            <a:ext cx="8229600" cy="2308324"/>
          </a:xfrm>
          <a:prstGeom prst="rect">
            <a:avLst/>
          </a:prstGeom>
        </p:spPr>
        <p:txBody>
          <a:bodyPr wrap="square">
            <a:spAutoFit/>
          </a:bodyPr>
          <a:lstStyle/>
          <a:p>
            <a:r>
              <a:rPr lang="tr-TR" sz="2400" dirty="0">
                <a:latin typeface="+mn-lt"/>
              </a:rPr>
              <a:t>İşletmelerde  kimyasal  maddeler  çeşitli şekillerde  depolanır. </a:t>
            </a:r>
          </a:p>
          <a:p>
            <a:pPr marL="342900" indent="-342900">
              <a:buFont typeface="Arial" panose="020B0604020202020204" pitchFamily="34" charset="0"/>
              <a:buChar char="•"/>
            </a:pPr>
            <a:r>
              <a:rPr lang="tr-TR" sz="2400" dirty="0">
                <a:latin typeface="+mn-lt"/>
              </a:rPr>
              <a:t>Depo binalarında  kapalı  şekilde, </a:t>
            </a:r>
          </a:p>
          <a:p>
            <a:pPr marL="342900" indent="-342900">
              <a:buFont typeface="Arial" panose="020B0604020202020204" pitchFamily="34" charset="0"/>
              <a:buChar char="•"/>
            </a:pPr>
            <a:r>
              <a:rPr lang="tr-TR" sz="2400" dirty="0">
                <a:latin typeface="+mn-lt"/>
              </a:rPr>
              <a:t>Açıkta  yer üstünde, </a:t>
            </a:r>
          </a:p>
          <a:p>
            <a:pPr marL="342900" indent="-342900">
              <a:buFont typeface="Arial" panose="020B0604020202020204" pitchFamily="34" charset="0"/>
              <a:buChar char="•"/>
            </a:pPr>
            <a:r>
              <a:rPr lang="tr-TR" sz="2400" dirty="0">
                <a:latin typeface="+mn-lt"/>
              </a:rPr>
              <a:t>Yeraltı  tanklarında, </a:t>
            </a:r>
          </a:p>
          <a:p>
            <a:pPr marL="342900" indent="-342900">
              <a:buFont typeface="Arial" panose="020B0604020202020204" pitchFamily="34" charset="0"/>
              <a:buChar char="•"/>
            </a:pPr>
            <a:r>
              <a:rPr lang="tr-TR" sz="2400" dirty="0">
                <a:latin typeface="+mn-lt"/>
              </a:rPr>
              <a:t>Yerüstü  tanklarında, </a:t>
            </a:r>
          </a:p>
          <a:p>
            <a:pPr marL="342900" indent="-342900">
              <a:buFont typeface="Arial" panose="020B0604020202020204" pitchFamily="34" charset="0"/>
              <a:buChar char="•"/>
            </a:pPr>
            <a:r>
              <a:rPr lang="tr-TR" sz="2400" dirty="0">
                <a:latin typeface="+mn-lt"/>
              </a:rPr>
              <a:t>Basınçlı  kap  ve  tanklarda.</a:t>
            </a: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7769681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29752007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KİMYASAL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Dikdörtgen 8"/>
          <p:cNvSpPr/>
          <p:nvPr/>
        </p:nvSpPr>
        <p:spPr>
          <a:xfrm>
            <a:off x="3200400" y="1371600"/>
            <a:ext cx="8382000" cy="1569660"/>
          </a:xfrm>
          <a:prstGeom prst="rect">
            <a:avLst/>
          </a:prstGeom>
        </p:spPr>
        <p:txBody>
          <a:bodyPr wrap="square">
            <a:spAutoFit/>
          </a:bodyPr>
          <a:lstStyle/>
          <a:p>
            <a:pPr marL="0" indent="0" algn="just">
              <a:buNone/>
            </a:pPr>
            <a:r>
              <a:rPr lang="tr-TR" sz="2400" dirty="0">
                <a:latin typeface="+mn-lt"/>
              </a:rPr>
              <a:t>Taşma havuzu:  İşyerinde bulunan, kullanılan veya herhangi bir şekilde depolanan kimyasal maddelerin yayılma, birbirine  karışma  ve  etkileşime  girme  riskine  karşı  çalışanların  ve  çalışma  ortamının korunması için oluşturulan uygun kanal, tank ve sütre.</a:t>
            </a:r>
          </a:p>
        </p:txBody>
      </p:sp>
      <p:sp>
        <p:nvSpPr>
          <p:cNvPr id="10" name="Dikdörtgen 9"/>
          <p:cNvSpPr/>
          <p:nvPr/>
        </p:nvSpPr>
        <p:spPr>
          <a:xfrm>
            <a:off x="3200400" y="3322260"/>
            <a:ext cx="6096000" cy="1569660"/>
          </a:xfrm>
          <a:prstGeom prst="rect">
            <a:avLst/>
          </a:prstGeom>
        </p:spPr>
        <p:txBody>
          <a:bodyPr>
            <a:spAutoFit/>
          </a:bodyPr>
          <a:lstStyle/>
          <a:p>
            <a:pPr marL="0" indent="0">
              <a:buNone/>
            </a:pPr>
            <a:r>
              <a:rPr lang="tr-TR" sz="2400" dirty="0">
                <a:latin typeface="+mn-lt"/>
              </a:rPr>
              <a:t>Kimyasalları</a:t>
            </a:r>
          </a:p>
          <a:p>
            <a:r>
              <a:rPr lang="tr-TR" sz="2400" dirty="0">
                <a:latin typeface="+mn-lt"/>
              </a:rPr>
              <a:t>- Soluduğumuzda,</a:t>
            </a:r>
          </a:p>
          <a:p>
            <a:r>
              <a:rPr lang="tr-TR" sz="2400" dirty="0">
                <a:latin typeface="+mn-lt"/>
              </a:rPr>
              <a:t>- Cildimizle temas ettiğinde,</a:t>
            </a:r>
          </a:p>
          <a:p>
            <a:r>
              <a:rPr lang="tr-TR" sz="2400" dirty="0">
                <a:latin typeface="+mn-lt"/>
              </a:rPr>
              <a:t>- Yuttuğumuzda vücudumuza alırız.</a:t>
            </a: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30485423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406661093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Malzeme Güvenlik Bilgi Formu </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14" name="Rectangle 3"/>
          <p:cNvSpPr txBox="1">
            <a:spLocks noChangeArrowheads="1"/>
          </p:cNvSpPr>
          <p:nvPr/>
        </p:nvSpPr>
        <p:spPr>
          <a:xfrm>
            <a:off x="3142016" y="1287144"/>
            <a:ext cx="8399462" cy="442785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Wingdings" pitchFamily="2" charset="2"/>
              <a:buNone/>
              <a:defRPr/>
            </a:pPr>
            <a:r>
              <a:rPr lang="tr-TR" sz="2200" dirty="0">
                <a:latin typeface="Calibri" pitchFamily="34" charset="0"/>
                <a:cs typeface="Arial" pitchFamily="34" charset="0"/>
              </a:rPr>
              <a:t>Kimyasalların neden olduğu sağlık ve güvenlik tehlikelerinin azaltılmasına yarayan bir sistemin parçasıdır. </a:t>
            </a:r>
          </a:p>
          <a:p>
            <a:pPr marL="0" indent="0" fontAlgn="auto">
              <a:spcAft>
                <a:spcPts val="0"/>
              </a:spcAft>
              <a:buFont typeface="Wingdings" pitchFamily="2" charset="2"/>
              <a:buNone/>
              <a:defRPr/>
            </a:pPr>
            <a:endParaRPr lang="tr-TR" sz="2200" dirty="0">
              <a:latin typeface="Calibri" pitchFamily="34" charset="0"/>
              <a:cs typeface="Arial" pitchFamily="34" charset="0"/>
            </a:endParaRPr>
          </a:p>
          <a:p>
            <a:pPr marL="0" indent="0" fontAlgn="auto">
              <a:spcAft>
                <a:spcPts val="0"/>
              </a:spcAft>
              <a:buFont typeface="Wingdings" pitchFamily="2" charset="2"/>
              <a:buNone/>
              <a:defRPr/>
            </a:pPr>
            <a:r>
              <a:rPr lang="tr-TR" sz="2200" dirty="0">
                <a:latin typeface="Calibri" pitchFamily="34" charset="0"/>
                <a:cs typeface="Arial" pitchFamily="34" charset="0"/>
              </a:rPr>
              <a:t>Kimyasal maddeyi ;</a:t>
            </a:r>
          </a:p>
          <a:p>
            <a:pPr marL="0" indent="0" fontAlgn="auto">
              <a:spcAft>
                <a:spcPts val="0"/>
              </a:spcAft>
              <a:defRPr/>
            </a:pPr>
            <a:r>
              <a:rPr lang="tr-TR" sz="2200" b="1" dirty="0">
                <a:latin typeface="Calibri" pitchFamily="34" charset="0"/>
                <a:cs typeface="Arial" pitchFamily="34" charset="0"/>
              </a:rPr>
              <a:t>Taşıyanların ,</a:t>
            </a:r>
          </a:p>
          <a:p>
            <a:pPr marL="0" indent="0" fontAlgn="auto">
              <a:spcAft>
                <a:spcPts val="0"/>
              </a:spcAft>
              <a:defRPr/>
            </a:pPr>
            <a:r>
              <a:rPr lang="tr-TR" sz="2200" b="1" dirty="0">
                <a:latin typeface="Calibri" pitchFamily="34" charset="0"/>
                <a:cs typeface="Arial" pitchFamily="34" charset="0"/>
              </a:rPr>
              <a:t>Depolayanların, </a:t>
            </a:r>
          </a:p>
          <a:p>
            <a:pPr marL="0" indent="0" fontAlgn="auto">
              <a:spcAft>
                <a:spcPts val="0"/>
              </a:spcAft>
              <a:defRPr/>
            </a:pPr>
            <a:r>
              <a:rPr lang="tr-TR" sz="2200" b="1" dirty="0">
                <a:latin typeface="Calibri" pitchFamily="34" charset="0"/>
                <a:cs typeface="Arial" pitchFamily="34" charset="0"/>
              </a:rPr>
              <a:t>Kullananların ve </a:t>
            </a:r>
          </a:p>
          <a:p>
            <a:pPr marL="0" indent="0" fontAlgn="auto">
              <a:spcAft>
                <a:spcPts val="0"/>
              </a:spcAft>
              <a:defRPr/>
            </a:pPr>
            <a:r>
              <a:rPr lang="tr-TR" sz="2200" b="1" dirty="0">
                <a:latin typeface="Calibri" pitchFamily="34" charset="0"/>
                <a:cs typeface="Arial" pitchFamily="34" charset="0"/>
              </a:rPr>
              <a:t>Üretiminde Çalışanların </a:t>
            </a:r>
          </a:p>
          <a:p>
            <a:pPr marL="0" indent="0" fontAlgn="auto">
              <a:spcAft>
                <a:spcPts val="0"/>
              </a:spcAft>
              <a:buNone/>
              <a:defRPr/>
            </a:pPr>
            <a:endParaRPr lang="tr-TR" sz="2200" b="1" dirty="0">
              <a:latin typeface="Calibri" pitchFamily="34" charset="0"/>
              <a:cs typeface="Arial" pitchFamily="34" charset="0"/>
            </a:endParaRPr>
          </a:p>
          <a:p>
            <a:pPr marL="0" indent="0" algn="just" fontAlgn="auto">
              <a:spcAft>
                <a:spcPts val="0"/>
              </a:spcAft>
              <a:buFont typeface="Wingdings" pitchFamily="2" charset="2"/>
              <a:buNone/>
              <a:defRPr/>
            </a:pPr>
            <a:r>
              <a:rPr lang="tr-TR" sz="2200" dirty="0">
                <a:latin typeface="Calibri" pitchFamily="34" charset="0"/>
                <a:cs typeface="Arial" pitchFamily="34" charset="0"/>
              </a:rPr>
              <a:t>kimyasal maddelerin tehlikeleri konusunda doğru değerlendirme yapmalarını sağlamayı amaçlar.</a:t>
            </a:r>
          </a:p>
        </p:txBody>
      </p:sp>
      <p:pic>
        <p:nvPicPr>
          <p:cNvPr id="15" name="Resim 2"/>
          <p:cNvPicPr>
            <a:picLocks noChangeAspect="1"/>
          </p:cNvPicPr>
          <p:nvPr/>
        </p:nvPicPr>
        <p:blipFill>
          <a:blip r:embed="rId5" cstate="print"/>
          <a:srcRect/>
          <a:stretch>
            <a:fillRect/>
          </a:stretch>
        </p:blipFill>
        <p:spPr bwMode="auto">
          <a:xfrm>
            <a:off x="7848600" y="1806018"/>
            <a:ext cx="3007959" cy="2721122"/>
          </a:xfrm>
          <a:prstGeom prst="rect">
            <a:avLst/>
          </a:prstGeom>
          <a:noFill/>
          <a:ln w="9525">
            <a:noFill/>
            <a:miter lim="800000"/>
            <a:headEnd/>
            <a:tailEnd/>
          </a:ln>
        </p:spPr>
      </p:pic>
    </p:spTree>
    <p:extLst>
      <p:ext uri="{BB962C8B-B14F-4D97-AF65-F5344CB8AC3E}">
        <p14:creationId xmlns:p14="http://schemas.microsoft.com/office/powerpoint/2010/main" val="407204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left)">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wipe(left)">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wipe(left)">
                                      <p:cBhvr>
                                        <p:cTn id="17" dur="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animEffect transition="in" filter="wipe(left)">
                                      <p:cBhvr>
                                        <p:cTn id="22" dur="500"/>
                                        <p:tgtEl>
                                          <p:spTgt spid="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animEffect transition="in" filter="wipe(left)">
                                      <p:cBhvr>
                                        <p:cTn id="27" dur="500"/>
                                        <p:tgtEl>
                                          <p:spTgt spid="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xEl>
                                              <p:pRg st="6" end="6"/>
                                            </p:txEl>
                                          </p:spTgt>
                                        </p:tgtEl>
                                        <p:attrNameLst>
                                          <p:attrName>style.visibility</p:attrName>
                                        </p:attrNameLst>
                                      </p:cBhvr>
                                      <p:to>
                                        <p:strVal val="visible"/>
                                      </p:to>
                                    </p:set>
                                    <p:animEffect transition="in" filter="wipe(left)">
                                      <p:cBhvr>
                                        <p:cTn id="32" dur="500"/>
                                        <p:tgtEl>
                                          <p:spTgt spid="1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
                                            <p:txEl>
                                              <p:pRg st="8" end="8"/>
                                            </p:txEl>
                                          </p:spTgt>
                                        </p:tgtEl>
                                        <p:attrNameLst>
                                          <p:attrName>style.visibility</p:attrName>
                                        </p:attrNameLst>
                                      </p:cBhvr>
                                      <p:to>
                                        <p:strVal val="visible"/>
                                      </p:to>
                                    </p:set>
                                    <p:animEffect transition="in" filter="wipe(left)">
                                      <p:cBhvr>
                                        <p:cTn id="37" dur="500"/>
                                        <p:tgtEl>
                                          <p:spTgt spid="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56753326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KİMYASAL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2" name="Dikdörtgen 1"/>
          <p:cNvSpPr/>
          <p:nvPr/>
        </p:nvSpPr>
        <p:spPr>
          <a:xfrm>
            <a:off x="3253495" y="1376530"/>
            <a:ext cx="6042905" cy="4801314"/>
          </a:xfrm>
          <a:prstGeom prst="rect">
            <a:avLst/>
          </a:prstGeom>
        </p:spPr>
        <p:txBody>
          <a:bodyPr wrap="square">
            <a:spAutoFit/>
          </a:bodyPr>
          <a:lstStyle/>
          <a:p>
            <a:pPr marL="0" indent="0" algn="just">
              <a:spcBef>
                <a:spcPts val="600"/>
              </a:spcBef>
              <a:buNone/>
            </a:pPr>
            <a:r>
              <a:rPr lang="tr-TR" sz="2200" dirty="0">
                <a:latin typeface="+mn-lt"/>
              </a:rPr>
              <a:t>1-Dökülme ve sızıntı meydana gelmesi halinde durum Acil Durum Koordinatörüne haber verilir.</a:t>
            </a:r>
          </a:p>
          <a:p>
            <a:pPr marL="0" indent="0" algn="just">
              <a:spcBef>
                <a:spcPts val="600"/>
              </a:spcBef>
              <a:buNone/>
            </a:pPr>
            <a:r>
              <a:rPr lang="tr-TR" sz="2200" dirty="0">
                <a:latin typeface="+mn-lt"/>
              </a:rPr>
              <a:t>2-Sızan veya dökülen kimyasal ürünün SDS (Güvenlik Bilgi Formu) Formuna göre özellikleri belirlenir. Bu noktada kesinlikle Eldiven, Maske, Tulum vb. diğer Kişisel Koruyucu Donanımlar kullanılmalıdır.</a:t>
            </a:r>
          </a:p>
          <a:p>
            <a:pPr marL="0" indent="0" algn="just">
              <a:spcBef>
                <a:spcPts val="600"/>
              </a:spcBef>
              <a:buNone/>
            </a:pPr>
            <a:r>
              <a:rPr lang="tr-TR" sz="2200" dirty="0">
                <a:latin typeface="+mn-lt"/>
              </a:rPr>
              <a:t>3-Dökülen ve sızan Kimyasal yanıcı özellik taşıyorsa mümkün mertebe etrafta bulunan malzemeler uzaklaştırılır.</a:t>
            </a:r>
          </a:p>
          <a:p>
            <a:pPr marL="0" indent="0" algn="just">
              <a:spcBef>
                <a:spcPts val="600"/>
              </a:spcBef>
              <a:buNone/>
            </a:pPr>
            <a:r>
              <a:rPr lang="tr-TR" sz="2200" dirty="0">
                <a:latin typeface="+mn-lt"/>
              </a:rPr>
              <a:t>4-Bölgede çalışan diğer personele bilgi verilir.</a:t>
            </a:r>
          </a:p>
          <a:p>
            <a:pPr marL="0" indent="0" algn="just">
              <a:spcBef>
                <a:spcPts val="600"/>
              </a:spcBef>
              <a:buNone/>
            </a:pPr>
            <a:r>
              <a:rPr lang="tr-TR" sz="2200" dirty="0">
                <a:latin typeface="+mn-lt"/>
              </a:rPr>
              <a:t>5-Acil Durum Müdahale ekiplerinin gerekli önlemi alması sağlanır.</a:t>
            </a:r>
          </a:p>
        </p:txBody>
      </p:sp>
      <p:cxnSp>
        <p:nvCxnSpPr>
          <p:cNvPr id="10" name="Düz Bağlayıcı 9"/>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1"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2"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14" name="Picture 4" descr="IN00389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9448800" y="1974883"/>
            <a:ext cx="2408852" cy="3266054"/>
          </a:xfrm>
          <a:prstGeom prst="rect">
            <a:avLst/>
          </a:prstGeom>
          <a:noFill/>
        </p:spPr>
      </p:pic>
    </p:spTree>
    <p:extLst>
      <p:ext uri="{BB962C8B-B14F-4D97-AF65-F5344CB8AC3E}">
        <p14:creationId xmlns:p14="http://schemas.microsoft.com/office/powerpoint/2010/main" val="37710938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839689301"/>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KİMYASAL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sp>
        <p:nvSpPr>
          <p:cNvPr id="9" name="Metin kutusu 8">
            <a:extLst>
              <a:ext uri="{FF2B5EF4-FFF2-40B4-BE49-F238E27FC236}">
                <a16:creationId xmlns:a16="http://schemas.microsoft.com/office/drawing/2014/main" id="{234F85F1-936C-4BA3-9D48-FCFDF3C0AE0E}"/>
              </a:ext>
            </a:extLst>
          </p:cNvPr>
          <p:cNvSpPr txBox="1"/>
          <p:nvPr/>
        </p:nvSpPr>
        <p:spPr>
          <a:xfrm>
            <a:off x="3465513" y="1806018"/>
            <a:ext cx="96011" cy="461665"/>
          </a:xfrm>
          <a:prstGeom prst="rect">
            <a:avLst/>
          </a:prstGeom>
          <a:noFill/>
        </p:spPr>
        <p:txBody>
          <a:bodyPr wrap="square" rtlCol="0">
            <a:spAutoFit/>
          </a:bodyPr>
          <a:lstStyle/>
          <a:p>
            <a:endParaRPr lang="tr-TR" sz="2400" dirty="0"/>
          </a:p>
        </p:txBody>
      </p:sp>
      <p:sp>
        <p:nvSpPr>
          <p:cNvPr id="2" name="Dikdörtgen 1"/>
          <p:cNvSpPr/>
          <p:nvPr/>
        </p:nvSpPr>
        <p:spPr>
          <a:xfrm>
            <a:off x="3253494" y="1298882"/>
            <a:ext cx="8176505" cy="4893647"/>
          </a:xfrm>
          <a:prstGeom prst="rect">
            <a:avLst/>
          </a:prstGeom>
        </p:spPr>
        <p:txBody>
          <a:bodyPr wrap="square">
            <a:spAutoFit/>
          </a:bodyPr>
          <a:lstStyle/>
          <a:p>
            <a:pPr marL="0" indent="0" algn="just">
              <a:buNone/>
            </a:pPr>
            <a:r>
              <a:rPr lang="tr-TR" sz="2400" dirty="0">
                <a:latin typeface="+mn-lt"/>
              </a:rPr>
              <a:t>6-Dökülen ve sızan kimyasalın insan sağlığına zararlı olması ve maruz kalınması halinde kimyasala ait </a:t>
            </a:r>
            <a:r>
              <a:rPr lang="tr-TR" sz="2400" dirty="0" err="1">
                <a:latin typeface="+mn-lt"/>
              </a:rPr>
              <a:t>SDS’de</a:t>
            </a:r>
            <a:r>
              <a:rPr lang="tr-TR" sz="2400" dirty="0">
                <a:latin typeface="+mn-lt"/>
              </a:rPr>
              <a:t> bulunan İlkyardım bilgileri uygulanır. Bu uygulamaları ancak İlkyardımcı personel gerçekleştirebilir. Bu sebepten dolayı Acil Durum İlkyardım ekibine haber ver.</a:t>
            </a:r>
          </a:p>
          <a:p>
            <a:pPr marL="0" indent="0" algn="just">
              <a:buNone/>
            </a:pPr>
            <a:r>
              <a:rPr lang="tr-TR" sz="2400" dirty="0">
                <a:latin typeface="+mn-lt"/>
              </a:rPr>
              <a:t>7- Kimyasala maruz kalmış kişi fenalaşmış bir haldeyse en yakın sağlık kuruluşuna haber ver.</a:t>
            </a:r>
          </a:p>
          <a:p>
            <a:pPr marL="0" indent="0" algn="just">
              <a:buNone/>
            </a:pPr>
            <a:r>
              <a:rPr lang="tr-TR" sz="2400" dirty="0">
                <a:latin typeface="+mn-lt"/>
              </a:rPr>
              <a:t>8-Mevcutta ki Döküntü-Sızıntı kaynağı tespit edilir, döküntünün oluşması engellenir ve sızıntı Absorban malzeme Vb. yardımıyla engellenir.</a:t>
            </a:r>
          </a:p>
          <a:p>
            <a:pPr marL="0" indent="0" algn="just">
              <a:buNone/>
            </a:pPr>
            <a:r>
              <a:rPr lang="tr-TR" sz="2400" dirty="0">
                <a:latin typeface="+mn-lt"/>
              </a:rPr>
              <a:t>9- Çevre Kirliliği Planına göre hareket edilir.</a:t>
            </a:r>
          </a:p>
          <a:p>
            <a:pPr marL="0" indent="0" algn="just">
              <a:buNone/>
            </a:pPr>
            <a:r>
              <a:rPr lang="tr-TR" sz="2400" dirty="0">
                <a:latin typeface="+mn-lt"/>
              </a:rPr>
              <a:t>10-Olay yeri ve Döküntü/Sızıntı sebebi tespit edilir ve incelenir. Tutanak tutulur ve gerekli tedbirler alınır.</a:t>
            </a:r>
          </a:p>
        </p:txBody>
      </p:sp>
      <p:cxnSp>
        <p:nvCxnSpPr>
          <p:cNvPr id="11" name="Düz Bağlayıcı 10"/>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2"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3"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21914396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o 6"/>
          <p:cNvGraphicFramePr>
            <a:graphicFrameLocks noGrp="1"/>
          </p:cNvGraphicFramePr>
          <p:nvPr>
            <p:extLst>
              <p:ext uri="{D42A27DB-BD31-4B8C-83A1-F6EECF244321}">
                <p14:modId xmlns:p14="http://schemas.microsoft.com/office/powerpoint/2010/main" val="2728190274"/>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baseline="0" dirty="0">
                          <a:solidFill>
                            <a:srgbClr val="568430"/>
                          </a:solidFill>
                        </a:rPr>
                        <a:t>KİMYASAL YÖNETİMİ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pic>
        <p:nvPicPr>
          <p:cNvPr id="19" name="Picture 6" descr="http://www.tolkim.com.tr/upload/data/images/icons/absorban_cizim.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96862" y="1195304"/>
            <a:ext cx="8233137" cy="221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http://www.tolkim.com.tr/upload/data/images/products/trivorex/01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6862" y="3410350"/>
            <a:ext cx="2711706" cy="28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http://www.tolkim.com.tr/upload/data/images/products/trivorex/02__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3410537"/>
            <a:ext cx="2774314" cy="283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2" descr="http://www.tolkim.com.tr/upload/data/images/products/trivorex/03_.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89314" y="3422490"/>
            <a:ext cx="2940685" cy="282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Tree>
    <p:extLst>
      <p:ext uri="{BB962C8B-B14F-4D97-AF65-F5344CB8AC3E}">
        <p14:creationId xmlns:p14="http://schemas.microsoft.com/office/powerpoint/2010/main" val="14610014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6" name="Düz Bağlayıcı 5"/>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4"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5"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pic>
        <p:nvPicPr>
          <p:cNvPr id="8" name="Resim 7"/>
          <p:cNvPicPr>
            <a:picLocks noChangeAspect="1"/>
          </p:cNvPicPr>
          <p:nvPr/>
        </p:nvPicPr>
        <p:blipFill>
          <a:blip r:embed="rId5"/>
          <a:stretch>
            <a:fillRect/>
          </a:stretch>
        </p:blipFill>
        <p:spPr>
          <a:xfrm>
            <a:off x="3352800" y="1176509"/>
            <a:ext cx="7791450" cy="500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926687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Resim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9385"/>
            <a:ext cx="12339613" cy="6940697"/>
          </a:xfrm>
          <a:prstGeom prst="rect">
            <a:avLst/>
          </a:prstGeom>
        </p:spPr>
      </p:pic>
      <p:grpSp>
        <p:nvGrpSpPr>
          <p:cNvPr id="13" name="Group 14"/>
          <p:cNvGrpSpPr/>
          <p:nvPr/>
        </p:nvGrpSpPr>
        <p:grpSpPr>
          <a:xfrm>
            <a:off x="5486400" y="1371600"/>
            <a:ext cx="2300437" cy="3694413"/>
            <a:chOff x="617688" y="1487357"/>
            <a:chExt cx="2773211" cy="4453669"/>
          </a:xfrm>
          <a:noFill/>
        </p:grpSpPr>
        <p:grpSp>
          <p:nvGrpSpPr>
            <p:cNvPr id="14" name="Group 10"/>
            <p:cNvGrpSpPr/>
            <p:nvPr/>
          </p:nvGrpSpPr>
          <p:grpSpPr>
            <a:xfrm>
              <a:off x="617688" y="2112607"/>
              <a:ext cx="2353294" cy="2466591"/>
              <a:chOff x="617688" y="2112607"/>
              <a:chExt cx="2353294" cy="2466591"/>
            </a:xfrm>
            <a:grpFill/>
          </p:grpSpPr>
          <p:sp>
            <p:nvSpPr>
              <p:cNvPr id="27" name="Teardrop 1"/>
              <p:cNvSpPr/>
              <p:nvPr/>
            </p:nvSpPr>
            <p:spPr>
              <a:xfrm rot="10342573">
                <a:off x="617688" y="2112607"/>
                <a:ext cx="2353294" cy="2466591"/>
              </a:xfrm>
              <a:custGeom>
                <a:avLst/>
                <a:gdLst>
                  <a:gd name="connsiteX0" fmla="*/ 0 w 1762919"/>
                  <a:gd name="connsiteY0" fmla="*/ 881460 h 1762919"/>
                  <a:gd name="connsiteX1" fmla="*/ 881460 w 1762919"/>
                  <a:gd name="connsiteY1" fmla="*/ 0 h 1762919"/>
                  <a:gd name="connsiteX2" fmla="*/ 1762919 w 1762919"/>
                  <a:gd name="connsiteY2" fmla="*/ 0 h 1762919"/>
                  <a:gd name="connsiteX3" fmla="*/ 1762919 w 1762919"/>
                  <a:gd name="connsiteY3" fmla="*/ 881460 h 1762919"/>
                  <a:gd name="connsiteX4" fmla="*/ 881459 w 1762919"/>
                  <a:gd name="connsiteY4" fmla="*/ 1762920 h 1762919"/>
                  <a:gd name="connsiteX5" fmla="*/ -1 w 1762919"/>
                  <a:gd name="connsiteY5" fmla="*/ 881460 h 1762919"/>
                  <a:gd name="connsiteX6" fmla="*/ 0 w 1762919"/>
                  <a:gd name="connsiteY6" fmla="*/ 881460 h 1762919"/>
                  <a:gd name="connsiteX0" fmla="*/ 1 w 1789335"/>
                  <a:gd name="connsiteY0" fmla="*/ 881460 h 1762920"/>
                  <a:gd name="connsiteX1" fmla="*/ 881461 w 1789335"/>
                  <a:gd name="connsiteY1" fmla="*/ 0 h 1762920"/>
                  <a:gd name="connsiteX2" fmla="*/ 1789335 w 1789335"/>
                  <a:gd name="connsiteY2" fmla="*/ 41976 h 1762920"/>
                  <a:gd name="connsiteX3" fmla="*/ 1762920 w 1789335"/>
                  <a:gd name="connsiteY3" fmla="*/ 881460 h 1762920"/>
                  <a:gd name="connsiteX4" fmla="*/ 881460 w 1789335"/>
                  <a:gd name="connsiteY4" fmla="*/ 1762920 h 1762920"/>
                  <a:gd name="connsiteX5" fmla="*/ 0 w 1789335"/>
                  <a:gd name="connsiteY5" fmla="*/ 881460 h 1762920"/>
                  <a:gd name="connsiteX6" fmla="*/ 1 w 1789335"/>
                  <a:gd name="connsiteY6" fmla="*/ 881460 h 1762920"/>
                  <a:gd name="connsiteX0" fmla="*/ 21660 w 1810994"/>
                  <a:gd name="connsiteY0" fmla="*/ 881460 h 2478094"/>
                  <a:gd name="connsiteX1" fmla="*/ 903120 w 1810994"/>
                  <a:gd name="connsiteY1" fmla="*/ 0 h 2478094"/>
                  <a:gd name="connsiteX2" fmla="*/ 1810994 w 1810994"/>
                  <a:gd name="connsiteY2" fmla="*/ 41976 h 2478094"/>
                  <a:gd name="connsiteX3" fmla="*/ 1784579 w 1810994"/>
                  <a:gd name="connsiteY3" fmla="*/ 881460 h 2478094"/>
                  <a:gd name="connsiteX4" fmla="*/ 358928 w 1810994"/>
                  <a:gd name="connsiteY4" fmla="*/ 2478094 h 2478094"/>
                  <a:gd name="connsiteX5" fmla="*/ 21659 w 1810994"/>
                  <a:gd name="connsiteY5" fmla="*/ 881460 h 2478094"/>
                  <a:gd name="connsiteX6" fmla="*/ 21660 w 1810994"/>
                  <a:gd name="connsiteY6" fmla="*/ 881460 h 2478094"/>
                  <a:gd name="connsiteX0" fmla="*/ 0 w 2351069"/>
                  <a:gd name="connsiteY0" fmla="*/ 1440528 h 2478094"/>
                  <a:gd name="connsiteX1" fmla="*/ 1443195 w 2351069"/>
                  <a:gd name="connsiteY1" fmla="*/ 0 h 2478094"/>
                  <a:gd name="connsiteX2" fmla="*/ 2351069 w 2351069"/>
                  <a:gd name="connsiteY2" fmla="*/ 41976 h 2478094"/>
                  <a:gd name="connsiteX3" fmla="*/ 2324654 w 2351069"/>
                  <a:gd name="connsiteY3" fmla="*/ 881460 h 2478094"/>
                  <a:gd name="connsiteX4" fmla="*/ 899003 w 2351069"/>
                  <a:gd name="connsiteY4" fmla="*/ 2478094 h 2478094"/>
                  <a:gd name="connsiteX5" fmla="*/ 561734 w 2351069"/>
                  <a:gd name="connsiteY5" fmla="*/ 881460 h 2478094"/>
                  <a:gd name="connsiteX6" fmla="*/ 0 w 2351069"/>
                  <a:gd name="connsiteY6" fmla="*/ 1440528 h 2478094"/>
                  <a:gd name="connsiteX0" fmla="*/ 545 w 2351614"/>
                  <a:gd name="connsiteY0" fmla="*/ 1440528 h 2478094"/>
                  <a:gd name="connsiteX1" fmla="*/ 1443740 w 2351614"/>
                  <a:gd name="connsiteY1" fmla="*/ 0 h 2478094"/>
                  <a:gd name="connsiteX2" fmla="*/ 2351614 w 2351614"/>
                  <a:gd name="connsiteY2" fmla="*/ 41976 h 2478094"/>
                  <a:gd name="connsiteX3" fmla="*/ 2325199 w 2351614"/>
                  <a:gd name="connsiteY3" fmla="*/ 881460 h 2478094"/>
                  <a:gd name="connsiteX4" fmla="*/ 899548 w 2351614"/>
                  <a:gd name="connsiteY4" fmla="*/ 2478094 h 2478094"/>
                  <a:gd name="connsiteX5" fmla="*/ 0 w 2351614"/>
                  <a:gd name="connsiteY5" fmla="*/ 1683907 h 2478094"/>
                  <a:gd name="connsiteX6" fmla="*/ 545 w 2351614"/>
                  <a:gd name="connsiteY6" fmla="*/ 1440528 h 2478094"/>
                  <a:gd name="connsiteX0" fmla="*/ 545 w 2351614"/>
                  <a:gd name="connsiteY0" fmla="*/ 1398552 h 2436118"/>
                  <a:gd name="connsiteX1" fmla="*/ 1321190 w 2351614"/>
                  <a:gd name="connsiteY1" fmla="*/ 825736 h 2436118"/>
                  <a:gd name="connsiteX2" fmla="*/ 2351614 w 2351614"/>
                  <a:gd name="connsiteY2" fmla="*/ 0 h 2436118"/>
                  <a:gd name="connsiteX3" fmla="*/ 2325199 w 2351614"/>
                  <a:gd name="connsiteY3" fmla="*/ 839484 h 2436118"/>
                  <a:gd name="connsiteX4" fmla="*/ 899548 w 2351614"/>
                  <a:gd name="connsiteY4" fmla="*/ 2436118 h 2436118"/>
                  <a:gd name="connsiteX5" fmla="*/ 0 w 2351614"/>
                  <a:gd name="connsiteY5" fmla="*/ 1641931 h 2436118"/>
                  <a:gd name="connsiteX6" fmla="*/ 545 w 2351614"/>
                  <a:gd name="connsiteY6" fmla="*/ 1398552 h 2436118"/>
                  <a:gd name="connsiteX0" fmla="*/ 545 w 2351614"/>
                  <a:gd name="connsiteY0" fmla="*/ 1398552 h 2436118"/>
                  <a:gd name="connsiteX1" fmla="*/ 1321190 w 2351614"/>
                  <a:gd name="connsiteY1" fmla="*/ 825736 h 2436118"/>
                  <a:gd name="connsiteX2" fmla="*/ 2351614 w 2351614"/>
                  <a:gd name="connsiteY2" fmla="*/ 0 h 2436118"/>
                  <a:gd name="connsiteX3" fmla="*/ 2325199 w 2351614"/>
                  <a:gd name="connsiteY3" fmla="*/ 839484 h 2436118"/>
                  <a:gd name="connsiteX4" fmla="*/ 899548 w 2351614"/>
                  <a:gd name="connsiteY4" fmla="*/ 2436118 h 2436118"/>
                  <a:gd name="connsiteX5" fmla="*/ 0 w 2351614"/>
                  <a:gd name="connsiteY5" fmla="*/ 1641931 h 2436118"/>
                  <a:gd name="connsiteX6" fmla="*/ 545 w 2351614"/>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362963 w 2389378"/>
                  <a:gd name="connsiteY3" fmla="*/ 839484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78475"/>
                  <a:gd name="connsiteY0" fmla="*/ 1412825 h 2450391"/>
                  <a:gd name="connsiteX1" fmla="*/ 1358954 w 2378475"/>
                  <a:gd name="connsiteY1" fmla="*/ 840009 h 2450391"/>
                  <a:gd name="connsiteX2" fmla="*/ 2378475 w 2378475"/>
                  <a:gd name="connsiteY2" fmla="*/ 0 h 2450391"/>
                  <a:gd name="connsiteX3" fmla="*/ 2210672 w 2378475"/>
                  <a:gd name="connsiteY3" fmla="*/ 794933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10672 w 2378475"/>
                  <a:gd name="connsiteY3" fmla="*/ 794933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5647 w 2345813"/>
                  <a:gd name="connsiteY0" fmla="*/ 1412825 h 2458692"/>
                  <a:gd name="connsiteX1" fmla="*/ 1326292 w 2345813"/>
                  <a:gd name="connsiteY1" fmla="*/ 840009 h 2458692"/>
                  <a:gd name="connsiteX2" fmla="*/ 2345813 w 2345813"/>
                  <a:gd name="connsiteY2" fmla="*/ 0 h 2458692"/>
                  <a:gd name="connsiteX3" fmla="*/ 2209480 w 2345813"/>
                  <a:gd name="connsiteY3" fmla="*/ 799145 h 2458692"/>
                  <a:gd name="connsiteX4" fmla="*/ 904650 w 2345813"/>
                  <a:gd name="connsiteY4" fmla="*/ 2450391 h 2458692"/>
                  <a:gd name="connsiteX5" fmla="*/ 5647 w 2345813"/>
                  <a:gd name="connsiteY5" fmla="*/ 1412825 h 2458692"/>
                  <a:gd name="connsiteX0" fmla="*/ 13252 w 2353418"/>
                  <a:gd name="connsiteY0" fmla="*/ 1412825 h 2466096"/>
                  <a:gd name="connsiteX1" fmla="*/ 1333897 w 2353418"/>
                  <a:gd name="connsiteY1" fmla="*/ 840009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333897 w 2353418"/>
                  <a:gd name="connsiteY1" fmla="*/ 840009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541623 w 2353254"/>
                  <a:gd name="connsiteY1" fmla="*/ 921125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541623 w 2353254"/>
                  <a:gd name="connsiteY1" fmla="*/ 921125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367334 w 2353254"/>
                  <a:gd name="connsiteY1" fmla="*/ 780440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3582 w 2353254"/>
                  <a:gd name="connsiteY1" fmla="*/ 743123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3582 w 2353254"/>
                  <a:gd name="connsiteY1" fmla="*/ 743123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0213 w 2353254"/>
                  <a:gd name="connsiteY1" fmla="*/ 76829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101 w 2353294"/>
                  <a:gd name="connsiteY0" fmla="*/ 1412825 h 2466591"/>
                  <a:gd name="connsiteX1" fmla="*/ 1420226 w 2353294"/>
                  <a:gd name="connsiteY1" fmla="*/ 768299 h 2466591"/>
                  <a:gd name="connsiteX2" fmla="*/ 2353267 w 2353294"/>
                  <a:gd name="connsiteY2" fmla="*/ 0 h 2466591"/>
                  <a:gd name="connsiteX3" fmla="*/ 2216934 w 2353294"/>
                  <a:gd name="connsiteY3" fmla="*/ 799145 h 2466591"/>
                  <a:gd name="connsiteX4" fmla="*/ 911261 w 2353294"/>
                  <a:gd name="connsiteY4" fmla="*/ 2456684 h 2466591"/>
                  <a:gd name="connsiteX5" fmla="*/ 13101 w 2353294"/>
                  <a:gd name="connsiteY5" fmla="*/ 1412825 h 246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294" h="2466591">
                    <a:moveTo>
                      <a:pt x="13101" y="1412825"/>
                    </a:moveTo>
                    <a:cubicBezTo>
                      <a:pt x="178856" y="702337"/>
                      <a:pt x="994960" y="979833"/>
                      <a:pt x="1420226" y="768299"/>
                    </a:cubicBezTo>
                    <a:cubicBezTo>
                      <a:pt x="1893478" y="544593"/>
                      <a:pt x="2136825" y="219641"/>
                      <a:pt x="2353267" y="0"/>
                    </a:cubicBezTo>
                    <a:cubicBezTo>
                      <a:pt x="2355001" y="185139"/>
                      <a:pt x="2274421" y="506612"/>
                      <a:pt x="2216934" y="799145"/>
                    </a:cubicBezTo>
                    <a:cubicBezTo>
                      <a:pt x="1969494" y="1842252"/>
                      <a:pt x="1402291" y="2425215"/>
                      <a:pt x="911261" y="2456684"/>
                    </a:cubicBezTo>
                    <a:cubicBezTo>
                      <a:pt x="553618" y="2534631"/>
                      <a:pt x="-100632" y="2149496"/>
                      <a:pt x="13101" y="1412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3"/>
              <p:cNvSpPr/>
              <p:nvPr/>
            </p:nvSpPr>
            <p:spPr>
              <a:xfrm>
                <a:off x="1467678" y="2330058"/>
                <a:ext cx="1307918" cy="1110185"/>
              </a:xfrm>
              <a:custGeom>
                <a:avLst/>
                <a:gdLst>
                  <a:gd name="connsiteX0" fmla="*/ 0 w 1371600"/>
                  <a:gd name="connsiteY0" fmla="*/ 0 h 1219200"/>
                  <a:gd name="connsiteX1" fmla="*/ 1371600 w 1371600"/>
                  <a:gd name="connsiteY1" fmla="*/ 0 h 1219200"/>
                  <a:gd name="connsiteX2" fmla="*/ 1371600 w 1371600"/>
                  <a:gd name="connsiteY2" fmla="*/ 1219200 h 1219200"/>
                  <a:gd name="connsiteX3" fmla="*/ 0 w 1371600"/>
                  <a:gd name="connsiteY3" fmla="*/ 1219200 h 1219200"/>
                  <a:gd name="connsiteX4" fmla="*/ 0 w 1371600"/>
                  <a:gd name="connsiteY4" fmla="*/ 0 h 1219200"/>
                  <a:gd name="connsiteX0" fmla="*/ 0 w 1371600"/>
                  <a:gd name="connsiteY0" fmla="*/ 31750 h 1250950"/>
                  <a:gd name="connsiteX1" fmla="*/ 1365250 w 1371600"/>
                  <a:gd name="connsiteY1" fmla="*/ 0 h 1250950"/>
                  <a:gd name="connsiteX2" fmla="*/ 1371600 w 1371600"/>
                  <a:gd name="connsiteY2" fmla="*/ 1250950 h 1250950"/>
                  <a:gd name="connsiteX3" fmla="*/ 0 w 1371600"/>
                  <a:gd name="connsiteY3" fmla="*/ 1250950 h 1250950"/>
                  <a:gd name="connsiteX4" fmla="*/ 0 w 1371600"/>
                  <a:gd name="connsiteY4" fmla="*/ 31750 h 1250950"/>
                  <a:gd name="connsiteX0" fmla="*/ 0 w 1479550"/>
                  <a:gd name="connsiteY0" fmla="*/ 31750 h 1250950"/>
                  <a:gd name="connsiteX1" fmla="*/ 1365250 w 1479550"/>
                  <a:gd name="connsiteY1" fmla="*/ 0 h 1250950"/>
                  <a:gd name="connsiteX2" fmla="*/ 1479550 w 1479550"/>
                  <a:gd name="connsiteY2" fmla="*/ 146050 h 1250950"/>
                  <a:gd name="connsiteX3" fmla="*/ 0 w 1479550"/>
                  <a:gd name="connsiteY3" fmla="*/ 1250950 h 1250950"/>
                  <a:gd name="connsiteX4" fmla="*/ 0 w 1479550"/>
                  <a:gd name="connsiteY4" fmla="*/ 31750 h 1250950"/>
                  <a:gd name="connsiteX0" fmla="*/ 0 w 1480196"/>
                  <a:gd name="connsiteY0" fmla="*/ 31750 h 1250950"/>
                  <a:gd name="connsiteX1" fmla="*/ 1365250 w 1480196"/>
                  <a:gd name="connsiteY1" fmla="*/ 0 h 1250950"/>
                  <a:gd name="connsiteX2" fmla="*/ 1479550 w 1480196"/>
                  <a:gd name="connsiteY2" fmla="*/ 146050 h 1250950"/>
                  <a:gd name="connsiteX3" fmla="*/ 0 w 1480196"/>
                  <a:gd name="connsiteY3" fmla="*/ 1250950 h 1250950"/>
                  <a:gd name="connsiteX4" fmla="*/ 0 w 1480196"/>
                  <a:gd name="connsiteY4" fmla="*/ 31750 h 1250950"/>
                  <a:gd name="connsiteX0" fmla="*/ 0 w 1480196"/>
                  <a:gd name="connsiteY0" fmla="*/ 32142 h 1251342"/>
                  <a:gd name="connsiteX1" fmla="*/ 1365250 w 1480196"/>
                  <a:gd name="connsiteY1" fmla="*/ 392 h 1251342"/>
                  <a:gd name="connsiteX2" fmla="*/ 1479550 w 1480196"/>
                  <a:gd name="connsiteY2" fmla="*/ 146442 h 1251342"/>
                  <a:gd name="connsiteX3" fmla="*/ 0 w 1480196"/>
                  <a:gd name="connsiteY3" fmla="*/ 1251342 h 1251342"/>
                  <a:gd name="connsiteX4" fmla="*/ 0 w 1480196"/>
                  <a:gd name="connsiteY4" fmla="*/ 32142 h 1251342"/>
                  <a:gd name="connsiteX0" fmla="*/ 0 w 1492896"/>
                  <a:gd name="connsiteY0" fmla="*/ 1238642 h 1251342"/>
                  <a:gd name="connsiteX1" fmla="*/ 1377950 w 1492896"/>
                  <a:gd name="connsiteY1" fmla="*/ 392 h 1251342"/>
                  <a:gd name="connsiteX2" fmla="*/ 1492250 w 1492896"/>
                  <a:gd name="connsiteY2" fmla="*/ 146442 h 1251342"/>
                  <a:gd name="connsiteX3" fmla="*/ 12700 w 1492896"/>
                  <a:gd name="connsiteY3" fmla="*/ 1251342 h 1251342"/>
                  <a:gd name="connsiteX4" fmla="*/ 0 w 1492896"/>
                  <a:gd name="connsiteY4" fmla="*/ 1238642 h 1251342"/>
                  <a:gd name="connsiteX0" fmla="*/ 0 w 1492896"/>
                  <a:gd name="connsiteY0" fmla="*/ 1238642 h 1251342"/>
                  <a:gd name="connsiteX1" fmla="*/ 1377950 w 1492896"/>
                  <a:gd name="connsiteY1" fmla="*/ 392 h 1251342"/>
                  <a:gd name="connsiteX2" fmla="*/ 1492250 w 1492896"/>
                  <a:gd name="connsiteY2" fmla="*/ 146442 h 1251342"/>
                  <a:gd name="connsiteX3" fmla="*/ 1028700 w 1492896"/>
                  <a:gd name="connsiteY3" fmla="*/ 476642 h 1251342"/>
                  <a:gd name="connsiteX4" fmla="*/ 12700 w 1492896"/>
                  <a:gd name="connsiteY4" fmla="*/ 1251342 h 1251342"/>
                  <a:gd name="connsiteX5" fmla="*/ 0 w 1492896"/>
                  <a:gd name="connsiteY5" fmla="*/ 1238642 h 1251342"/>
                  <a:gd name="connsiteX0" fmla="*/ 0 w 1492896"/>
                  <a:gd name="connsiteY0" fmla="*/ 1238642 h 1251342"/>
                  <a:gd name="connsiteX1" fmla="*/ 1377950 w 1492896"/>
                  <a:gd name="connsiteY1" fmla="*/ 392 h 1251342"/>
                  <a:gd name="connsiteX2" fmla="*/ 1492250 w 1492896"/>
                  <a:gd name="connsiteY2" fmla="*/ 146442 h 1251342"/>
                  <a:gd name="connsiteX3" fmla="*/ 1136650 w 1492896"/>
                  <a:gd name="connsiteY3" fmla="*/ 565542 h 1251342"/>
                  <a:gd name="connsiteX4" fmla="*/ 12700 w 1492896"/>
                  <a:gd name="connsiteY4" fmla="*/ 1251342 h 1251342"/>
                  <a:gd name="connsiteX5" fmla="*/ 0 w 1492896"/>
                  <a:gd name="connsiteY5" fmla="*/ 1238642 h 1251342"/>
                  <a:gd name="connsiteX0" fmla="*/ 0 w 1492896"/>
                  <a:gd name="connsiteY0" fmla="*/ 1238642 h 1251342"/>
                  <a:gd name="connsiteX1" fmla="*/ 971550 w 1492896"/>
                  <a:gd name="connsiteY1" fmla="*/ 37504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1003300 w 1492896"/>
                  <a:gd name="connsiteY1" fmla="*/ 46394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1085850 w 1492896"/>
                  <a:gd name="connsiteY1" fmla="*/ 39409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4572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12700 w 1492896"/>
                  <a:gd name="connsiteY6" fmla="*/ 1251342 h 1251342"/>
                  <a:gd name="connsiteX7" fmla="*/ 0 w 1492896"/>
                  <a:gd name="connsiteY7"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12700 w 1492896"/>
                  <a:gd name="connsiteY6" fmla="*/ 1251342 h 1251342"/>
                  <a:gd name="connsiteX7" fmla="*/ 0 w 1492896"/>
                  <a:gd name="connsiteY7"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7785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13522 w 1492896"/>
                  <a:gd name="connsiteY6" fmla="*/ 894141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25449 w 1492896"/>
                  <a:gd name="connsiteY6" fmla="*/ 914020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53279 w 1492896"/>
                  <a:gd name="connsiteY6" fmla="*/ 854385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29425 w 1492896"/>
                  <a:gd name="connsiteY6" fmla="*/ 886191 h 1251342"/>
                  <a:gd name="connsiteX7" fmla="*/ 12700 w 1492896"/>
                  <a:gd name="connsiteY7" fmla="*/ 1251342 h 1251342"/>
                  <a:gd name="connsiteX8" fmla="*/ 0 w 1492896"/>
                  <a:gd name="connsiteY8" fmla="*/ 1238642 h 1251342"/>
                  <a:gd name="connsiteX0" fmla="*/ 0 w 1492896"/>
                  <a:gd name="connsiteY0" fmla="*/ 1238642 h 1239415"/>
                  <a:gd name="connsiteX1" fmla="*/ 422302 w 1492896"/>
                  <a:gd name="connsiteY1" fmla="*/ 888619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36650 w 1492896"/>
                  <a:gd name="connsiteY5" fmla="*/ 565542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36650 w 1492896"/>
                  <a:gd name="connsiteY5" fmla="*/ 565542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48382"/>
                  <a:gd name="connsiteX1" fmla="*/ 422302 w 1492896"/>
                  <a:gd name="connsiteY1" fmla="*/ 908497 h 1248382"/>
                  <a:gd name="connsiteX2" fmla="*/ 1093801 w 1492896"/>
                  <a:gd name="connsiteY2" fmla="*/ 413970 h 1248382"/>
                  <a:gd name="connsiteX3" fmla="*/ 1377950 w 1492896"/>
                  <a:gd name="connsiteY3" fmla="*/ 392 h 1248382"/>
                  <a:gd name="connsiteX4" fmla="*/ 1492250 w 1492896"/>
                  <a:gd name="connsiteY4" fmla="*/ 146442 h 1248382"/>
                  <a:gd name="connsiteX5" fmla="*/ 1128699 w 1492896"/>
                  <a:gd name="connsiteY5" fmla="*/ 513859 h 1248382"/>
                  <a:gd name="connsiteX6" fmla="*/ 529425 w 1492896"/>
                  <a:gd name="connsiteY6" fmla="*/ 886191 h 1248382"/>
                  <a:gd name="connsiteX7" fmla="*/ 26604 w 1492896"/>
                  <a:gd name="connsiteY7" fmla="*/ 1248382 h 1248382"/>
                  <a:gd name="connsiteX8" fmla="*/ 0 w 1492896"/>
                  <a:gd name="connsiteY8" fmla="*/ 1238642 h 1248382"/>
                  <a:gd name="connsiteX0" fmla="*/ 0 w 1470546"/>
                  <a:gd name="connsiteY0" fmla="*/ 1252094 h 1252094"/>
                  <a:gd name="connsiteX1" fmla="*/ 399952 w 1470546"/>
                  <a:gd name="connsiteY1" fmla="*/ 908497 h 1252094"/>
                  <a:gd name="connsiteX2" fmla="*/ 1071451 w 1470546"/>
                  <a:gd name="connsiteY2" fmla="*/ 413970 h 1252094"/>
                  <a:gd name="connsiteX3" fmla="*/ 1355600 w 1470546"/>
                  <a:gd name="connsiteY3" fmla="*/ 392 h 1252094"/>
                  <a:gd name="connsiteX4" fmla="*/ 1469900 w 1470546"/>
                  <a:gd name="connsiteY4" fmla="*/ 146442 h 1252094"/>
                  <a:gd name="connsiteX5" fmla="*/ 1106349 w 1470546"/>
                  <a:gd name="connsiteY5" fmla="*/ 513859 h 1252094"/>
                  <a:gd name="connsiteX6" fmla="*/ 507075 w 1470546"/>
                  <a:gd name="connsiteY6" fmla="*/ 886191 h 1252094"/>
                  <a:gd name="connsiteX7" fmla="*/ 4254 w 1470546"/>
                  <a:gd name="connsiteY7" fmla="*/ 1248382 h 1252094"/>
                  <a:gd name="connsiteX8" fmla="*/ 0 w 1470546"/>
                  <a:gd name="connsiteY8" fmla="*/ 1252094 h 125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0546" h="1252094">
                    <a:moveTo>
                      <a:pt x="0" y="1252094"/>
                    </a:moveTo>
                    <a:lnTo>
                      <a:pt x="399952" y="908497"/>
                    </a:lnTo>
                    <a:cubicBezTo>
                      <a:pt x="626435" y="747630"/>
                      <a:pt x="724318" y="708187"/>
                      <a:pt x="1071451" y="413970"/>
                    </a:cubicBezTo>
                    <a:cubicBezTo>
                      <a:pt x="1194218" y="301787"/>
                      <a:pt x="1258233" y="131625"/>
                      <a:pt x="1355600" y="392"/>
                    </a:cubicBezTo>
                    <a:cubicBezTo>
                      <a:pt x="1357717" y="-8075"/>
                      <a:pt x="1480483" y="123159"/>
                      <a:pt x="1469900" y="146442"/>
                    </a:cubicBezTo>
                    <a:cubicBezTo>
                      <a:pt x="1348716" y="280841"/>
                      <a:pt x="1207655" y="443071"/>
                      <a:pt x="1106349" y="513859"/>
                    </a:cubicBezTo>
                    <a:cubicBezTo>
                      <a:pt x="1016584" y="608483"/>
                      <a:pt x="708158" y="774008"/>
                      <a:pt x="507075" y="886191"/>
                    </a:cubicBezTo>
                    <a:lnTo>
                      <a:pt x="4254" y="1248382"/>
                    </a:lnTo>
                    <a:lnTo>
                      <a:pt x="0" y="12520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4"/>
              <p:cNvSpPr/>
              <p:nvPr/>
            </p:nvSpPr>
            <p:spPr>
              <a:xfrm rot="289339">
                <a:off x="2437954" y="2595440"/>
                <a:ext cx="130221" cy="471114"/>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76985 w 193449"/>
                  <a:gd name="connsiteY4" fmla="*/ 470111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76985" y="470111"/>
                    </a:lnTo>
                    <a:cubicBezTo>
                      <a:pt x="162168" y="373716"/>
                      <a:pt x="151127" y="286778"/>
                      <a:pt x="126260" y="232418"/>
                    </a:cubicBezTo>
                    <a:cubicBezTo>
                      <a:pt x="87107" y="147336"/>
                      <a:pt x="50800" y="137480"/>
                      <a:pt x="0" y="99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4"/>
              <p:cNvSpPr/>
              <p:nvPr/>
            </p:nvSpPr>
            <p:spPr>
              <a:xfrm rot="634177">
                <a:off x="1837423" y="3121581"/>
                <a:ext cx="46986" cy="228851"/>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65100" y="471114"/>
                    </a:lnTo>
                    <a:cubicBezTo>
                      <a:pt x="150283" y="374719"/>
                      <a:pt x="151127" y="286778"/>
                      <a:pt x="126260" y="232418"/>
                    </a:cubicBezTo>
                    <a:cubicBezTo>
                      <a:pt x="87107" y="147336"/>
                      <a:pt x="50800" y="137480"/>
                      <a:pt x="0" y="99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4"/>
              <p:cNvSpPr/>
              <p:nvPr/>
            </p:nvSpPr>
            <p:spPr>
              <a:xfrm rot="5400000" flipH="1">
                <a:off x="2315813" y="2301898"/>
                <a:ext cx="106689" cy="471114"/>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79515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79515" y="471114"/>
                    </a:lnTo>
                    <a:cubicBezTo>
                      <a:pt x="164698" y="374719"/>
                      <a:pt x="151127" y="286778"/>
                      <a:pt x="126260" y="232418"/>
                    </a:cubicBezTo>
                    <a:cubicBezTo>
                      <a:pt x="87107" y="147336"/>
                      <a:pt x="50800" y="137480"/>
                      <a:pt x="0" y="99380"/>
                    </a:cubicBezTo>
                    <a:close/>
                  </a:path>
                </a:pathLst>
              </a:custGeom>
              <a:grp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4"/>
              <p:cNvSpPr/>
              <p:nvPr/>
            </p:nvSpPr>
            <p:spPr>
              <a:xfrm rot="5400000" flipH="1">
                <a:off x="1991586" y="2785902"/>
                <a:ext cx="75122" cy="312305"/>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65100" y="471114"/>
                    </a:lnTo>
                    <a:cubicBezTo>
                      <a:pt x="150283" y="374719"/>
                      <a:pt x="151127" y="286778"/>
                      <a:pt x="126260" y="232418"/>
                    </a:cubicBezTo>
                    <a:cubicBezTo>
                      <a:pt x="87107" y="147336"/>
                      <a:pt x="50800" y="137480"/>
                      <a:pt x="0" y="99380"/>
                    </a:cubicBezTo>
                    <a:close/>
                  </a:path>
                </a:pathLst>
              </a:custGeom>
              <a:grp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p:cNvSpPr>
              <a:spLocks noChangeAspect="1"/>
            </p:cNvSpPr>
            <p:nvPr/>
          </p:nvSpPr>
          <p:spPr>
            <a:xfrm rot="1957979">
              <a:off x="2857499" y="1746720"/>
              <a:ext cx="533400" cy="685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a:spLocks noChangeAspect="1"/>
            </p:cNvSpPr>
            <p:nvPr/>
          </p:nvSpPr>
          <p:spPr>
            <a:xfrm rot="1957979">
              <a:off x="2408290" y="1487357"/>
              <a:ext cx="444501" cy="5715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a:spLocks noChangeAspect="1"/>
            </p:cNvSpPr>
            <p:nvPr/>
          </p:nvSpPr>
          <p:spPr>
            <a:xfrm rot="1957979">
              <a:off x="1964217" y="1508093"/>
              <a:ext cx="377827" cy="4857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565941" y="1676400"/>
              <a:ext cx="339059" cy="3390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295400" y="1828800"/>
              <a:ext cx="270541" cy="2705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7"/>
            <p:cNvGrpSpPr/>
            <p:nvPr/>
          </p:nvGrpSpPr>
          <p:grpSpPr>
            <a:xfrm rot="3292803" flipV="1">
              <a:off x="556922" y="4204978"/>
              <a:ext cx="1822372" cy="1649723"/>
              <a:chOff x="617688" y="2112607"/>
              <a:chExt cx="2353294" cy="2466591"/>
            </a:xfrm>
            <a:grpFill/>
          </p:grpSpPr>
          <p:sp>
            <p:nvSpPr>
              <p:cNvPr id="21" name="Teardrop 1"/>
              <p:cNvSpPr/>
              <p:nvPr/>
            </p:nvSpPr>
            <p:spPr>
              <a:xfrm rot="10342573">
                <a:off x="617688" y="2112607"/>
                <a:ext cx="2353294" cy="2466591"/>
              </a:xfrm>
              <a:custGeom>
                <a:avLst/>
                <a:gdLst>
                  <a:gd name="connsiteX0" fmla="*/ 0 w 1762919"/>
                  <a:gd name="connsiteY0" fmla="*/ 881460 h 1762919"/>
                  <a:gd name="connsiteX1" fmla="*/ 881460 w 1762919"/>
                  <a:gd name="connsiteY1" fmla="*/ 0 h 1762919"/>
                  <a:gd name="connsiteX2" fmla="*/ 1762919 w 1762919"/>
                  <a:gd name="connsiteY2" fmla="*/ 0 h 1762919"/>
                  <a:gd name="connsiteX3" fmla="*/ 1762919 w 1762919"/>
                  <a:gd name="connsiteY3" fmla="*/ 881460 h 1762919"/>
                  <a:gd name="connsiteX4" fmla="*/ 881459 w 1762919"/>
                  <a:gd name="connsiteY4" fmla="*/ 1762920 h 1762919"/>
                  <a:gd name="connsiteX5" fmla="*/ -1 w 1762919"/>
                  <a:gd name="connsiteY5" fmla="*/ 881460 h 1762919"/>
                  <a:gd name="connsiteX6" fmla="*/ 0 w 1762919"/>
                  <a:gd name="connsiteY6" fmla="*/ 881460 h 1762919"/>
                  <a:gd name="connsiteX0" fmla="*/ 1 w 1789335"/>
                  <a:gd name="connsiteY0" fmla="*/ 881460 h 1762920"/>
                  <a:gd name="connsiteX1" fmla="*/ 881461 w 1789335"/>
                  <a:gd name="connsiteY1" fmla="*/ 0 h 1762920"/>
                  <a:gd name="connsiteX2" fmla="*/ 1789335 w 1789335"/>
                  <a:gd name="connsiteY2" fmla="*/ 41976 h 1762920"/>
                  <a:gd name="connsiteX3" fmla="*/ 1762920 w 1789335"/>
                  <a:gd name="connsiteY3" fmla="*/ 881460 h 1762920"/>
                  <a:gd name="connsiteX4" fmla="*/ 881460 w 1789335"/>
                  <a:gd name="connsiteY4" fmla="*/ 1762920 h 1762920"/>
                  <a:gd name="connsiteX5" fmla="*/ 0 w 1789335"/>
                  <a:gd name="connsiteY5" fmla="*/ 881460 h 1762920"/>
                  <a:gd name="connsiteX6" fmla="*/ 1 w 1789335"/>
                  <a:gd name="connsiteY6" fmla="*/ 881460 h 1762920"/>
                  <a:gd name="connsiteX0" fmla="*/ 21660 w 1810994"/>
                  <a:gd name="connsiteY0" fmla="*/ 881460 h 2478094"/>
                  <a:gd name="connsiteX1" fmla="*/ 903120 w 1810994"/>
                  <a:gd name="connsiteY1" fmla="*/ 0 h 2478094"/>
                  <a:gd name="connsiteX2" fmla="*/ 1810994 w 1810994"/>
                  <a:gd name="connsiteY2" fmla="*/ 41976 h 2478094"/>
                  <a:gd name="connsiteX3" fmla="*/ 1784579 w 1810994"/>
                  <a:gd name="connsiteY3" fmla="*/ 881460 h 2478094"/>
                  <a:gd name="connsiteX4" fmla="*/ 358928 w 1810994"/>
                  <a:gd name="connsiteY4" fmla="*/ 2478094 h 2478094"/>
                  <a:gd name="connsiteX5" fmla="*/ 21659 w 1810994"/>
                  <a:gd name="connsiteY5" fmla="*/ 881460 h 2478094"/>
                  <a:gd name="connsiteX6" fmla="*/ 21660 w 1810994"/>
                  <a:gd name="connsiteY6" fmla="*/ 881460 h 2478094"/>
                  <a:gd name="connsiteX0" fmla="*/ 0 w 2351069"/>
                  <a:gd name="connsiteY0" fmla="*/ 1440528 h 2478094"/>
                  <a:gd name="connsiteX1" fmla="*/ 1443195 w 2351069"/>
                  <a:gd name="connsiteY1" fmla="*/ 0 h 2478094"/>
                  <a:gd name="connsiteX2" fmla="*/ 2351069 w 2351069"/>
                  <a:gd name="connsiteY2" fmla="*/ 41976 h 2478094"/>
                  <a:gd name="connsiteX3" fmla="*/ 2324654 w 2351069"/>
                  <a:gd name="connsiteY3" fmla="*/ 881460 h 2478094"/>
                  <a:gd name="connsiteX4" fmla="*/ 899003 w 2351069"/>
                  <a:gd name="connsiteY4" fmla="*/ 2478094 h 2478094"/>
                  <a:gd name="connsiteX5" fmla="*/ 561734 w 2351069"/>
                  <a:gd name="connsiteY5" fmla="*/ 881460 h 2478094"/>
                  <a:gd name="connsiteX6" fmla="*/ 0 w 2351069"/>
                  <a:gd name="connsiteY6" fmla="*/ 1440528 h 2478094"/>
                  <a:gd name="connsiteX0" fmla="*/ 545 w 2351614"/>
                  <a:gd name="connsiteY0" fmla="*/ 1440528 h 2478094"/>
                  <a:gd name="connsiteX1" fmla="*/ 1443740 w 2351614"/>
                  <a:gd name="connsiteY1" fmla="*/ 0 h 2478094"/>
                  <a:gd name="connsiteX2" fmla="*/ 2351614 w 2351614"/>
                  <a:gd name="connsiteY2" fmla="*/ 41976 h 2478094"/>
                  <a:gd name="connsiteX3" fmla="*/ 2325199 w 2351614"/>
                  <a:gd name="connsiteY3" fmla="*/ 881460 h 2478094"/>
                  <a:gd name="connsiteX4" fmla="*/ 899548 w 2351614"/>
                  <a:gd name="connsiteY4" fmla="*/ 2478094 h 2478094"/>
                  <a:gd name="connsiteX5" fmla="*/ 0 w 2351614"/>
                  <a:gd name="connsiteY5" fmla="*/ 1683907 h 2478094"/>
                  <a:gd name="connsiteX6" fmla="*/ 545 w 2351614"/>
                  <a:gd name="connsiteY6" fmla="*/ 1440528 h 2478094"/>
                  <a:gd name="connsiteX0" fmla="*/ 545 w 2351614"/>
                  <a:gd name="connsiteY0" fmla="*/ 1398552 h 2436118"/>
                  <a:gd name="connsiteX1" fmla="*/ 1321190 w 2351614"/>
                  <a:gd name="connsiteY1" fmla="*/ 825736 h 2436118"/>
                  <a:gd name="connsiteX2" fmla="*/ 2351614 w 2351614"/>
                  <a:gd name="connsiteY2" fmla="*/ 0 h 2436118"/>
                  <a:gd name="connsiteX3" fmla="*/ 2325199 w 2351614"/>
                  <a:gd name="connsiteY3" fmla="*/ 839484 h 2436118"/>
                  <a:gd name="connsiteX4" fmla="*/ 899548 w 2351614"/>
                  <a:gd name="connsiteY4" fmla="*/ 2436118 h 2436118"/>
                  <a:gd name="connsiteX5" fmla="*/ 0 w 2351614"/>
                  <a:gd name="connsiteY5" fmla="*/ 1641931 h 2436118"/>
                  <a:gd name="connsiteX6" fmla="*/ 545 w 2351614"/>
                  <a:gd name="connsiteY6" fmla="*/ 1398552 h 2436118"/>
                  <a:gd name="connsiteX0" fmla="*/ 545 w 2351614"/>
                  <a:gd name="connsiteY0" fmla="*/ 1398552 h 2436118"/>
                  <a:gd name="connsiteX1" fmla="*/ 1321190 w 2351614"/>
                  <a:gd name="connsiteY1" fmla="*/ 825736 h 2436118"/>
                  <a:gd name="connsiteX2" fmla="*/ 2351614 w 2351614"/>
                  <a:gd name="connsiteY2" fmla="*/ 0 h 2436118"/>
                  <a:gd name="connsiteX3" fmla="*/ 2325199 w 2351614"/>
                  <a:gd name="connsiteY3" fmla="*/ 839484 h 2436118"/>
                  <a:gd name="connsiteX4" fmla="*/ 899548 w 2351614"/>
                  <a:gd name="connsiteY4" fmla="*/ 2436118 h 2436118"/>
                  <a:gd name="connsiteX5" fmla="*/ 0 w 2351614"/>
                  <a:gd name="connsiteY5" fmla="*/ 1641931 h 2436118"/>
                  <a:gd name="connsiteX6" fmla="*/ 545 w 2351614"/>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362963 w 2389378"/>
                  <a:gd name="connsiteY3" fmla="*/ 839484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89378"/>
                  <a:gd name="connsiteY0" fmla="*/ 1398552 h 2436118"/>
                  <a:gd name="connsiteX1" fmla="*/ 1358954 w 2389378"/>
                  <a:gd name="connsiteY1" fmla="*/ 825736 h 2436118"/>
                  <a:gd name="connsiteX2" fmla="*/ 2389378 w 2389378"/>
                  <a:gd name="connsiteY2" fmla="*/ 0 h 2436118"/>
                  <a:gd name="connsiteX3" fmla="*/ 2210672 w 2389378"/>
                  <a:gd name="connsiteY3" fmla="*/ 780660 h 2436118"/>
                  <a:gd name="connsiteX4" fmla="*/ 937312 w 2389378"/>
                  <a:gd name="connsiteY4" fmla="*/ 2436118 h 2436118"/>
                  <a:gd name="connsiteX5" fmla="*/ 0 w 2389378"/>
                  <a:gd name="connsiteY5" fmla="*/ 1636877 h 2436118"/>
                  <a:gd name="connsiteX6" fmla="*/ 38309 w 2389378"/>
                  <a:gd name="connsiteY6" fmla="*/ 1398552 h 2436118"/>
                  <a:gd name="connsiteX0" fmla="*/ 38309 w 2378475"/>
                  <a:gd name="connsiteY0" fmla="*/ 1412825 h 2450391"/>
                  <a:gd name="connsiteX1" fmla="*/ 1358954 w 2378475"/>
                  <a:gd name="connsiteY1" fmla="*/ 840009 h 2450391"/>
                  <a:gd name="connsiteX2" fmla="*/ 2378475 w 2378475"/>
                  <a:gd name="connsiteY2" fmla="*/ 0 h 2450391"/>
                  <a:gd name="connsiteX3" fmla="*/ 2210672 w 2378475"/>
                  <a:gd name="connsiteY3" fmla="*/ 794933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10672 w 2378475"/>
                  <a:gd name="connsiteY3" fmla="*/ 794933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38309 w 2378475"/>
                  <a:gd name="connsiteY0" fmla="*/ 1412825 h 2450391"/>
                  <a:gd name="connsiteX1" fmla="*/ 1358954 w 2378475"/>
                  <a:gd name="connsiteY1" fmla="*/ 840009 h 2450391"/>
                  <a:gd name="connsiteX2" fmla="*/ 2378475 w 2378475"/>
                  <a:gd name="connsiteY2" fmla="*/ 0 h 2450391"/>
                  <a:gd name="connsiteX3" fmla="*/ 2242142 w 2378475"/>
                  <a:gd name="connsiteY3" fmla="*/ 799145 h 2450391"/>
                  <a:gd name="connsiteX4" fmla="*/ 937312 w 2378475"/>
                  <a:gd name="connsiteY4" fmla="*/ 2450391 h 2450391"/>
                  <a:gd name="connsiteX5" fmla="*/ 0 w 2378475"/>
                  <a:gd name="connsiteY5" fmla="*/ 1651150 h 2450391"/>
                  <a:gd name="connsiteX6" fmla="*/ 38309 w 2378475"/>
                  <a:gd name="connsiteY6" fmla="*/ 1412825 h 2450391"/>
                  <a:gd name="connsiteX0" fmla="*/ 5647 w 2345813"/>
                  <a:gd name="connsiteY0" fmla="*/ 1412825 h 2458692"/>
                  <a:gd name="connsiteX1" fmla="*/ 1326292 w 2345813"/>
                  <a:gd name="connsiteY1" fmla="*/ 840009 h 2458692"/>
                  <a:gd name="connsiteX2" fmla="*/ 2345813 w 2345813"/>
                  <a:gd name="connsiteY2" fmla="*/ 0 h 2458692"/>
                  <a:gd name="connsiteX3" fmla="*/ 2209480 w 2345813"/>
                  <a:gd name="connsiteY3" fmla="*/ 799145 h 2458692"/>
                  <a:gd name="connsiteX4" fmla="*/ 904650 w 2345813"/>
                  <a:gd name="connsiteY4" fmla="*/ 2450391 h 2458692"/>
                  <a:gd name="connsiteX5" fmla="*/ 5647 w 2345813"/>
                  <a:gd name="connsiteY5" fmla="*/ 1412825 h 2458692"/>
                  <a:gd name="connsiteX0" fmla="*/ 13252 w 2353418"/>
                  <a:gd name="connsiteY0" fmla="*/ 1412825 h 2466096"/>
                  <a:gd name="connsiteX1" fmla="*/ 1333897 w 2353418"/>
                  <a:gd name="connsiteY1" fmla="*/ 840009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333897 w 2353418"/>
                  <a:gd name="connsiteY1" fmla="*/ 840009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252 w 2353418"/>
                  <a:gd name="connsiteY0" fmla="*/ 1412825 h 2466096"/>
                  <a:gd name="connsiteX1" fmla="*/ 1163517 w 2353418"/>
                  <a:gd name="connsiteY1" fmla="*/ 868457 h 2466096"/>
                  <a:gd name="connsiteX2" fmla="*/ 2353418 w 2353418"/>
                  <a:gd name="connsiteY2" fmla="*/ 0 h 2466096"/>
                  <a:gd name="connsiteX3" fmla="*/ 2217085 w 2353418"/>
                  <a:gd name="connsiteY3" fmla="*/ 799145 h 2466096"/>
                  <a:gd name="connsiteX4" fmla="*/ 912255 w 2353418"/>
                  <a:gd name="connsiteY4" fmla="*/ 2450391 h 2466096"/>
                  <a:gd name="connsiteX5" fmla="*/ 13252 w 2353418"/>
                  <a:gd name="connsiteY5" fmla="*/ 1412825 h 2466096"/>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163353 w 2353254"/>
                  <a:gd name="connsiteY1" fmla="*/ 86845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541623 w 2353254"/>
                  <a:gd name="connsiteY1" fmla="*/ 921125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541623 w 2353254"/>
                  <a:gd name="connsiteY1" fmla="*/ 921125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832429 w 2353254"/>
                  <a:gd name="connsiteY1" fmla="*/ 902390 h 2460429"/>
                  <a:gd name="connsiteX2" fmla="*/ 1658634 w 2353254"/>
                  <a:gd name="connsiteY2" fmla="*/ 614419 h 2460429"/>
                  <a:gd name="connsiteX3" fmla="*/ 2353254 w 2353254"/>
                  <a:gd name="connsiteY3" fmla="*/ 0 h 2460429"/>
                  <a:gd name="connsiteX4" fmla="*/ 2216921 w 2353254"/>
                  <a:gd name="connsiteY4" fmla="*/ 799145 h 2460429"/>
                  <a:gd name="connsiteX5" fmla="*/ 912091 w 2353254"/>
                  <a:gd name="connsiteY5" fmla="*/ 2450391 h 2460429"/>
                  <a:gd name="connsiteX6" fmla="*/ 13088 w 2353254"/>
                  <a:gd name="connsiteY6" fmla="*/ 1412825 h 2460429"/>
                  <a:gd name="connsiteX0" fmla="*/ 13088 w 2353254"/>
                  <a:gd name="connsiteY0" fmla="*/ 1412825 h 2460429"/>
                  <a:gd name="connsiteX1" fmla="*/ 1658634 w 2353254"/>
                  <a:gd name="connsiteY1" fmla="*/ 61441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06782 w 2353254"/>
                  <a:gd name="connsiteY1" fmla="*/ 772907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367334 w 2353254"/>
                  <a:gd name="connsiteY1" fmla="*/ 780440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3582 w 2353254"/>
                  <a:gd name="connsiteY1" fmla="*/ 743123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3582 w 2353254"/>
                  <a:gd name="connsiteY1" fmla="*/ 743123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54"/>
                  <a:gd name="connsiteY0" fmla="*/ 1412825 h 2460429"/>
                  <a:gd name="connsiteX1" fmla="*/ 1420213 w 2353254"/>
                  <a:gd name="connsiteY1" fmla="*/ 768299 h 2460429"/>
                  <a:gd name="connsiteX2" fmla="*/ 2353254 w 2353254"/>
                  <a:gd name="connsiteY2" fmla="*/ 0 h 2460429"/>
                  <a:gd name="connsiteX3" fmla="*/ 2216921 w 2353254"/>
                  <a:gd name="connsiteY3" fmla="*/ 799145 h 2460429"/>
                  <a:gd name="connsiteX4" fmla="*/ 912091 w 2353254"/>
                  <a:gd name="connsiteY4" fmla="*/ 2450391 h 2460429"/>
                  <a:gd name="connsiteX5" fmla="*/ 13088 w 2353254"/>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088 w 2353281"/>
                  <a:gd name="connsiteY0" fmla="*/ 1412825 h 2460429"/>
                  <a:gd name="connsiteX1" fmla="*/ 1420213 w 2353281"/>
                  <a:gd name="connsiteY1" fmla="*/ 768299 h 2460429"/>
                  <a:gd name="connsiteX2" fmla="*/ 2353254 w 2353281"/>
                  <a:gd name="connsiteY2" fmla="*/ 0 h 2460429"/>
                  <a:gd name="connsiteX3" fmla="*/ 2216921 w 2353281"/>
                  <a:gd name="connsiteY3" fmla="*/ 799145 h 2460429"/>
                  <a:gd name="connsiteX4" fmla="*/ 912091 w 2353281"/>
                  <a:gd name="connsiteY4" fmla="*/ 2450391 h 2460429"/>
                  <a:gd name="connsiteX5" fmla="*/ 13088 w 2353281"/>
                  <a:gd name="connsiteY5" fmla="*/ 1412825 h 2460429"/>
                  <a:gd name="connsiteX0" fmla="*/ 13101 w 2353294"/>
                  <a:gd name="connsiteY0" fmla="*/ 1412825 h 2466591"/>
                  <a:gd name="connsiteX1" fmla="*/ 1420226 w 2353294"/>
                  <a:gd name="connsiteY1" fmla="*/ 768299 h 2466591"/>
                  <a:gd name="connsiteX2" fmla="*/ 2353267 w 2353294"/>
                  <a:gd name="connsiteY2" fmla="*/ 0 h 2466591"/>
                  <a:gd name="connsiteX3" fmla="*/ 2216934 w 2353294"/>
                  <a:gd name="connsiteY3" fmla="*/ 799145 h 2466591"/>
                  <a:gd name="connsiteX4" fmla="*/ 911261 w 2353294"/>
                  <a:gd name="connsiteY4" fmla="*/ 2456684 h 2466591"/>
                  <a:gd name="connsiteX5" fmla="*/ 13101 w 2353294"/>
                  <a:gd name="connsiteY5" fmla="*/ 1412825 h 246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294" h="2466591">
                    <a:moveTo>
                      <a:pt x="13101" y="1412825"/>
                    </a:moveTo>
                    <a:cubicBezTo>
                      <a:pt x="178856" y="702337"/>
                      <a:pt x="994960" y="979833"/>
                      <a:pt x="1420226" y="768299"/>
                    </a:cubicBezTo>
                    <a:cubicBezTo>
                      <a:pt x="1893478" y="544593"/>
                      <a:pt x="2136825" y="219641"/>
                      <a:pt x="2353267" y="0"/>
                    </a:cubicBezTo>
                    <a:cubicBezTo>
                      <a:pt x="2355001" y="185139"/>
                      <a:pt x="2274421" y="506612"/>
                      <a:pt x="2216934" y="799145"/>
                    </a:cubicBezTo>
                    <a:cubicBezTo>
                      <a:pt x="1969494" y="1842252"/>
                      <a:pt x="1402291" y="2425215"/>
                      <a:pt x="911261" y="2456684"/>
                    </a:cubicBezTo>
                    <a:cubicBezTo>
                      <a:pt x="553618" y="2534631"/>
                      <a:pt x="-100632" y="2149496"/>
                      <a:pt x="13101" y="1412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3"/>
              <p:cNvSpPr/>
              <p:nvPr/>
            </p:nvSpPr>
            <p:spPr>
              <a:xfrm>
                <a:off x="1467678" y="2330058"/>
                <a:ext cx="1307918" cy="1110185"/>
              </a:xfrm>
              <a:custGeom>
                <a:avLst/>
                <a:gdLst>
                  <a:gd name="connsiteX0" fmla="*/ 0 w 1371600"/>
                  <a:gd name="connsiteY0" fmla="*/ 0 h 1219200"/>
                  <a:gd name="connsiteX1" fmla="*/ 1371600 w 1371600"/>
                  <a:gd name="connsiteY1" fmla="*/ 0 h 1219200"/>
                  <a:gd name="connsiteX2" fmla="*/ 1371600 w 1371600"/>
                  <a:gd name="connsiteY2" fmla="*/ 1219200 h 1219200"/>
                  <a:gd name="connsiteX3" fmla="*/ 0 w 1371600"/>
                  <a:gd name="connsiteY3" fmla="*/ 1219200 h 1219200"/>
                  <a:gd name="connsiteX4" fmla="*/ 0 w 1371600"/>
                  <a:gd name="connsiteY4" fmla="*/ 0 h 1219200"/>
                  <a:gd name="connsiteX0" fmla="*/ 0 w 1371600"/>
                  <a:gd name="connsiteY0" fmla="*/ 31750 h 1250950"/>
                  <a:gd name="connsiteX1" fmla="*/ 1365250 w 1371600"/>
                  <a:gd name="connsiteY1" fmla="*/ 0 h 1250950"/>
                  <a:gd name="connsiteX2" fmla="*/ 1371600 w 1371600"/>
                  <a:gd name="connsiteY2" fmla="*/ 1250950 h 1250950"/>
                  <a:gd name="connsiteX3" fmla="*/ 0 w 1371600"/>
                  <a:gd name="connsiteY3" fmla="*/ 1250950 h 1250950"/>
                  <a:gd name="connsiteX4" fmla="*/ 0 w 1371600"/>
                  <a:gd name="connsiteY4" fmla="*/ 31750 h 1250950"/>
                  <a:gd name="connsiteX0" fmla="*/ 0 w 1479550"/>
                  <a:gd name="connsiteY0" fmla="*/ 31750 h 1250950"/>
                  <a:gd name="connsiteX1" fmla="*/ 1365250 w 1479550"/>
                  <a:gd name="connsiteY1" fmla="*/ 0 h 1250950"/>
                  <a:gd name="connsiteX2" fmla="*/ 1479550 w 1479550"/>
                  <a:gd name="connsiteY2" fmla="*/ 146050 h 1250950"/>
                  <a:gd name="connsiteX3" fmla="*/ 0 w 1479550"/>
                  <a:gd name="connsiteY3" fmla="*/ 1250950 h 1250950"/>
                  <a:gd name="connsiteX4" fmla="*/ 0 w 1479550"/>
                  <a:gd name="connsiteY4" fmla="*/ 31750 h 1250950"/>
                  <a:gd name="connsiteX0" fmla="*/ 0 w 1480196"/>
                  <a:gd name="connsiteY0" fmla="*/ 31750 h 1250950"/>
                  <a:gd name="connsiteX1" fmla="*/ 1365250 w 1480196"/>
                  <a:gd name="connsiteY1" fmla="*/ 0 h 1250950"/>
                  <a:gd name="connsiteX2" fmla="*/ 1479550 w 1480196"/>
                  <a:gd name="connsiteY2" fmla="*/ 146050 h 1250950"/>
                  <a:gd name="connsiteX3" fmla="*/ 0 w 1480196"/>
                  <a:gd name="connsiteY3" fmla="*/ 1250950 h 1250950"/>
                  <a:gd name="connsiteX4" fmla="*/ 0 w 1480196"/>
                  <a:gd name="connsiteY4" fmla="*/ 31750 h 1250950"/>
                  <a:gd name="connsiteX0" fmla="*/ 0 w 1480196"/>
                  <a:gd name="connsiteY0" fmla="*/ 32142 h 1251342"/>
                  <a:gd name="connsiteX1" fmla="*/ 1365250 w 1480196"/>
                  <a:gd name="connsiteY1" fmla="*/ 392 h 1251342"/>
                  <a:gd name="connsiteX2" fmla="*/ 1479550 w 1480196"/>
                  <a:gd name="connsiteY2" fmla="*/ 146442 h 1251342"/>
                  <a:gd name="connsiteX3" fmla="*/ 0 w 1480196"/>
                  <a:gd name="connsiteY3" fmla="*/ 1251342 h 1251342"/>
                  <a:gd name="connsiteX4" fmla="*/ 0 w 1480196"/>
                  <a:gd name="connsiteY4" fmla="*/ 32142 h 1251342"/>
                  <a:gd name="connsiteX0" fmla="*/ 0 w 1492896"/>
                  <a:gd name="connsiteY0" fmla="*/ 1238642 h 1251342"/>
                  <a:gd name="connsiteX1" fmla="*/ 1377950 w 1492896"/>
                  <a:gd name="connsiteY1" fmla="*/ 392 h 1251342"/>
                  <a:gd name="connsiteX2" fmla="*/ 1492250 w 1492896"/>
                  <a:gd name="connsiteY2" fmla="*/ 146442 h 1251342"/>
                  <a:gd name="connsiteX3" fmla="*/ 12700 w 1492896"/>
                  <a:gd name="connsiteY3" fmla="*/ 1251342 h 1251342"/>
                  <a:gd name="connsiteX4" fmla="*/ 0 w 1492896"/>
                  <a:gd name="connsiteY4" fmla="*/ 1238642 h 1251342"/>
                  <a:gd name="connsiteX0" fmla="*/ 0 w 1492896"/>
                  <a:gd name="connsiteY0" fmla="*/ 1238642 h 1251342"/>
                  <a:gd name="connsiteX1" fmla="*/ 1377950 w 1492896"/>
                  <a:gd name="connsiteY1" fmla="*/ 392 h 1251342"/>
                  <a:gd name="connsiteX2" fmla="*/ 1492250 w 1492896"/>
                  <a:gd name="connsiteY2" fmla="*/ 146442 h 1251342"/>
                  <a:gd name="connsiteX3" fmla="*/ 1028700 w 1492896"/>
                  <a:gd name="connsiteY3" fmla="*/ 476642 h 1251342"/>
                  <a:gd name="connsiteX4" fmla="*/ 12700 w 1492896"/>
                  <a:gd name="connsiteY4" fmla="*/ 1251342 h 1251342"/>
                  <a:gd name="connsiteX5" fmla="*/ 0 w 1492896"/>
                  <a:gd name="connsiteY5" fmla="*/ 1238642 h 1251342"/>
                  <a:gd name="connsiteX0" fmla="*/ 0 w 1492896"/>
                  <a:gd name="connsiteY0" fmla="*/ 1238642 h 1251342"/>
                  <a:gd name="connsiteX1" fmla="*/ 1377950 w 1492896"/>
                  <a:gd name="connsiteY1" fmla="*/ 392 h 1251342"/>
                  <a:gd name="connsiteX2" fmla="*/ 1492250 w 1492896"/>
                  <a:gd name="connsiteY2" fmla="*/ 146442 h 1251342"/>
                  <a:gd name="connsiteX3" fmla="*/ 1136650 w 1492896"/>
                  <a:gd name="connsiteY3" fmla="*/ 565542 h 1251342"/>
                  <a:gd name="connsiteX4" fmla="*/ 12700 w 1492896"/>
                  <a:gd name="connsiteY4" fmla="*/ 1251342 h 1251342"/>
                  <a:gd name="connsiteX5" fmla="*/ 0 w 1492896"/>
                  <a:gd name="connsiteY5" fmla="*/ 1238642 h 1251342"/>
                  <a:gd name="connsiteX0" fmla="*/ 0 w 1492896"/>
                  <a:gd name="connsiteY0" fmla="*/ 1238642 h 1251342"/>
                  <a:gd name="connsiteX1" fmla="*/ 971550 w 1492896"/>
                  <a:gd name="connsiteY1" fmla="*/ 37504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1003300 w 1492896"/>
                  <a:gd name="connsiteY1" fmla="*/ 46394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1085850 w 1492896"/>
                  <a:gd name="connsiteY1" fmla="*/ 394092 h 1251342"/>
                  <a:gd name="connsiteX2" fmla="*/ 1377950 w 1492896"/>
                  <a:gd name="connsiteY2" fmla="*/ 392 h 1251342"/>
                  <a:gd name="connsiteX3" fmla="*/ 1492250 w 1492896"/>
                  <a:gd name="connsiteY3" fmla="*/ 146442 h 1251342"/>
                  <a:gd name="connsiteX4" fmla="*/ 1136650 w 1492896"/>
                  <a:gd name="connsiteY4" fmla="*/ 565542 h 1251342"/>
                  <a:gd name="connsiteX5" fmla="*/ 12700 w 1492896"/>
                  <a:gd name="connsiteY5" fmla="*/ 1251342 h 1251342"/>
                  <a:gd name="connsiteX6" fmla="*/ 0 w 1492896"/>
                  <a:gd name="connsiteY6" fmla="*/ 1238642 h 1251342"/>
                  <a:gd name="connsiteX0" fmla="*/ 0 w 1492896"/>
                  <a:gd name="connsiteY0" fmla="*/ 1238642 h 1251342"/>
                  <a:gd name="connsiteX1" fmla="*/ 4572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12700 w 1492896"/>
                  <a:gd name="connsiteY6" fmla="*/ 1251342 h 1251342"/>
                  <a:gd name="connsiteX7" fmla="*/ 0 w 1492896"/>
                  <a:gd name="connsiteY7"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12700 w 1492896"/>
                  <a:gd name="connsiteY6" fmla="*/ 1251342 h 1251342"/>
                  <a:gd name="connsiteX7" fmla="*/ 0 w 1492896"/>
                  <a:gd name="connsiteY7"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7785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06400 w 1492896"/>
                  <a:gd name="connsiteY1" fmla="*/ 876692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33400 w 1492896"/>
                  <a:gd name="connsiteY6" fmla="*/ 902092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13522 w 1492896"/>
                  <a:gd name="connsiteY6" fmla="*/ 894141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25449 w 1492896"/>
                  <a:gd name="connsiteY6" fmla="*/ 914020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53279 w 1492896"/>
                  <a:gd name="connsiteY6" fmla="*/ 854385 h 1251342"/>
                  <a:gd name="connsiteX7" fmla="*/ 12700 w 1492896"/>
                  <a:gd name="connsiteY7" fmla="*/ 1251342 h 1251342"/>
                  <a:gd name="connsiteX8" fmla="*/ 0 w 1492896"/>
                  <a:gd name="connsiteY8" fmla="*/ 1238642 h 1251342"/>
                  <a:gd name="connsiteX0" fmla="*/ 0 w 1492896"/>
                  <a:gd name="connsiteY0" fmla="*/ 1238642 h 1251342"/>
                  <a:gd name="connsiteX1" fmla="*/ 422302 w 1492896"/>
                  <a:gd name="connsiteY1" fmla="*/ 888619 h 1251342"/>
                  <a:gd name="connsiteX2" fmla="*/ 1085850 w 1492896"/>
                  <a:gd name="connsiteY2" fmla="*/ 394092 h 1251342"/>
                  <a:gd name="connsiteX3" fmla="*/ 1377950 w 1492896"/>
                  <a:gd name="connsiteY3" fmla="*/ 392 h 1251342"/>
                  <a:gd name="connsiteX4" fmla="*/ 1492250 w 1492896"/>
                  <a:gd name="connsiteY4" fmla="*/ 146442 h 1251342"/>
                  <a:gd name="connsiteX5" fmla="*/ 1136650 w 1492896"/>
                  <a:gd name="connsiteY5" fmla="*/ 565542 h 1251342"/>
                  <a:gd name="connsiteX6" fmla="*/ 529425 w 1492896"/>
                  <a:gd name="connsiteY6" fmla="*/ 886191 h 1251342"/>
                  <a:gd name="connsiteX7" fmla="*/ 12700 w 1492896"/>
                  <a:gd name="connsiteY7" fmla="*/ 1251342 h 1251342"/>
                  <a:gd name="connsiteX8" fmla="*/ 0 w 1492896"/>
                  <a:gd name="connsiteY8" fmla="*/ 1238642 h 1251342"/>
                  <a:gd name="connsiteX0" fmla="*/ 0 w 1492896"/>
                  <a:gd name="connsiteY0" fmla="*/ 1238642 h 1239415"/>
                  <a:gd name="connsiteX1" fmla="*/ 422302 w 1492896"/>
                  <a:gd name="connsiteY1" fmla="*/ 888619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36650 w 1492896"/>
                  <a:gd name="connsiteY5" fmla="*/ 565542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36650 w 1492896"/>
                  <a:gd name="connsiteY5" fmla="*/ 565542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85850 w 1492896"/>
                  <a:gd name="connsiteY2" fmla="*/ 394092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49640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39415"/>
                  <a:gd name="connsiteX1" fmla="*/ 422302 w 1492896"/>
                  <a:gd name="connsiteY1" fmla="*/ 908497 h 1239415"/>
                  <a:gd name="connsiteX2" fmla="*/ 1093801 w 1492896"/>
                  <a:gd name="connsiteY2" fmla="*/ 413970 h 1239415"/>
                  <a:gd name="connsiteX3" fmla="*/ 1377950 w 1492896"/>
                  <a:gd name="connsiteY3" fmla="*/ 392 h 1239415"/>
                  <a:gd name="connsiteX4" fmla="*/ 1492250 w 1492896"/>
                  <a:gd name="connsiteY4" fmla="*/ 146442 h 1239415"/>
                  <a:gd name="connsiteX5" fmla="*/ 1128699 w 1492896"/>
                  <a:gd name="connsiteY5" fmla="*/ 513859 h 1239415"/>
                  <a:gd name="connsiteX6" fmla="*/ 529425 w 1492896"/>
                  <a:gd name="connsiteY6" fmla="*/ 886191 h 1239415"/>
                  <a:gd name="connsiteX7" fmla="*/ 8724 w 1492896"/>
                  <a:gd name="connsiteY7" fmla="*/ 1239415 h 1239415"/>
                  <a:gd name="connsiteX8" fmla="*/ 0 w 1492896"/>
                  <a:gd name="connsiteY8" fmla="*/ 1238642 h 1239415"/>
                  <a:gd name="connsiteX0" fmla="*/ 0 w 1492896"/>
                  <a:gd name="connsiteY0" fmla="*/ 1238642 h 1248382"/>
                  <a:gd name="connsiteX1" fmla="*/ 422302 w 1492896"/>
                  <a:gd name="connsiteY1" fmla="*/ 908497 h 1248382"/>
                  <a:gd name="connsiteX2" fmla="*/ 1093801 w 1492896"/>
                  <a:gd name="connsiteY2" fmla="*/ 413970 h 1248382"/>
                  <a:gd name="connsiteX3" fmla="*/ 1377950 w 1492896"/>
                  <a:gd name="connsiteY3" fmla="*/ 392 h 1248382"/>
                  <a:gd name="connsiteX4" fmla="*/ 1492250 w 1492896"/>
                  <a:gd name="connsiteY4" fmla="*/ 146442 h 1248382"/>
                  <a:gd name="connsiteX5" fmla="*/ 1128699 w 1492896"/>
                  <a:gd name="connsiteY5" fmla="*/ 513859 h 1248382"/>
                  <a:gd name="connsiteX6" fmla="*/ 529425 w 1492896"/>
                  <a:gd name="connsiteY6" fmla="*/ 886191 h 1248382"/>
                  <a:gd name="connsiteX7" fmla="*/ 26604 w 1492896"/>
                  <a:gd name="connsiteY7" fmla="*/ 1248382 h 1248382"/>
                  <a:gd name="connsiteX8" fmla="*/ 0 w 1492896"/>
                  <a:gd name="connsiteY8" fmla="*/ 1238642 h 1248382"/>
                  <a:gd name="connsiteX0" fmla="*/ 0 w 1470546"/>
                  <a:gd name="connsiteY0" fmla="*/ 1252094 h 1252094"/>
                  <a:gd name="connsiteX1" fmla="*/ 399952 w 1470546"/>
                  <a:gd name="connsiteY1" fmla="*/ 908497 h 1252094"/>
                  <a:gd name="connsiteX2" fmla="*/ 1071451 w 1470546"/>
                  <a:gd name="connsiteY2" fmla="*/ 413970 h 1252094"/>
                  <a:gd name="connsiteX3" fmla="*/ 1355600 w 1470546"/>
                  <a:gd name="connsiteY3" fmla="*/ 392 h 1252094"/>
                  <a:gd name="connsiteX4" fmla="*/ 1469900 w 1470546"/>
                  <a:gd name="connsiteY4" fmla="*/ 146442 h 1252094"/>
                  <a:gd name="connsiteX5" fmla="*/ 1106349 w 1470546"/>
                  <a:gd name="connsiteY5" fmla="*/ 513859 h 1252094"/>
                  <a:gd name="connsiteX6" fmla="*/ 507075 w 1470546"/>
                  <a:gd name="connsiteY6" fmla="*/ 886191 h 1252094"/>
                  <a:gd name="connsiteX7" fmla="*/ 4254 w 1470546"/>
                  <a:gd name="connsiteY7" fmla="*/ 1248382 h 1252094"/>
                  <a:gd name="connsiteX8" fmla="*/ 0 w 1470546"/>
                  <a:gd name="connsiteY8" fmla="*/ 1252094 h 125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0546" h="1252094">
                    <a:moveTo>
                      <a:pt x="0" y="1252094"/>
                    </a:moveTo>
                    <a:lnTo>
                      <a:pt x="399952" y="908497"/>
                    </a:lnTo>
                    <a:cubicBezTo>
                      <a:pt x="626435" y="747630"/>
                      <a:pt x="724318" y="708187"/>
                      <a:pt x="1071451" y="413970"/>
                    </a:cubicBezTo>
                    <a:cubicBezTo>
                      <a:pt x="1194218" y="301787"/>
                      <a:pt x="1258233" y="131625"/>
                      <a:pt x="1355600" y="392"/>
                    </a:cubicBezTo>
                    <a:cubicBezTo>
                      <a:pt x="1357717" y="-8075"/>
                      <a:pt x="1480483" y="123159"/>
                      <a:pt x="1469900" y="146442"/>
                    </a:cubicBezTo>
                    <a:cubicBezTo>
                      <a:pt x="1348716" y="280841"/>
                      <a:pt x="1207655" y="443071"/>
                      <a:pt x="1106349" y="513859"/>
                    </a:cubicBezTo>
                    <a:cubicBezTo>
                      <a:pt x="1016584" y="608483"/>
                      <a:pt x="708158" y="774008"/>
                      <a:pt x="507075" y="886191"/>
                    </a:cubicBezTo>
                    <a:lnTo>
                      <a:pt x="4254" y="1248382"/>
                    </a:lnTo>
                    <a:lnTo>
                      <a:pt x="0" y="125209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4"/>
              <p:cNvSpPr/>
              <p:nvPr/>
            </p:nvSpPr>
            <p:spPr>
              <a:xfrm rot="289339">
                <a:off x="2437954" y="2595440"/>
                <a:ext cx="130221" cy="471114"/>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76985 w 193449"/>
                  <a:gd name="connsiteY4" fmla="*/ 470111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76985" y="470111"/>
                    </a:lnTo>
                    <a:cubicBezTo>
                      <a:pt x="162168" y="373716"/>
                      <a:pt x="151127" y="286778"/>
                      <a:pt x="126260" y="232418"/>
                    </a:cubicBezTo>
                    <a:cubicBezTo>
                      <a:pt x="87107" y="147336"/>
                      <a:pt x="50800" y="137480"/>
                      <a:pt x="0" y="99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4"/>
              <p:cNvSpPr/>
              <p:nvPr/>
            </p:nvSpPr>
            <p:spPr>
              <a:xfrm rot="634177">
                <a:off x="1837423" y="3121581"/>
                <a:ext cx="46986" cy="228851"/>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65100" y="471114"/>
                    </a:lnTo>
                    <a:cubicBezTo>
                      <a:pt x="150283" y="374719"/>
                      <a:pt x="151127" y="286778"/>
                      <a:pt x="126260" y="232418"/>
                    </a:cubicBezTo>
                    <a:cubicBezTo>
                      <a:pt x="87107" y="147336"/>
                      <a:pt x="50800" y="137480"/>
                      <a:pt x="0" y="99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4"/>
              <p:cNvSpPr/>
              <p:nvPr/>
            </p:nvSpPr>
            <p:spPr>
              <a:xfrm rot="5400000" flipH="1">
                <a:off x="2315813" y="2301898"/>
                <a:ext cx="106689" cy="471114"/>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79515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79515" y="471114"/>
                    </a:lnTo>
                    <a:cubicBezTo>
                      <a:pt x="164698" y="374719"/>
                      <a:pt x="151127" y="286778"/>
                      <a:pt x="126260" y="232418"/>
                    </a:cubicBezTo>
                    <a:cubicBezTo>
                      <a:pt x="87107" y="147336"/>
                      <a:pt x="50800" y="137480"/>
                      <a:pt x="0" y="99380"/>
                    </a:cubicBezTo>
                    <a:close/>
                  </a:path>
                </a:pathLst>
              </a:custGeom>
              <a:grp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4"/>
              <p:cNvSpPr/>
              <p:nvPr/>
            </p:nvSpPr>
            <p:spPr>
              <a:xfrm rot="5400000" flipH="1">
                <a:off x="1991586" y="2785902"/>
                <a:ext cx="75122" cy="312305"/>
              </a:xfrm>
              <a:custGeom>
                <a:avLst/>
                <a:gdLst>
                  <a:gd name="connsiteX0" fmla="*/ 0 w 152400"/>
                  <a:gd name="connsiteY0" fmla="*/ 0 h 511434"/>
                  <a:gd name="connsiteX1" fmla="*/ 152400 w 152400"/>
                  <a:gd name="connsiteY1" fmla="*/ 0 h 511434"/>
                  <a:gd name="connsiteX2" fmla="*/ 152400 w 152400"/>
                  <a:gd name="connsiteY2" fmla="*/ 511434 h 511434"/>
                  <a:gd name="connsiteX3" fmla="*/ 0 w 152400"/>
                  <a:gd name="connsiteY3" fmla="*/ 511434 h 511434"/>
                  <a:gd name="connsiteX4" fmla="*/ 0 w 152400"/>
                  <a:gd name="connsiteY4" fmla="*/ 0 h 511434"/>
                  <a:gd name="connsiteX0" fmla="*/ 0 w 152400"/>
                  <a:gd name="connsiteY0" fmla="*/ 19050 h 530484"/>
                  <a:gd name="connsiteX1" fmla="*/ 57150 w 152400"/>
                  <a:gd name="connsiteY1" fmla="*/ 0 h 530484"/>
                  <a:gd name="connsiteX2" fmla="*/ 152400 w 152400"/>
                  <a:gd name="connsiteY2" fmla="*/ 530484 h 530484"/>
                  <a:gd name="connsiteX3" fmla="*/ 0 w 152400"/>
                  <a:gd name="connsiteY3" fmla="*/ 530484 h 530484"/>
                  <a:gd name="connsiteX4" fmla="*/ 0 w 152400"/>
                  <a:gd name="connsiteY4" fmla="*/ 19050 h 530484"/>
                  <a:gd name="connsiteX0" fmla="*/ 0 w 190500"/>
                  <a:gd name="connsiteY0" fmla="*/ 69850 h 530484"/>
                  <a:gd name="connsiteX1" fmla="*/ 95250 w 190500"/>
                  <a:gd name="connsiteY1" fmla="*/ 0 h 530484"/>
                  <a:gd name="connsiteX2" fmla="*/ 190500 w 190500"/>
                  <a:gd name="connsiteY2" fmla="*/ 530484 h 530484"/>
                  <a:gd name="connsiteX3" fmla="*/ 38100 w 190500"/>
                  <a:gd name="connsiteY3" fmla="*/ 530484 h 530484"/>
                  <a:gd name="connsiteX4" fmla="*/ 0 w 190500"/>
                  <a:gd name="connsiteY4" fmla="*/ 69850 h 530484"/>
                  <a:gd name="connsiteX0" fmla="*/ 0 w 209550"/>
                  <a:gd name="connsiteY0" fmla="*/ 69850 h 530484"/>
                  <a:gd name="connsiteX1" fmla="*/ 95250 w 209550"/>
                  <a:gd name="connsiteY1" fmla="*/ 0 h 530484"/>
                  <a:gd name="connsiteX2" fmla="*/ 209550 w 209550"/>
                  <a:gd name="connsiteY2" fmla="*/ 473334 h 530484"/>
                  <a:gd name="connsiteX3" fmla="*/ 38100 w 209550"/>
                  <a:gd name="connsiteY3" fmla="*/ 530484 h 530484"/>
                  <a:gd name="connsiteX4" fmla="*/ 0 w 209550"/>
                  <a:gd name="connsiteY4" fmla="*/ 69850 h 530484"/>
                  <a:gd name="connsiteX0" fmla="*/ 0 w 209550"/>
                  <a:gd name="connsiteY0" fmla="*/ 69850 h 473334"/>
                  <a:gd name="connsiteX1" fmla="*/ 95250 w 209550"/>
                  <a:gd name="connsiteY1" fmla="*/ 0 h 473334"/>
                  <a:gd name="connsiteX2" fmla="*/ 209550 w 209550"/>
                  <a:gd name="connsiteY2" fmla="*/ 473334 h 473334"/>
                  <a:gd name="connsiteX3" fmla="*/ 196850 w 209550"/>
                  <a:gd name="connsiteY3" fmla="*/ 473334 h 473334"/>
                  <a:gd name="connsiteX4" fmla="*/ 0 w 209550"/>
                  <a:gd name="connsiteY4" fmla="*/ 69850 h 473334"/>
                  <a:gd name="connsiteX0" fmla="*/ 0 w 209550"/>
                  <a:gd name="connsiteY0" fmla="*/ 69850 h 473334"/>
                  <a:gd name="connsiteX1" fmla="*/ 95250 w 209550"/>
                  <a:gd name="connsiteY1" fmla="*/ 0 h 473334"/>
                  <a:gd name="connsiteX2" fmla="*/ 146050 w 209550"/>
                  <a:gd name="connsiteY2" fmla="*/ 215900 h 473334"/>
                  <a:gd name="connsiteX3" fmla="*/ 209550 w 209550"/>
                  <a:gd name="connsiteY3" fmla="*/ 473334 h 473334"/>
                  <a:gd name="connsiteX4" fmla="*/ 196850 w 209550"/>
                  <a:gd name="connsiteY4" fmla="*/ 473334 h 473334"/>
                  <a:gd name="connsiteX5" fmla="*/ 0 w 20955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0 w 215900"/>
                  <a:gd name="connsiteY5"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69850 w 215900"/>
                  <a:gd name="connsiteY5" fmla="*/ 2222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15900"/>
                  <a:gd name="connsiteY0" fmla="*/ 69850 h 473334"/>
                  <a:gd name="connsiteX1" fmla="*/ 95250 w 215900"/>
                  <a:gd name="connsiteY1" fmla="*/ 0 h 473334"/>
                  <a:gd name="connsiteX2" fmla="*/ 215900 w 215900"/>
                  <a:gd name="connsiteY2" fmla="*/ 158750 h 473334"/>
                  <a:gd name="connsiteX3" fmla="*/ 209550 w 215900"/>
                  <a:gd name="connsiteY3" fmla="*/ 473334 h 473334"/>
                  <a:gd name="connsiteX4" fmla="*/ 196850 w 215900"/>
                  <a:gd name="connsiteY4" fmla="*/ 473334 h 473334"/>
                  <a:gd name="connsiteX5" fmla="*/ 152400 w 215900"/>
                  <a:gd name="connsiteY5" fmla="*/ 184150 h 473334"/>
                  <a:gd name="connsiteX6" fmla="*/ 0 w 215900"/>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69850 h 473334"/>
                  <a:gd name="connsiteX1" fmla="*/ 95250 w 225199"/>
                  <a:gd name="connsiteY1" fmla="*/ 0 h 473334"/>
                  <a:gd name="connsiteX2" fmla="*/ 215900 w 225199"/>
                  <a:gd name="connsiteY2" fmla="*/ 158750 h 473334"/>
                  <a:gd name="connsiteX3" fmla="*/ 209550 w 225199"/>
                  <a:gd name="connsiteY3" fmla="*/ 473334 h 473334"/>
                  <a:gd name="connsiteX4" fmla="*/ 196850 w 225199"/>
                  <a:gd name="connsiteY4" fmla="*/ 473334 h 473334"/>
                  <a:gd name="connsiteX5" fmla="*/ 152400 w 225199"/>
                  <a:gd name="connsiteY5" fmla="*/ 184150 h 473334"/>
                  <a:gd name="connsiteX6" fmla="*/ 0 w 225199"/>
                  <a:gd name="connsiteY6" fmla="*/ 69850 h 473334"/>
                  <a:gd name="connsiteX0" fmla="*/ 0 w 225199"/>
                  <a:gd name="connsiteY0" fmla="*/ 184150 h 587634"/>
                  <a:gd name="connsiteX1" fmla="*/ 50800 w 225199"/>
                  <a:gd name="connsiteY1" fmla="*/ 0 h 587634"/>
                  <a:gd name="connsiteX2" fmla="*/ 215900 w 225199"/>
                  <a:gd name="connsiteY2" fmla="*/ 273050 h 587634"/>
                  <a:gd name="connsiteX3" fmla="*/ 209550 w 225199"/>
                  <a:gd name="connsiteY3" fmla="*/ 587634 h 587634"/>
                  <a:gd name="connsiteX4" fmla="*/ 196850 w 225199"/>
                  <a:gd name="connsiteY4" fmla="*/ 587634 h 587634"/>
                  <a:gd name="connsiteX5" fmla="*/ 152400 w 225199"/>
                  <a:gd name="connsiteY5" fmla="*/ 298450 h 587634"/>
                  <a:gd name="connsiteX6" fmla="*/ 0 w 225199"/>
                  <a:gd name="connsiteY6" fmla="*/ 184150 h 58763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36425"/>
                  <a:gd name="connsiteY0" fmla="*/ 88900 h 492384"/>
                  <a:gd name="connsiteX1" fmla="*/ 101600 w 236425"/>
                  <a:gd name="connsiteY1" fmla="*/ 0 h 492384"/>
                  <a:gd name="connsiteX2" fmla="*/ 215900 w 236425"/>
                  <a:gd name="connsiteY2" fmla="*/ 177800 h 492384"/>
                  <a:gd name="connsiteX3" fmla="*/ 209550 w 236425"/>
                  <a:gd name="connsiteY3" fmla="*/ 492384 h 492384"/>
                  <a:gd name="connsiteX4" fmla="*/ 196850 w 236425"/>
                  <a:gd name="connsiteY4" fmla="*/ 492384 h 492384"/>
                  <a:gd name="connsiteX5" fmla="*/ 152400 w 236425"/>
                  <a:gd name="connsiteY5" fmla="*/ 203200 h 492384"/>
                  <a:gd name="connsiteX6" fmla="*/ 0 w 236425"/>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71020"/>
                  <a:gd name="connsiteY0" fmla="*/ 88900 h 492384"/>
                  <a:gd name="connsiteX1" fmla="*/ 101600 w 271020"/>
                  <a:gd name="connsiteY1" fmla="*/ 0 h 492384"/>
                  <a:gd name="connsiteX2" fmla="*/ 266700 w 271020"/>
                  <a:gd name="connsiteY2" fmla="*/ 196850 h 492384"/>
                  <a:gd name="connsiteX3" fmla="*/ 209550 w 271020"/>
                  <a:gd name="connsiteY3" fmla="*/ 492384 h 492384"/>
                  <a:gd name="connsiteX4" fmla="*/ 196850 w 271020"/>
                  <a:gd name="connsiteY4" fmla="*/ 492384 h 492384"/>
                  <a:gd name="connsiteX5" fmla="*/ 152400 w 271020"/>
                  <a:gd name="connsiteY5" fmla="*/ 203200 h 492384"/>
                  <a:gd name="connsiteX6" fmla="*/ 0 w 271020"/>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225199"/>
                  <a:gd name="connsiteY0" fmla="*/ 88900 h 492384"/>
                  <a:gd name="connsiteX1" fmla="*/ 101600 w 225199"/>
                  <a:gd name="connsiteY1" fmla="*/ 0 h 492384"/>
                  <a:gd name="connsiteX2" fmla="*/ 215900 w 225199"/>
                  <a:gd name="connsiteY2" fmla="*/ 177800 h 492384"/>
                  <a:gd name="connsiteX3" fmla="*/ 209550 w 225199"/>
                  <a:gd name="connsiteY3" fmla="*/ 492384 h 492384"/>
                  <a:gd name="connsiteX4" fmla="*/ 196850 w 225199"/>
                  <a:gd name="connsiteY4" fmla="*/ 492384 h 492384"/>
                  <a:gd name="connsiteX5" fmla="*/ 152400 w 225199"/>
                  <a:gd name="connsiteY5" fmla="*/ 203200 h 492384"/>
                  <a:gd name="connsiteX6" fmla="*/ 0 w 225199"/>
                  <a:gd name="connsiteY6" fmla="*/ 88900 h 492384"/>
                  <a:gd name="connsiteX0" fmla="*/ 0 w 193449"/>
                  <a:gd name="connsiteY0" fmla="*/ 120650 h 492384"/>
                  <a:gd name="connsiteX1" fmla="*/ 69850 w 193449"/>
                  <a:gd name="connsiteY1" fmla="*/ 0 h 492384"/>
                  <a:gd name="connsiteX2" fmla="*/ 184150 w 193449"/>
                  <a:gd name="connsiteY2" fmla="*/ 177800 h 492384"/>
                  <a:gd name="connsiteX3" fmla="*/ 177800 w 193449"/>
                  <a:gd name="connsiteY3" fmla="*/ 492384 h 492384"/>
                  <a:gd name="connsiteX4" fmla="*/ 165100 w 193449"/>
                  <a:gd name="connsiteY4" fmla="*/ 492384 h 492384"/>
                  <a:gd name="connsiteX5" fmla="*/ 120650 w 193449"/>
                  <a:gd name="connsiteY5" fmla="*/ 203200 h 492384"/>
                  <a:gd name="connsiteX6" fmla="*/ 0 w 193449"/>
                  <a:gd name="connsiteY6" fmla="*/ 120650 h 4923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82550 h 454284"/>
                  <a:gd name="connsiteX1" fmla="*/ 95250 w 193449"/>
                  <a:gd name="connsiteY1" fmla="*/ 0 h 454284"/>
                  <a:gd name="connsiteX2" fmla="*/ 184150 w 193449"/>
                  <a:gd name="connsiteY2" fmla="*/ 139700 h 454284"/>
                  <a:gd name="connsiteX3" fmla="*/ 177800 w 193449"/>
                  <a:gd name="connsiteY3" fmla="*/ 454284 h 454284"/>
                  <a:gd name="connsiteX4" fmla="*/ 165100 w 193449"/>
                  <a:gd name="connsiteY4" fmla="*/ 454284 h 454284"/>
                  <a:gd name="connsiteX5" fmla="*/ 120650 w 193449"/>
                  <a:gd name="connsiteY5" fmla="*/ 165100 h 454284"/>
                  <a:gd name="connsiteX6" fmla="*/ 0 w 193449"/>
                  <a:gd name="connsiteY6" fmla="*/ 82550 h 45428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0650 w 193449"/>
                  <a:gd name="connsiteY5" fmla="*/ 181930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 name="connsiteX0" fmla="*/ 0 w 193449"/>
                  <a:gd name="connsiteY0" fmla="*/ 99380 h 471114"/>
                  <a:gd name="connsiteX1" fmla="*/ 95250 w 193449"/>
                  <a:gd name="connsiteY1" fmla="*/ 0 h 471114"/>
                  <a:gd name="connsiteX2" fmla="*/ 184150 w 193449"/>
                  <a:gd name="connsiteY2" fmla="*/ 156530 h 471114"/>
                  <a:gd name="connsiteX3" fmla="*/ 177800 w 193449"/>
                  <a:gd name="connsiteY3" fmla="*/ 471114 h 471114"/>
                  <a:gd name="connsiteX4" fmla="*/ 165100 w 193449"/>
                  <a:gd name="connsiteY4" fmla="*/ 471114 h 471114"/>
                  <a:gd name="connsiteX5" fmla="*/ 126260 w 193449"/>
                  <a:gd name="connsiteY5" fmla="*/ 232418 h 471114"/>
                  <a:gd name="connsiteX6" fmla="*/ 0 w 193449"/>
                  <a:gd name="connsiteY6" fmla="*/ 99380 h 47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449" h="471114">
                    <a:moveTo>
                      <a:pt x="0" y="99380"/>
                    </a:moveTo>
                    <a:lnTo>
                      <a:pt x="95250" y="0"/>
                    </a:lnTo>
                    <a:cubicBezTo>
                      <a:pt x="135467" y="52917"/>
                      <a:pt x="144362" y="35360"/>
                      <a:pt x="184150" y="156530"/>
                    </a:cubicBezTo>
                    <a:cubicBezTo>
                      <a:pt x="207433" y="293141"/>
                      <a:pt x="179917" y="366253"/>
                      <a:pt x="177800" y="471114"/>
                    </a:cubicBezTo>
                    <a:lnTo>
                      <a:pt x="165100" y="471114"/>
                    </a:lnTo>
                    <a:cubicBezTo>
                      <a:pt x="150283" y="374719"/>
                      <a:pt x="151127" y="286778"/>
                      <a:pt x="126260" y="232418"/>
                    </a:cubicBezTo>
                    <a:cubicBezTo>
                      <a:pt x="87107" y="147336"/>
                      <a:pt x="50800" y="137480"/>
                      <a:pt x="0" y="99380"/>
                    </a:cubicBezTo>
                    <a:close/>
                  </a:path>
                </a:pathLst>
              </a:custGeom>
              <a:grp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55" name="Resim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3930" y="5882256"/>
            <a:ext cx="2864346" cy="793491"/>
          </a:xfrm>
          <a:prstGeom prst="rect">
            <a:avLst/>
          </a:prstGeom>
        </p:spPr>
      </p:pic>
      <p:sp>
        <p:nvSpPr>
          <p:cNvPr id="33" name="9 Metin kutusu"/>
          <p:cNvSpPr txBox="1"/>
          <p:nvPr/>
        </p:nvSpPr>
        <p:spPr>
          <a:xfrm>
            <a:off x="2793781" y="2375582"/>
            <a:ext cx="8158480" cy="3539430"/>
          </a:xfrm>
          <a:prstGeom prst="rect">
            <a:avLst/>
          </a:prstGeom>
          <a:noFill/>
        </p:spPr>
        <p:txBody>
          <a:bodyPr wrap="square" rtlCol="0">
            <a:spAutoFit/>
          </a:bodyPr>
          <a:lstStyle>
            <a:defPPr>
              <a:defRPr lang="en-US"/>
            </a:defPPr>
            <a:lvl1pPr algn="ctr" rtl="0" fontAlgn="base">
              <a:spcBef>
                <a:spcPct val="0"/>
              </a:spcBef>
              <a:spcAft>
                <a:spcPct val="0"/>
              </a:spcAft>
              <a:defRPr sz="2400" kern="1200" baseline="-25000">
                <a:solidFill>
                  <a:schemeClr val="tx1"/>
                </a:solidFill>
                <a:latin typeface="Arial" charset="0"/>
                <a:ea typeface="+mn-ea"/>
                <a:cs typeface="+mn-cs"/>
              </a:defRPr>
            </a:lvl1pPr>
            <a:lvl2pPr marL="457200" algn="ctr" rtl="0" fontAlgn="base">
              <a:spcBef>
                <a:spcPct val="0"/>
              </a:spcBef>
              <a:spcAft>
                <a:spcPct val="0"/>
              </a:spcAft>
              <a:defRPr sz="2400" kern="1200" baseline="-25000">
                <a:solidFill>
                  <a:schemeClr val="tx1"/>
                </a:solidFill>
                <a:latin typeface="Arial" charset="0"/>
                <a:ea typeface="+mn-ea"/>
                <a:cs typeface="+mn-cs"/>
              </a:defRPr>
            </a:lvl2pPr>
            <a:lvl3pPr marL="914400" algn="ctr" rtl="0" fontAlgn="base">
              <a:spcBef>
                <a:spcPct val="0"/>
              </a:spcBef>
              <a:spcAft>
                <a:spcPct val="0"/>
              </a:spcAft>
              <a:defRPr sz="2400" kern="1200" baseline="-25000">
                <a:solidFill>
                  <a:schemeClr val="tx1"/>
                </a:solidFill>
                <a:latin typeface="Arial" charset="0"/>
                <a:ea typeface="+mn-ea"/>
                <a:cs typeface="+mn-cs"/>
              </a:defRPr>
            </a:lvl3pPr>
            <a:lvl4pPr marL="1371600" algn="ctr" rtl="0" fontAlgn="base">
              <a:spcBef>
                <a:spcPct val="0"/>
              </a:spcBef>
              <a:spcAft>
                <a:spcPct val="0"/>
              </a:spcAft>
              <a:defRPr sz="2400" kern="1200" baseline="-25000">
                <a:solidFill>
                  <a:schemeClr val="tx1"/>
                </a:solidFill>
                <a:latin typeface="Arial" charset="0"/>
                <a:ea typeface="+mn-ea"/>
                <a:cs typeface="+mn-cs"/>
              </a:defRPr>
            </a:lvl4pPr>
            <a:lvl5pPr marL="1828800" algn="ctr"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a:lstStyle>
          <a:p>
            <a:r>
              <a:rPr lang="tr-TR" sz="2800" baseline="0" dirty="0">
                <a:latin typeface="Calibri" pitchFamily="34" charset="0"/>
              </a:rPr>
              <a:t>Ahmet Yalçın YAŞAR</a:t>
            </a:r>
          </a:p>
          <a:p>
            <a:endParaRPr lang="tr-TR" sz="2800" baseline="0" dirty="0">
              <a:latin typeface="Calibri" pitchFamily="34" charset="0"/>
            </a:endParaRPr>
          </a:p>
          <a:p>
            <a:r>
              <a:rPr lang="tr-TR" sz="2800" baseline="0" dirty="0" err="1">
                <a:latin typeface="Calibri" pitchFamily="34" charset="0"/>
              </a:rPr>
              <a:t>Environmental</a:t>
            </a:r>
            <a:r>
              <a:rPr lang="tr-TR" sz="2800" baseline="0" dirty="0">
                <a:latin typeface="Calibri" pitchFamily="34" charset="0"/>
              </a:rPr>
              <a:t> </a:t>
            </a:r>
            <a:r>
              <a:rPr lang="tr-TR" sz="2800" baseline="0" dirty="0" err="1">
                <a:latin typeface="Calibri" pitchFamily="34" charset="0"/>
              </a:rPr>
              <a:t>Engineer</a:t>
            </a:r>
            <a:r>
              <a:rPr lang="tr-TR" sz="2800" baseline="0" dirty="0">
                <a:latin typeface="Calibri" pitchFamily="34" charset="0"/>
              </a:rPr>
              <a:t> | Çevre Mühendisi</a:t>
            </a:r>
          </a:p>
          <a:p>
            <a:r>
              <a:rPr lang="tr-TR" sz="2800" baseline="0" dirty="0" err="1">
                <a:latin typeface="Calibri" pitchFamily="34" charset="0"/>
              </a:rPr>
              <a:t>Environmental</a:t>
            </a:r>
            <a:r>
              <a:rPr lang="tr-TR" sz="2800" baseline="0" dirty="0">
                <a:latin typeface="Calibri" pitchFamily="34" charset="0"/>
              </a:rPr>
              <a:t> </a:t>
            </a:r>
            <a:r>
              <a:rPr lang="tr-TR" sz="2800" baseline="0" dirty="0" err="1">
                <a:latin typeface="Calibri" pitchFamily="34" charset="0"/>
              </a:rPr>
              <a:t>Dep</a:t>
            </a:r>
            <a:r>
              <a:rPr lang="tr-TR" sz="2800" baseline="0" dirty="0">
                <a:latin typeface="Calibri" pitchFamily="34" charset="0"/>
              </a:rPr>
              <a:t>. Manager | Çevre Birim Yöneticisi</a:t>
            </a:r>
          </a:p>
          <a:p>
            <a:r>
              <a:rPr lang="tr-TR" sz="2800" baseline="0" dirty="0">
                <a:latin typeface="Calibri" pitchFamily="34" charset="0"/>
              </a:rPr>
              <a:t>    M: +90 533 678 26 15</a:t>
            </a:r>
          </a:p>
          <a:p>
            <a:endParaRPr lang="tr-TR" sz="2800" baseline="0" dirty="0">
              <a:latin typeface="Calibri" pitchFamily="34" charset="0"/>
            </a:endParaRPr>
          </a:p>
          <a:p>
            <a:r>
              <a:rPr lang="tr-TR" sz="2800" baseline="0">
                <a:latin typeface="Calibri" pitchFamily="34" charset="0"/>
              </a:rPr>
              <a:t>ahmet.yasar@atuluk.com</a:t>
            </a:r>
            <a:endParaRPr lang="tr-TR" sz="2800" baseline="0" dirty="0">
              <a:latin typeface="Calibri" pitchFamily="34" charset="0"/>
            </a:endParaRPr>
          </a:p>
          <a:p>
            <a:r>
              <a:rPr lang="tr-TR" sz="2800" baseline="0" dirty="0">
                <a:latin typeface="Calibri" pitchFamily="34" charset="0"/>
              </a:rPr>
              <a:t>www.atuluk.com </a:t>
            </a:r>
          </a:p>
        </p:txBody>
      </p:sp>
      <p:sp>
        <p:nvSpPr>
          <p:cNvPr id="34" name="10 Metin kutusu"/>
          <p:cNvSpPr txBox="1"/>
          <p:nvPr/>
        </p:nvSpPr>
        <p:spPr>
          <a:xfrm>
            <a:off x="3626912" y="1485686"/>
            <a:ext cx="6624736" cy="639470"/>
          </a:xfrm>
          <a:prstGeom prst="rect">
            <a:avLst/>
          </a:prstGeom>
          <a:noFill/>
        </p:spPr>
        <p:txBody>
          <a:bodyPr wrap="square" rtlCol="0">
            <a:spAutoFit/>
          </a:bodyPr>
          <a:lstStyle>
            <a:defPPr>
              <a:defRPr lang="en-US"/>
            </a:defPPr>
            <a:lvl1pPr algn="ctr" rtl="0" fontAlgn="base">
              <a:spcBef>
                <a:spcPct val="0"/>
              </a:spcBef>
              <a:spcAft>
                <a:spcPct val="0"/>
              </a:spcAft>
              <a:defRPr sz="2400" kern="1200" baseline="-25000">
                <a:solidFill>
                  <a:schemeClr val="tx1"/>
                </a:solidFill>
                <a:latin typeface="Arial" charset="0"/>
                <a:ea typeface="+mn-ea"/>
                <a:cs typeface="+mn-cs"/>
              </a:defRPr>
            </a:lvl1pPr>
            <a:lvl2pPr marL="457200" algn="ctr" rtl="0" fontAlgn="base">
              <a:spcBef>
                <a:spcPct val="0"/>
              </a:spcBef>
              <a:spcAft>
                <a:spcPct val="0"/>
              </a:spcAft>
              <a:defRPr sz="2400" kern="1200" baseline="-25000">
                <a:solidFill>
                  <a:schemeClr val="tx1"/>
                </a:solidFill>
                <a:latin typeface="Arial" charset="0"/>
                <a:ea typeface="+mn-ea"/>
                <a:cs typeface="+mn-cs"/>
              </a:defRPr>
            </a:lvl2pPr>
            <a:lvl3pPr marL="914400" algn="ctr" rtl="0" fontAlgn="base">
              <a:spcBef>
                <a:spcPct val="0"/>
              </a:spcBef>
              <a:spcAft>
                <a:spcPct val="0"/>
              </a:spcAft>
              <a:defRPr sz="2400" kern="1200" baseline="-25000">
                <a:solidFill>
                  <a:schemeClr val="tx1"/>
                </a:solidFill>
                <a:latin typeface="Arial" charset="0"/>
                <a:ea typeface="+mn-ea"/>
                <a:cs typeface="+mn-cs"/>
              </a:defRPr>
            </a:lvl3pPr>
            <a:lvl4pPr marL="1371600" algn="ctr" rtl="0" fontAlgn="base">
              <a:spcBef>
                <a:spcPct val="0"/>
              </a:spcBef>
              <a:spcAft>
                <a:spcPct val="0"/>
              </a:spcAft>
              <a:defRPr sz="2400" kern="1200" baseline="-25000">
                <a:solidFill>
                  <a:schemeClr val="tx1"/>
                </a:solidFill>
                <a:latin typeface="Arial" charset="0"/>
                <a:ea typeface="+mn-ea"/>
                <a:cs typeface="+mn-cs"/>
              </a:defRPr>
            </a:lvl4pPr>
            <a:lvl5pPr marL="1828800" algn="ctr"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a:lstStyle>
          <a:p>
            <a:r>
              <a:rPr lang="tr-TR" sz="5333" b="1" dirty="0">
                <a:latin typeface="Calibri" pitchFamily="34" charset="0"/>
              </a:rPr>
              <a:t>TEŞEKKÜRLER.</a:t>
            </a:r>
          </a:p>
        </p:txBody>
      </p:sp>
    </p:spTree>
    <p:extLst>
      <p:ext uri="{BB962C8B-B14F-4D97-AF65-F5344CB8AC3E}">
        <p14:creationId xmlns:p14="http://schemas.microsoft.com/office/powerpoint/2010/main" val="1609793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Resim 69"/>
          <p:cNvPicPr>
            <a:picLocks noChangeAspect="1"/>
          </p:cNvPicPr>
          <p:nvPr/>
        </p:nvPicPr>
        <p:blipFill rotWithShape="1">
          <a:blip r:embed="rId3" cstate="print">
            <a:extLst>
              <a:ext uri="{28A0092B-C50C-407E-A947-70E740481C1C}">
                <a14:useLocalDpi xmlns:a14="http://schemas.microsoft.com/office/drawing/2010/main" val="0"/>
              </a:ext>
            </a:extLst>
          </a:blip>
          <a:srcRect l="7359" t="9638" r="71594"/>
          <a:stretch/>
        </p:blipFill>
        <p:spPr>
          <a:xfrm>
            <a:off x="0" y="0"/>
            <a:ext cx="2286000" cy="6195607"/>
          </a:xfrm>
          <a:prstGeom prst="rect">
            <a:avLst/>
          </a:prstGeom>
        </p:spPr>
      </p:pic>
      <p:pic>
        <p:nvPicPr>
          <p:cNvPr id="71" name="Resim 70"/>
          <p:cNvPicPr>
            <a:picLocks noChangeAspect="1"/>
          </p:cNvPicPr>
          <p:nvPr/>
        </p:nvPicPr>
        <p:blipFill rotWithShape="1">
          <a:blip r:embed="rId4" cstate="print">
            <a:extLst>
              <a:ext uri="{28A0092B-C50C-407E-A947-70E740481C1C}">
                <a14:useLocalDpi xmlns:a14="http://schemas.microsoft.com/office/drawing/2010/main" val="0"/>
              </a:ext>
            </a:extLst>
          </a:blip>
          <a:srcRect l="7359" r="71594" b="90508"/>
          <a:stretch/>
        </p:blipFill>
        <p:spPr>
          <a:xfrm>
            <a:off x="0" y="6199195"/>
            <a:ext cx="2286000" cy="658806"/>
          </a:xfrm>
          <a:prstGeom prst="rect">
            <a:avLst/>
          </a:prstGeom>
        </p:spPr>
      </p:pic>
      <p:pic>
        <p:nvPicPr>
          <p:cNvPr id="55" name="Resim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05" y="6019800"/>
            <a:ext cx="2087390" cy="578256"/>
          </a:xfrm>
          <a:prstGeom prst="rect">
            <a:avLst/>
          </a:prstGeom>
        </p:spPr>
      </p:pic>
      <p:cxnSp>
        <p:nvCxnSpPr>
          <p:cNvPr id="3" name="Düz Bağlayıcı 2"/>
          <p:cNvCxnSpPr/>
          <p:nvPr/>
        </p:nvCxnSpPr>
        <p:spPr>
          <a:xfrm>
            <a:off x="3200400" y="990599"/>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3" name="Tablo 32"/>
          <p:cNvGraphicFramePr>
            <a:graphicFrameLocks noGrp="1"/>
          </p:cNvGraphicFramePr>
          <p:nvPr>
            <p:extLst>
              <p:ext uri="{D42A27DB-BD31-4B8C-83A1-F6EECF244321}">
                <p14:modId xmlns:p14="http://schemas.microsoft.com/office/powerpoint/2010/main" val="3334097542"/>
              </p:ext>
            </p:extLst>
          </p:nvPr>
        </p:nvGraphicFramePr>
        <p:xfrm>
          <a:off x="3200400" y="205192"/>
          <a:ext cx="8282695" cy="785406"/>
        </p:xfrm>
        <a:graphic>
          <a:graphicData uri="http://schemas.openxmlformats.org/drawingml/2006/table">
            <a:tbl>
              <a:tblPr firstRow="1" bandRow="1">
                <a:tableStyleId>{5C22544A-7EE6-4342-B048-85BDC9FD1C3A}</a:tableStyleId>
              </a:tblPr>
              <a:tblGrid>
                <a:gridCol w="8282695">
                  <a:extLst>
                    <a:ext uri="{9D8B030D-6E8A-4147-A177-3AD203B41FA5}">
                      <a16:colId xmlns:a16="http://schemas.microsoft.com/office/drawing/2014/main" val="2575622286"/>
                    </a:ext>
                  </a:extLst>
                </a:gridCol>
              </a:tblGrid>
              <a:tr h="785406">
                <a:tc>
                  <a:txBody>
                    <a:bodyPr/>
                    <a:lstStyle/>
                    <a:p>
                      <a:pPr algn="ctr"/>
                      <a:r>
                        <a:rPr lang="tr-TR" sz="4400" dirty="0">
                          <a:solidFill>
                            <a:srgbClr val="568430"/>
                          </a:solidFill>
                        </a:rPr>
                        <a:t>HAVA</a:t>
                      </a:r>
                      <a:r>
                        <a:rPr lang="tr-TR" sz="4400" baseline="0" dirty="0">
                          <a:solidFill>
                            <a:srgbClr val="568430"/>
                          </a:solidFill>
                        </a:rPr>
                        <a:t> KİRLİLİĞİ</a:t>
                      </a:r>
                      <a:endParaRPr lang="tr-TR" sz="4400" dirty="0">
                        <a:solidFill>
                          <a:srgbClr val="56843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5935783"/>
                  </a:ext>
                </a:extLst>
              </a:tr>
            </a:tbl>
          </a:graphicData>
        </a:graphic>
      </p:graphicFrame>
      <p:cxnSp>
        <p:nvCxnSpPr>
          <p:cNvPr id="12" name="Düz Bağlayıcı 11"/>
          <p:cNvCxnSpPr/>
          <p:nvPr/>
        </p:nvCxnSpPr>
        <p:spPr>
          <a:xfrm>
            <a:off x="3253495" y="6324600"/>
            <a:ext cx="8203052" cy="0"/>
          </a:xfrm>
          <a:prstGeom prst="line">
            <a:avLst/>
          </a:prstGeom>
        </p:spPr>
        <p:style>
          <a:lnRef idx="1">
            <a:schemeClr val="dk1"/>
          </a:lnRef>
          <a:fillRef idx="0">
            <a:schemeClr val="dk1"/>
          </a:fillRef>
          <a:effectRef idx="0">
            <a:schemeClr val="dk1"/>
          </a:effectRef>
          <a:fontRef idx="minor">
            <a:schemeClr val="tx1"/>
          </a:fontRef>
        </p:style>
      </p:cxnSp>
      <p:sp>
        <p:nvSpPr>
          <p:cNvPr id="13" name="Veri Yer Tutucusu 12"/>
          <p:cNvSpPr>
            <a:spLocks noGrp="1"/>
          </p:cNvSpPr>
          <p:nvPr>
            <p:ph type="dt" sz="half" idx="10"/>
          </p:nvPr>
        </p:nvSpPr>
        <p:spPr>
          <a:xfrm>
            <a:off x="8625020" y="6423978"/>
            <a:ext cx="2844800" cy="365125"/>
          </a:xfrm>
        </p:spPr>
        <p:txBody>
          <a:bodyPr/>
          <a:lstStyle/>
          <a:p>
            <a:pPr algn="r"/>
            <a:fld id="{CD9C4806-AFC1-4AAE-B9E0-34227F81B5E6}" type="datetime5">
              <a:rPr lang="en-US" smtClean="0">
                <a:solidFill>
                  <a:prstClr val="black">
                    <a:tint val="75000"/>
                  </a:prstClr>
                </a:solidFill>
              </a:rPr>
              <a:pPr algn="r"/>
              <a:t>11-Oct-25</a:t>
            </a:fld>
            <a:endParaRPr lang="en-US" dirty="0">
              <a:solidFill>
                <a:prstClr val="black">
                  <a:tint val="75000"/>
                </a:prstClr>
              </a:solidFill>
            </a:endParaRPr>
          </a:p>
        </p:txBody>
      </p:sp>
      <p:sp>
        <p:nvSpPr>
          <p:cNvPr id="14" name="Altbilgi Yer Tutucusu 13"/>
          <p:cNvSpPr>
            <a:spLocks noGrp="1"/>
          </p:cNvSpPr>
          <p:nvPr>
            <p:ph type="ftr" sz="quarter" idx="11"/>
          </p:nvPr>
        </p:nvSpPr>
        <p:spPr>
          <a:xfrm>
            <a:off x="3253495" y="6434588"/>
            <a:ext cx="3860800" cy="365125"/>
          </a:xfrm>
        </p:spPr>
        <p:txBody>
          <a:bodyPr/>
          <a:lstStyle/>
          <a:p>
            <a:pPr algn="l"/>
            <a:r>
              <a:rPr lang="en-US" dirty="0" err="1">
                <a:solidFill>
                  <a:prstClr val="black">
                    <a:tint val="75000"/>
                  </a:prstClr>
                </a:solidFill>
              </a:rPr>
              <a:t>Temel</a:t>
            </a:r>
            <a:r>
              <a:rPr lang="en-US" dirty="0">
                <a:solidFill>
                  <a:prstClr val="black">
                    <a:tint val="75000"/>
                  </a:prstClr>
                </a:solidFill>
              </a:rPr>
              <a:t> </a:t>
            </a:r>
            <a:r>
              <a:rPr lang="en-US" dirty="0" err="1">
                <a:solidFill>
                  <a:prstClr val="black">
                    <a:tint val="75000"/>
                  </a:prstClr>
                </a:solidFill>
              </a:rPr>
              <a:t>Çevre</a:t>
            </a:r>
            <a:r>
              <a:rPr lang="en-US" dirty="0">
                <a:solidFill>
                  <a:prstClr val="black">
                    <a:tint val="75000"/>
                  </a:prstClr>
                </a:solidFill>
              </a:rPr>
              <a:t> </a:t>
            </a:r>
            <a:r>
              <a:rPr lang="en-US" dirty="0" err="1">
                <a:solidFill>
                  <a:prstClr val="black">
                    <a:tint val="75000"/>
                  </a:prstClr>
                </a:solidFill>
              </a:rPr>
              <a:t>Eğitimi</a:t>
            </a:r>
            <a:endParaRPr lang="en-US" dirty="0">
              <a:solidFill>
                <a:prstClr val="black">
                  <a:tint val="75000"/>
                </a:prstClr>
              </a:solidFill>
            </a:endParaRPr>
          </a:p>
        </p:txBody>
      </p:sp>
      <p:sp>
        <p:nvSpPr>
          <p:cNvPr id="5" name="Metin kutusu 4"/>
          <p:cNvSpPr txBox="1"/>
          <p:nvPr/>
        </p:nvSpPr>
        <p:spPr>
          <a:xfrm>
            <a:off x="3480947" y="5226040"/>
            <a:ext cx="7266695" cy="1015663"/>
          </a:xfrm>
          <a:prstGeom prst="rect">
            <a:avLst/>
          </a:prstGeom>
          <a:noFill/>
        </p:spPr>
        <p:txBody>
          <a:bodyPr wrap="square" rtlCol="0">
            <a:spAutoFit/>
          </a:bodyPr>
          <a:lstStyle/>
          <a:p>
            <a:pPr algn="ctr"/>
            <a:r>
              <a:rPr lang="tr-TR" sz="2000" b="1" dirty="0">
                <a:latin typeface="+mn-lt"/>
              </a:rPr>
              <a:t>Türkiye Hava Kirliliği Haritası</a:t>
            </a:r>
          </a:p>
          <a:p>
            <a:pPr algn="ctr"/>
            <a:r>
              <a:rPr lang="tr-TR" sz="2000" b="1" dirty="0">
                <a:latin typeface="+mn-lt"/>
              </a:rPr>
              <a:t>T.C. Çevre , Şehircilik ve İklim Değişikliği Bakanlığı </a:t>
            </a:r>
          </a:p>
          <a:p>
            <a:pPr algn="ctr"/>
            <a:r>
              <a:rPr lang="tr-TR" sz="2000" b="1" dirty="0">
                <a:latin typeface="+mn-lt"/>
              </a:rPr>
              <a:t>04.03.2024 verileri </a:t>
            </a:r>
          </a:p>
        </p:txBody>
      </p:sp>
      <p:pic>
        <p:nvPicPr>
          <p:cNvPr id="4" name="Resim 3"/>
          <p:cNvPicPr>
            <a:picLocks noChangeAspect="1"/>
          </p:cNvPicPr>
          <p:nvPr/>
        </p:nvPicPr>
        <p:blipFill>
          <a:blip r:embed="rId6"/>
          <a:stretch>
            <a:fillRect/>
          </a:stretch>
        </p:blipFill>
        <p:spPr>
          <a:xfrm>
            <a:off x="3200401" y="1126107"/>
            <a:ext cx="8229600" cy="3429000"/>
          </a:xfrm>
          <a:prstGeom prst="rect">
            <a:avLst/>
          </a:prstGeom>
          <a:ln>
            <a:noFill/>
          </a:ln>
          <a:effectLst>
            <a:softEdge rad="112500"/>
          </a:effectLst>
        </p:spPr>
      </p:pic>
      <p:pic>
        <p:nvPicPr>
          <p:cNvPr id="6" name="Resim 5"/>
          <p:cNvPicPr>
            <a:picLocks noChangeAspect="1"/>
          </p:cNvPicPr>
          <p:nvPr/>
        </p:nvPicPr>
        <p:blipFill>
          <a:blip r:embed="rId7"/>
          <a:stretch>
            <a:fillRect/>
          </a:stretch>
        </p:blipFill>
        <p:spPr>
          <a:xfrm>
            <a:off x="3255804" y="4455590"/>
            <a:ext cx="7796213" cy="744633"/>
          </a:xfrm>
          <a:prstGeom prst="rect">
            <a:avLst/>
          </a:prstGeom>
        </p:spPr>
      </p:pic>
    </p:spTree>
    <p:extLst>
      <p:ext uri="{BB962C8B-B14F-4D97-AF65-F5344CB8AC3E}">
        <p14:creationId xmlns:p14="http://schemas.microsoft.com/office/powerpoint/2010/main" val="684544857"/>
      </p:ext>
    </p:extLst>
  </p:cSld>
  <p:clrMapOvr>
    <a:masterClrMapping/>
  </p:clrMapOvr>
</p:sld>
</file>

<file path=ppt/theme/theme1.xml><?xml version="1.0" encoding="utf-8"?>
<a:theme xmlns:a="http://schemas.openxmlformats.org/drawingml/2006/main" name="Eco Environment">
  <a:themeElements>
    <a:clrScheme name="Default Design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Default Design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Default Design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574TGp_natural_light_ani</Template>
  <TotalTime>7748</TotalTime>
  <Words>4219</Words>
  <Application>Microsoft Office PowerPoint</Application>
  <PresentationFormat>Geniş ekran</PresentationFormat>
  <Paragraphs>676</Paragraphs>
  <Slides>89</Slides>
  <Notes>32</Notes>
  <HiddenSlides>0</HiddenSlides>
  <MMClips>1</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89</vt:i4>
      </vt:variant>
    </vt:vector>
  </HeadingPairs>
  <TitlesOfParts>
    <vt:vector size="95" baseType="lpstr">
      <vt:lpstr>Arial</vt:lpstr>
      <vt:lpstr>Calibri</vt:lpstr>
      <vt:lpstr>Segoe UI</vt:lpstr>
      <vt:lpstr>Wingdings</vt:lpstr>
      <vt:lpstr>Eco Environment</vt:lpstr>
      <vt:lpstr>1_Office Theme</vt:lpstr>
      <vt:lpstr>TEMEL ÇEVRE EĞİTİMİ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TEMEL ÇEVRE EĞİTİMİ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eco-environment powerpoint-template</dc:title>
  <dc:creator>Noman</dc:creator>
  <cp:lastModifiedBy>Hande Hancı</cp:lastModifiedBy>
  <cp:revision>379</cp:revision>
  <dcterms:created xsi:type="dcterms:W3CDTF">2013-07-31T10:25:23Z</dcterms:created>
  <dcterms:modified xsi:type="dcterms:W3CDTF">2025-10-11T07:33:09Z</dcterms:modified>
</cp:coreProperties>
</file>