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1"/>
  </p:sldMasterIdLst>
  <p:notesMasterIdLst>
    <p:notesMasterId r:id="rId3"/>
  </p:notesMasterIdLst>
  <p:handoutMasterIdLst>
    <p:handoutMasterId r:id="rId4"/>
  </p:handoutMasterIdLst>
  <p:sldIdLst>
    <p:sldId id="410" r:id="rId2"/>
  </p:sldIdLst>
  <p:sldSz cx="9144000" cy="6858000" type="screen4x3"/>
  <p:notesSz cx="6761163" cy="9942513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Koyu Stil 1 - Vurgu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392" autoAdjust="0"/>
  </p:normalViewPr>
  <p:slideViewPr>
    <p:cSldViewPr>
      <p:cViewPr>
        <p:scale>
          <a:sx n="91" d="100"/>
          <a:sy n="91" d="100"/>
        </p:scale>
        <p:origin x="8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3132"/>
        <p:guide pos="213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F44D1F3-05DD-4821-AD56-39C7A8B947F2}" type="datetimeFigureOut">
              <a:rPr lang="tr-TR"/>
              <a:pPr>
                <a:defRPr/>
              </a:pPr>
              <a:t>5.12.2025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5752ECAD-A54A-4EB0-9CFF-69A7FBF4000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0292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r">
              <a:defRPr sz="1200"/>
            </a:lvl1pPr>
          </a:lstStyle>
          <a:p>
            <a:pPr>
              <a:defRPr/>
            </a:pPr>
            <a:fld id="{60451BD8-E481-4123-AB1B-A3EA166D2298}" type="datetimeFigureOut">
              <a:rPr lang="tr-TR"/>
              <a:pPr>
                <a:defRPr/>
              </a:pPr>
              <a:t>5.12.2025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88112" tIns="44056" rIns="88112" bIns="44056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r">
              <a:defRPr sz="1200"/>
            </a:lvl1pPr>
          </a:lstStyle>
          <a:p>
            <a:pPr>
              <a:defRPr/>
            </a:pPr>
            <a:fld id="{9312652C-EDC1-4F62-B3DC-A8B5ECA8D7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46509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jpe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19 Serbest Form"/>
            <p:cNvGrpSpPr>
              <a:grpSpLocks/>
            </p:cNvGrpSpPr>
            <p:nvPr/>
          </p:nvGrpSpPr>
          <p:grpSpPr bwMode="auto">
            <a:xfrm>
              <a:off x="-6686" y="4875025"/>
              <a:ext cx="9156783" cy="1996274"/>
              <a:chOff x="-6096" y="4992624"/>
              <a:chExt cx="9156192" cy="1877568"/>
            </a:xfrm>
          </p:grpSpPr>
          <p:pic>
            <p:nvPicPr>
              <p:cNvPr id="11" name="19 Serbest Form"/>
              <p:cNvPicPr>
                <a:picLocks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992624"/>
                <a:ext cx="9156192" cy="1877568"/>
              </a:xfrm>
              <a:prstGeom prst="rect">
                <a:avLst/>
              </a:prstGeom>
              <a:noFill/>
            </p:spPr>
          </p:pic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590" y="5000960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pic>
          <p:nvPicPr>
            <p:cNvPr id="10" name="20 Düz Bağlayıcı"/>
            <p:cNvPicPr>
              <a:picLocks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783" y="4868544"/>
              <a:ext cx="9162879" cy="868509"/>
            </a:xfrm>
            <a:prstGeom prst="rect">
              <a:avLst/>
            </a:prstGeom>
            <a:noFill/>
          </p:spPr>
        </p:pic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13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7CFEFE1-9497-40D6-B64E-127F5C5F5052}" type="datetimeFigureOut">
              <a:rPr lang="en-US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14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EEB9AD7-D432-4B19-B9C0-B3F108136A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6CAB7-DD96-4C46-8A5C-CB05DF013225}" type="datetimeFigureOut">
              <a:rPr lang="en-US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D74EC-4864-4C22-B468-FFF81EFA8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494DC-6467-4219-8D86-3E15D82F85E6}" type="datetimeFigureOut">
              <a:rPr lang="en-US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FBAA-A2A0-4D96-AA43-22AEEE418E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188" y="6132513"/>
            <a:ext cx="1725612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1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DF3A6DD-D8DB-46AD-9D17-2E6703E46540}" type="datetimeFigureOut">
              <a:rPr lang="en-US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Konyaaltı Belediyesi 2011 Çevre Etkinlikleri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15 Köşeli Çift Ayraç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6" name="Resim 20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188" y="6183313"/>
            <a:ext cx="180340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21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D18B2C-E7BB-4F7E-ABD3-6DA98AB72B75}" type="datetimeFigureOut">
              <a:rPr lang="en-US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9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323A7D-B0FD-4E8C-9C88-9DFB8E2BF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D5094C4-A297-49D7-96F0-33CEAB06CFF1}" type="datetimeFigureOut">
              <a:rPr lang="en-US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7F1A69-DFD2-49C0-ABB3-B8B749E5A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8CCF50-17B2-44C7-90DE-D9278420B168}" type="datetimeFigureOut">
              <a:rPr lang="en-US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6EFF64-E401-4C2D-B0F8-8FB7EB1D3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EDFC48-5CB6-4B63-BCB4-775D0153B25F}" type="datetimeFigureOut">
              <a:rPr lang="en-US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F9290F-EE52-472D-A8CF-065512166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812FB-9D78-4C4F-98D9-859B2D2047B2}" type="datetimeFigureOut">
              <a:rPr lang="en-US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5E8E5-0BFF-4152-9F88-90974256D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24582F-155F-4A2A-8631-58A2B563B4C6}" type="datetimeFigureOut">
              <a:rPr lang="en-US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BDF720-9785-42AD-8BAF-63B55038A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7" name="16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8" name="16 Dik Üçgen"/>
            <p:cNvPicPr>
              <a:picLocks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0" name="18 Düz Bağlayıcı"/>
          <p:cNvPicPr>
            <a:picLocks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11" name="19 Köşeli Çift Ayraç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20 Köşeli Çift Ayraç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3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0187142-E5F4-4F39-9BDF-DFE8E9AD46B6}" type="datetimeFigureOut">
              <a:rPr lang="en-US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14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9458CA-6EAF-4C8D-9BF6-4CE6F47B3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4" name="13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1028" name="13 Dik Üçgen"/>
            <p:cNvPicPr>
              <a:picLocks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5" name="14 Düz Bağlayıcı"/>
          <p:cNvPicPr>
            <a:picLocks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1BF6FE3-3E44-4B55-92E6-C9654512C626}" type="datetimeFigureOut">
              <a:rPr lang="en-US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26E338-2473-4A60-9C96-6537E7AB8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44" r:id="rId7"/>
    <p:sldLayoutId id="2147484053" r:id="rId8"/>
    <p:sldLayoutId id="2147484054" r:id="rId9"/>
    <p:sldLayoutId id="2147484045" r:id="rId10"/>
    <p:sldLayoutId id="214748404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465608" y="-68263"/>
            <a:ext cx="826452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EK-2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2026 YILINDA GERÇEKLEŞTİRİLECEK ÇEVRE EĞİTİM ETKİNLİKLERİ</a:t>
            </a:r>
          </a:p>
        </p:txBody>
      </p:sp>
      <p:graphicFrame>
        <p:nvGraphicFramePr>
          <p:cNvPr id="10" name="9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824816"/>
              </p:ext>
            </p:extLst>
          </p:nvPr>
        </p:nvGraphicFramePr>
        <p:xfrm>
          <a:off x="95250" y="762000"/>
          <a:ext cx="8953500" cy="4415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59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78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77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751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870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6199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9787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Hedef grup ve yeri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Name and category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/>
                        <a:t>Date</a:t>
                      </a:r>
                      <a:r>
                        <a:rPr kumimoji="0" lang="tr-TR" sz="1000" kern="1200" dirty="0"/>
                        <a:t> of </a:t>
                      </a:r>
                      <a:r>
                        <a:rPr kumimoji="0" lang="tr-TR" sz="1000" kern="1200" dirty="0" err="1"/>
                        <a:t>the</a:t>
                      </a:r>
                      <a:r>
                        <a:rPr kumimoji="0" lang="tr-TR" sz="1000" kern="1200" dirty="0"/>
                        <a:t> </a:t>
                      </a:r>
                      <a:r>
                        <a:rPr kumimoji="0" lang="tr-TR" sz="1000" kern="1200" dirty="0" err="1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71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Atıklardan Uçurtma Yapım Atölyesi ve Uçurtma Şenliği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Kardeş Okul </a:t>
                      </a:r>
                      <a:r>
                        <a:rPr lang="da-DK" sz="1000" u="none" strike="noStrike" dirty="0"/>
                        <a:t>Öğrenciler</a:t>
                      </a:r>
                      <a:r>
                        <a:rPr lang="tr-TR" sz="1000" u="none" strike="noStrike" dirty="0"/>
                        <a:t>i, Otel Çalışanları, okul, açık alan</a:t>
                      </a:r>
                      <a:r>
                        <a:rPr lang="da-DK" sz="1000" u="none" strike="noStrike" dirty="0"/>
                        <a:t> 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Geri Dönüşüm ve Çevre Bilincinin Kazanılması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1 Mayıs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Kite-Making Workshop from Waste Materials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en-US" sz="1000" u="none" strike="noStrike" dirty="0"/>
                        <a:t>and Kite Festival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Sister School Students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en-US" sz="1000" u="none" strike="noStrike" dirty="0"/>
                        <a:t>and Hotel Staff </a:t>
                      </a:r>
                      <a:r>
                        <a:rPr lang="tr-TR" sz="1000" u="none" strike="noStrike" dirty="0"/>
                        <a:t>, </a:t>
                      </a:r>
                      <a:r>
                        <a:rPr lang="tr-TR" sz="1000" u="none" strike="noStrike" dirty="0" err="1"/>
                        <a:t>school</a:t>
                      </a:r>
                      <a:r>
                        <a:rPr lang="tr-TR" sz="1000" u="none" strike="noStrike" dirty="0"/>
                        <a:t> and </a:t>
                      </a:r>
                      <a:r>
                        <a:rPr lang="tr-TR" sz="1000" u="none" strike="noStrike" dirty="0" err="1"/>
                        <a:t>open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area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 Gaining Recycling and Environmental Awareness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1 May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4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‘Gezegeni Seviyoruz’ ödüllü pankart yarışması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Misafir ve Çalışan Çocukları-otel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Gezegenimizin Değeri ve Korunmasının Önemine Dikkat Çekmek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5 Haziran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'We Love the Planet' award-winning banner competition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/>
                        <a:t>Children</a:t>
                      </a:r>
                      <a:r>
                        <a:rPr lang="tr-TR" sz="1000" u="none" strike="noStrike" dirty="0"/>
                        <a:t> of Guest and </a:t>
                      </a:r>
                      <a:r>
                        <a:rPr lang="tr-TR" sz="1000" u="none" strike="noStrike" dirty="0" err="1"/>
                        <a:t>staff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Highlighting the Value of Our Planet and the Importance of Protecting It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5 </a:t>
                      </a:r>
                      <a:r>
                        <a:rPr lang="tr-TR" sz="1000" dirty="0" err="1"/>
                        <a:t>June</a:t>
                      </a:r>
                      <a:r>
                        <a:rPr lang="tr-TR" sz="1000" dirty="0"/>
                        <a:t>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358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u="none" strike="noStrike" dirty="0"/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Dünya Kupasında Milletler Yarışıyor Plajda İzmarit Toplama  Etkinliği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Otel misafirleri 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Mavi Bayraklı Plajımızda Plaj ve Deniz Kirliliğine Dikkat Çekmek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Temmuz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Blue </a:t>
                      </a:r>
                      <a:r>
                        <a:rPr lang="tr-TR" sz="1000" dirty="0" err="1"/>
                        <a:t>Flag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calendar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needs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to</a:t>
                      </a:r>
                      <a:r>
                        <a:rPr lang="tr-TR" sz="1000" dirty="0"/>
                        <a:t> be done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Hotel </a:t>
                      </a:r>
                      <a:r>
                        <a:rPr lang="tr-TR" sz="1000" dirty="0" err="1"/>
                        <a:t>guests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/>
                        <a:t>Raising Awareness of Beach and Marine Pollution at Our Blue Flag Beach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July</a:t>
                      </a:r>
                      <a:r>
                        <a:rPr lang="tr-TR" sz="1000" dirty="0"/>
                        <a:t>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72877855"/>
                  </a:ext>
                </a:extLst>
              </a:tr>
              <a:tr h="76358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u="none" strike="noStrike" dirty="0"/>
                        <a:t>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Atıklardan Müzik Duvarı Yapım Atölyesi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Misafir ve Çalışan Çocukları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Geri Kazanımla Çevre Bilincinin Kazanılması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Ağustos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/>
                        <a:t>Music Wall Construction Workshop from Waste Materials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/>
                        <a:t>Children of Guests and Employees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/>
                        <a:t>Increasing Environmental Awareness through Recycling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August</a:t>
                      </a:r>
                      <a:r>
                        <a:rPr lang="tr-TR" sz="1000" dirty="0"/>
                        <a:t>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69063465"/>
                  </a:ext>
                </a:extLst>
              </a:tr>
              <a:tr h="76358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İklim Krizi ve Etkileri Semineri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Otel Çalışanları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Çevresel Sürdürülebilirlik Bilincinin Arttırılması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Eylül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/>
                        <a:t>Climate Crisis and its Impacts Seminar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/>
                        <a:t>Hotel Staff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/>
                        <a:t>Raising Awareness of Environmental Sustainability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September</a:t>
                      </a:r>
                      <a:r>
                        <a:rPr lang="tr-TR" sz="1000" dirty="0"/>
                        <a:t>   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0" y="5152690"/>
            <a:ext cx="86316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1000" b="1" dirty="0"/>
              <a:t>ETKİNLİKLERİN HİTAP ETTİĞİ BÖLGE:</a:t>
            </a:r>
            <a:r>
              <a:rPr lang="tr-TR" sz="1000" dirty="0"/>
              <a:t> </a:t>
            </a:r>
            <a:r>
              <a:rPr lang="tr-TR" sz="1000" b="1" dirty="0">
                <a:solidFill>
                  <a:srgbClr val="FF0000"/>
                </a:solidFill>
              </a:rPr>
              <a:t>…BODRUM………..</a:t>
            </a:r>
          </a:p>
          <a:p>
            <a:r>
              <a:rPr lang="tr-TR" sz="1000" dirty="0"/>
              <a:t>( REGION OF ACTIVITES )</a:t>
            </a:r>
            <a:r>
              <a:rPr lang="tr-TR" sz="1000" i="1" dirty="0"/>
              <a:t> </a:t>
            </a:r>
            <a:r>
              <a:rPr lang="tr-TR" sz="1000" dirty="0"/>
              <a:t> </a:t>
            </a:r>
          </a:p>
          <a:p>
            <a:r>
              <a:rPr lang="tr-TR" sz="1000" b="1" dirty="0"/>
              <a:t> </a:t>
            </a:r>
            <a:endParaRPr lang="tr-TR" sz="1000" dirty="0"/>
          </a:p>
          <a:p>
            <a:r>
              <a:rPr lang="tr-TR" sz="1000" b="1" dirty="0"/>
              <a:t>ETKİNLİKLERİ ORGANİZE EDEN BELEDİYE-DERNEK VEYA İŞLETME</a:t>
            </a:r>
            <a:r>
              <a:rPr lang="tr-TR" sz="1000" dirty="0"/>
              <a:t> </a:t>
            </a:r>
            <a:r>
              <a:rPr lang="tr-TR" sz="1000" b="1" dirty="0"/>
              <a:t>: </a:t>
            </a:r>
            <a:r>
              <a:rPr lang="tr-TR" sz="1000" b="1" dirty="0">
                <a:solidFill>
                  <a:srgbClr val="FF0000"/>
                </a:solidFill>
              </a:rPr>
              <a:t>…BLUE DREAMS RESORT…..</a:t>
            </a:r>
          </a:p>
          <a:p>
            <a:r>
              <a:rPr lang="tr-TR" sz="1000" dirty="0"/>
              <a:t>( ACTIVITIES ORGANIZED BY )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3563</TotalTime>
  <Words>296</Words>
  <Application>Microsoft Office PowerPoint</Application>
  <PresentationFormat>Ekran Gösterisi (4:3)</PresentationFormat>
  <Paragraphs>68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7" baseType="lpstr">
      <vt:lpstr>Arial</vt:lpstr>
      <vt:lpstr>Calibri</vt:lpstr>
      <vt:lpstr>Verdana</vt:lpstr>
      <vt:lpstr>Wingdings 2</vt:lpstr>
      <vt:lpstr>Wingdings 3</vt:lpstr>
      <vt:lpstr>Kalabalık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oby</dc:creator>
  <cp:lastModifiedBy>KALİTE MD</cp:lastModifiedBy>
  <cp:revision>317</cp:revision>
  <cp:lastPrinted>1601-01-01T00:00:00Z</cp:lastPrinted>
  <dcterms:created xsi:type="dcterms:W3CDTF">1601-01-01T00:00:00Z</dcterms:created>
  <dcterms:modified xsi:type="dcterms:W3CDTF">2025-12-05T09:42:03Z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