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84975" cy="99187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79718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489213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28732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3319638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0A7DD7F-694E-42A0-BFA6-5B43454BB1D4}" type="datetimeFigureOut">
              <a:rPr lang="tr-TR" smtClean="0"/>
              <a:pPr/>
              <a:t>3.12.2025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649179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895971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0A7DD7F-694E-42A0-BFA6-5B43454BB1D4}" type="datetimeFigureOut">
              <a:rPr lang="tr-TR" smtClean="0"/>
              <a:pPr/>
              <a:t>3.12.2025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155949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0A7DD7F-694E-42A0-BFA6-5B43454BB1D4}" type="datetimeFigureOut">
              <a:rPr lang="tr-TR" smtClean="0"/>
              <a:pPr/>
              <a:t>3.12.2025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2108052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0A7DD7F-694E-42A0-BFA6-5B43454BB1D4}" type="datetimeFigureOut">
              <a:rPr lang="tr-TR" smtClean="0"/>
              <a:pPr/>
              <a:t>3.12.2025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124868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096030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0A7DD7F-694E-42A0-BFA6-5B43454BB1D4}" type="datetimeFigureOut">
              <a:rPr lang="tr-TR" smtClean="0"/>
              <a:pPr/>
              <a:t>3.12.2025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7A9456-DA4E-4568-9D3C-B4F6D7492891}" type="slidenum">
              <a:rPr lang="tr-TR" smtClean="0"/>
              <a:pPr/>
              <a:t>‹#›</a:t>
            </a:fld>
            <a:endParaRPr lang="tr-TR"/>
          </a:p>
        </p:txBody>
      </p:sp>
    </p:spTree>
    <p:extLst>
      <p:ext uri="{BB962C8B-B14F-4D97-AF65-F5344CB8AC3E}">
        <p14:creationId xmlns:p14="http://schemas.microsoft.com/office/powerpoint/2010/main" val="4063928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7DD7F-694E-42A0-BFA6-5B43454BB1D4}" type="datetimeFigureOut">
              <a:rPr lang="tr-TR" smtClean="0"/>
              <a:pPr/>
              <a:t>3.12.2025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A9456-DA4E-4568-9D3C-B4F6D7492891}" type="slidenum">
              <a:rPr lang="tr-TR" smtClean="0"/>
              <a:pPr/>
              <a:t>‹#›</a:t>
            </a:fld>
            <a:endParaRPr lang="tr-TR"/>
          </a:p>
        </p:txBody>
      </p:sp>
    </p:spTree>
    <p:extLst>
      <p:ext uri="{BB962C8B-B14F-4D97-AF65-F5344CB8AC3E}">
        <p14:creationId xmlns:p14="http://schemas.microsoft.com/office/powerpoint/2010/main" val="2268291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mailto:kaytazderemavibayrak@gmail.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718715107"/>
              </p:ext>
            </p:extLst>
          </p:nvPr>
        </p:nvGraphicFramePr>
        <p:xfrm>
          <a:off x="763835" y="826362"/>
          <a:ext cx="10615747" cy="5798008"/>
        </p:xfrm>
        <a:graphic>
          <a:graphicData uri="http://schemas.openxmlformats.org/drawingml/2006/table">
            <a:tbl>
              <a:tblPr firstRow="1" firstCol="1" lastRow="1" lastCol="1" bandRow="1" bandCol="1"/>
              <a:tblGrid>
                <a:gridCol w="578104"/>
                <a:gridCol w="1825461"/>
                <a:gridCol w="2133600"/>
                <a:gridCol w="4432662"/>
                <a:gridCol w="1645920"/>
              </a:tblGrid>
              <a:tr h="315871">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Etkinlik adı </a:t>
                      </a: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Name of the activity</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Hedef grup</a:t>
                      </a:r>
                      <a:r>
                        <a:rPr lang="tr-TR" sz="1050">
                          <a:effectLst/>
                          <a:latin typeface="Arial" panose="020B0604020202020204" pitchFamily="34" charset="0"/>
                          <a:ea typeface="Times New Roman" panose="02020603050405020304" pitchFamily="18" charset="0"/>
                          <a:cs typeface="Arial" panose="020B0604020202020204" pitchFamily="34" charset="0"/>
                        </a:rPr>
                        <a:t> ve</a:t>
                      </a:r>
                      <a:r>
                        <a:rPr lang="tr-TR" sz="1050" b="1">
                          <a:effectLst/>
                          <a:latin typeface="Arial" panose="020B0604020202020204" pitchFamily="34" charset="0"/>
                          <a:ea typeface="Times New Roman" panose="02020603050405020304" pitchFamily="18" charset="0"/>
                          <a:cs typeface="Arial" panose="020B0604020202020204" pitchFamily="34" charset="0"/>
                        </a:rPr>
                        <a:t> Yeri</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Target Group and Place</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Etkinliğin Amacı ve İçeriği</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Aim and content of activity</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b="1">
                          <a:effectLst/>
                          <a:latin typeface="Arial" panose="020B0604020202020204" pitchFamily="34" charset="0"/>
                          <a:ea typeface="Times New Roman" panose="02020603050405020304" pitchFamily="18" charset="0"/>
                          <a:cs typeface="Arial" panose="020B0604020202020204" pitchFamily="34" charset="0"/>
                        </a:rPr>
                        <a:t>Planlanan tarih</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Date</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r h="1265872">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1</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Plajım Rengarenk</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My beach is colorful</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Öğrenciler-kurumlar-sivil toplum örgütleri, halk.</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i="1" dirty="0">
                          <a:effectLst/>
                          <a:latin typeface="Arial" panose="020B0604020202020204" pitchFamily="34" charset="0"/>
                          <a:ea typeface="Times New Roman" panose="02020603050405020304" pitchFamily="18" charset="0"/>
                          <a:cs typeface="Arial" panose="020B0604020202020204" pitchFamily="34" charset="0"/>
                        </a:rPr>
                        <a:t>Students-institutions-non-governmental organizations public.</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Halkın plajın sezon hazırlık çalışmalarına katılarak plajı sahiplenerek korumaları amaçlanmıştır.</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It is aimed for the public to take ownership and protect the beach by participating in the season preparation works of the beach</a:t>
                      </a:r>
                      <a:r>
                        <a:rPr lang="tr-TR" sz="1050" dirty="0">
                          <a:effectLst/>
                          <a:latin typeface="Arial" panose="020B0604020202020204" pitchFamily="34" charset="0"/>
                          <a:ea typeface="Times New Roman" panose="02020603050405020304" pitchFamily="18" charset="0"/>
                          <a:cs typeface="Arial" panose="020B0604020202020204" pitchFamily="34" charset="0"/>
                        </a:rPr>
                        <a:t>.</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Haziran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June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1612">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2</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Geri Dönüşüm Çocuk Atölyesi</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Recycling Workshop for Children</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3-12 Yaş Grubu Öğrenciler-kurumlar-sivil </a:t>
                      </a:r>
                      <a:r>
                        <a:rPr lang="tr-TR" sz="1050" dirty="0">
                          <a:effectLst/>
                          <a:latin typeface="Arial" panose="020B0604020202020204" pitchFamily="34" charset="0"/>
                          <a:ea typeface="Times New Roman" panose="02020603050405020304" pitchFamily="18" charset="0"/>
                          <a:cs typeface="Arial" panose="020B0604020202020204" pitchFamily="34" charset="0"/>
                        </a:rPr>
                        <a:t>toplum örgütleri, halk.</a:t>
                      </a:r>
                    </a:p>
                    <a:p>
                      <a:pPr algn="l">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just">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b="0" i="0" kern="1200" dirty="0" smtClean="0">
                          <a:solidFill>
                            <a:schemeClr val="tx1"/>
                          </a:solidFill>
                          <a:effectLst/>
                          <a:latin typeface="Arial" panose="020B0604020202020204" pitchFamily="34" charset="0"/>
                          <a:ea typeface="+mn-ea"/>
                          <a:cs typeface="Arial" panose="020B0604020202020204" pitchFamily="34" charset="0"/>
                        </a:rPr>
                        <a:t>3-12 Age Group Students-institutions-non-governmental organizations, the public</a:t>
                      </a:r>
                      <a:endParaRPr lang="tr-TR" sz="1050" b="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266825" algn="l"/>
                        </a:tabLs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smtClean="0">
                          <a:solidFill>
                            <a:srgbClr val="494949"/>
                          </a:solidFill>
                          <a:latin typeface="Arial" panose="020B0604020202020204" pitchFamily="34" charset="0"/>
                          <a:ea typeface="Garet"/>
                          <a:cs typeface="Arial" panose="020B0604020202020204" pitchFamily="34" charset="0"/>
                          <a:sym typeface="Garet"/>
                        </a:rPr>
                        <a:t>Atık malzemelerin yeniden değerlendirilebileceğini göstermek ve yaratıcı süreçlere katılım sağlamak.</a:t>
                      </a:r>
                    </a:p>
                    <a:p>
                      <a:pPr algn="l">
                        <a:spcAft>
                          <a:spcPts val="0"/>
                        </a:spcAft>
                      </a:pP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b="0" i="0" kern="1200" dirty="0" smtClean="0">
                          <a:solidFill>
                            <a:schemeClr val="tx1"/>
                          </a:solidFill>
                          <a:effectLst/>
                          <a:latin typeface="Arial" panose="020B0604020202020204" pitchFamily="34" charset="0"/>
                          <a:ea typeface="+mn-ea"/>
                          <a:cs typeface="Arial" panose="020B0604020202020204" pitchFamily="34" charset="0"/>
                        </a:rPr>
                        <a:t>To show that waste materials can be re-evaluated and to participate in creative processes.</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Haziran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June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r h="1286016">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3</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dirty="0" smtClean="0">
                          <a:effectLst/>
                          <a:latin typeface="Arial" panose="020B0604020202020204" pitchFamily="34" charset="0"/>
                          <a:ea typeface="Times New Roman" panose="02020603050405020304" pitchFamily="18" charset="0"/>
                          <a:cs typeface="Arial" panose="020B0604020202020204" pitchFamily="34" charset="0"/>
                        </a:rPr>
                        <a:t>Mavi Bayrak Kriterleri Karikatür Sergisi</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Karikatüre ilgi duyan her yaştan katılımcı.</a:t>
                      </a: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smtClean="0"/>
                        <a:t>Participants of all ages who are interested in caricature.</a:t>
                      </a: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050" kern="1200" dirty="0">
                          <a:solidFill>
                            <a:srgbClr val="161616"/>
                          </a:solidFill>
                          <a:effectLst/>
                          <a:latin typeface="Arial" panose="020B0604020202020204" pitchFamily="34" charset="0"/>
                          <a:ea typeface="Times New Roman" panose="02020603050405020304" pitchFamily="18" charset="0"/>
                          <a:cs typeface="Arial" panose="020B0604020202020204" pitchFamily="34" charset="0"/>
                        </a:rPr>
                        <a:t> </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r>
                        <a:rPr lang="tr-TR" sz="1050" dirty="0" smtClean="0"/>
                        <a:t>Karikatüre ilgi duyan her yaştan katılımcının yaratıcılığını desteklemek ve çevre farkındalığını eğlenceli bir yöntemle artırmak.</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tr-TR" sz="1050" dirty="0" smtClean="0"/>
                        <a:t>To support the creativity of participants of all ages interested in caricature and to raise environmental awareness in an engaging way.</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Temmuz 2025 </a:t>
                      </a:r>
                    </a:p>
                    <a:p>
                      <a:pPr algn="ctr">
                        <a:spcAft>
                          <a:spcPts val="0"/>
                        </a:spcAf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July 2025</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3483">
                <a:tc>
                  <a:txBody>
                    <a:bodyPr/>
                    <a:lstStyle/>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4</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endParaRPr lang="tr-TR" sz="1050" dirty="0" smtClean="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smtClean="0">
                          <a:effectLst/>
                          <a:latin typeface="Arial" panose="020B0604020202020204" pitchFamily="34" charset="0"/>
                          <a:ea typeface="Times New Roman" panose="02020603050405020304" pitchFamily="18" charset="0"/>
                          <a:cs typeface="Arial" panose="020B0604020202020204" pitchFamily="34" charset="0"/>
                        </a:rPr>
                        <a:t>Atıklar </a:t>
                      </a:r>
                      <a:r>
                        <a:rPr lang="tr-TR" sz="1050" dirty="0">
                          <a:effectLst/>
                          <a:latin typeface="Arial" panose="020B0604020202020204" pitchFamily="34" charset="0"/>
                          <a:ea typeface="Times New Roman" panose="02020603050405020304" pitchFamily="18" charset="0"/>
                          <a:cs typeface="Arial" panose="020B0604020202020204" pitchFamily="34" charset="0"/>
                        </a:rPr>
                        <a:t>Heykele Dönüşüyor</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Waste turns into sculpture</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Öğrenciler-kurumlar-sivil toplum örgütleri, halk.</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tabLst>
                          <a:tab pos="1266825" algn="l"/>
                        </a:tabLst>
                      </a:pPr>
                      <a:r>
                        <a:rPr lang="tr-TR" sz="105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Students-institutions-non-governmental organizations public</a:t>
                      </a:r>
                      <a:endParaRPr lang="tr-TR" sz="1050">
                        <a:effectLst/>
                        <a:latin typeface="Arial" panose="020B0604020202020204" pitchFamily="34" charset="0"/>
                        <a:ea typeface="Times New Roman" panose="02020603050405020304" pitchFamily="18" charset="0"/>
                        <a:cs typeface="Arial" panose="020B0604020202020204" pitchFamily="34" charset="0"/>
                      </a:endParaRPr>
                    </a:p>
                    <a:p>
                      <a:pPr algn="l">
                        <a:spcAft>
                          <a:spcPts val="0"/>
                        </a:spcAft>
                      </a:pPr>
                      <a:r>
                        <a:rPr lang="tr-TR" sz="1050" i="1">
                          <a:effectLst/>
                          <a:latin typeface="Arial" panose="020B0604020202020204" pitchFamily="34" charset="0"/>
                          <a:ea typeface="Times New Roman" panose="02020603050405020304" pitchFamily="18" charset="0"/>
                          <a:cs typeface="Arial" panose="020B0604020202020204" pitchFamily="34" charset="0"/>
                        </a:rPr>
                        <a:t> </a:t>
                      </a:r>
                      <a:endParaRPr lang="tr-TR" sz="105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Plajdan toplanan atık malzemelerle heykel,atölye çalışması yapılarak geri dönüşüm farkındalığı yaratılması.</a:t>
                      </a:r>
                    </a:p>
                    <a:p>
                      <a:pPr algn="l">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l">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Creating recycling awareness by creating sculptures and workshops with waste materials collected from the beach.</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Temmuz 2025</a:t>
                      </a:r>
                    </a:p>
                    <a:p>
                      <a:pPr algn="ctr">
                        <a:spcAft>
                          <a:spcPts val="0"/>
                        </a:spcAft>
                      </a:pPr>
                      <a:r>
                        <a:rPr lang="tr-TR" sz="1050" dirty="0">
                          <a:effectLst/>
                          <a:latin typeface="Arial" panose="020B0604020202020204" pitchFamily="34" charset="0"/>
                          <a:ea typeface="Times New Roman" panose="02020603050405020304" pitchFamily="18" charset="0"/>
                          <a:cs typeface="Arial" panose="020B0604020202020204" pitchFamily="34" charset="0"/>
                        </a:rPr>
                        <a:t> </a:t>
                      </a:r>
                    </a:p>
                    <a:p>
                      <a:pPr algn="ctr">
                        <a:spcAft>
                          <a:spcPts val="0"/>
                        </a:spcAft>
                      </a:pPr>
                      <a:r>
                        <a:rPr lang="tr-TR" sz="1050" i="1" dirty="0">
                          <a:effectLst/>
                          <a:latin typeface="Arial" panose="020B0604020202020204" pitchFamily="34" charset="0"/>
                          <a:ea typeface="Times New Roman" panose="02020603050405020304" pitchFamily="18" charset="0"/>
                          <a:cs typeface="Arial" panose="020B0604020202020204" pitchFamily="34" charset="0"/>
                        </a:rPr>
                        <a:t>July 2025</a:t>
                      </a:r>
                      <a:endParaRPr lang="tr-TR" sz="1050" dirty="0">
                        <a:effectLst/>
                        <a:latin typeface="Arial" panose="020B0604020202020204" pitchFamily="34" charset="0"/>
                        <a:ea typeface="Times New Roman" panose="02020603050405020304" pitchFamily="18" charset="0"/>
                        <a:cs typeface="Arial" panose="020B0604020202020204" pitchFamily="34"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r>
            </a:tbl>
          </a:graphicData>
        </a:graphic>
      </p:graphicFrame>
      <p:sp>
        <p:nvSpPr>
          <p:cNvPr id="5" name="Dikdörtgen 4"/>
          <p:cNvSpPr/>
          <p:nvPr/>
        </p:nvSpPr>
        <p:spPr>
          <a:xfrm>
            <a:off x="-539930" y="174195"/>
            <a:ext cx="11919512" cy="664797"/>
          </a:xfrm>
          <a:prstGeom prst="rect">
            <a:avLst/>
          </a:prstGeom>
        </p:spPr>
        <p:txBody>
          <a:bodyPr wrap="square">
            <a:spAutoFit/>
          </a:bodyPr>
          <a:lstStyle/>
          <a:p>
            <a:pPr algn="ctr">
              <a:spcAft>
                <a:spcPts val="0"/>
              </a:spcAft>
            </a:pPr>
            <a:r>
              <a:rPr lang="tr-TR" sz="1200" b="1" dirty="0" smtClean="0">
                <a:effectLst/>
                <a:latin typeface="Arial" panose="020B0604020202020204" pitchFamily="34" charset="0"/>
                <a:ea typeface="Times New Roman" panose="02020603050405020304" pitchFamily="18" charset="0"/>
              </a:rPr>
              <a:t>EK-2</a:t>
            </a:r>
            <a:endParaRPr lang="tr-TR" sz="1200" dirty="0" smtClean="0">
              <a:effectLst/>
              <a:latin typeface="Times New Roman" panose="02020603050405020304" pitchFamily="18" charset="0"/>
              <a:ea typeface="Times New Roman" panose="02020603050405020304" pitchFamily="18" charset="0"/>
            </a:endParaRPr>
          </a:p>
          <a:p>
            <a:pPr marL="1597660" marR="137160">
              <a:lnSpc>
                <a:spcPct val="105000"/>
              </a:lnSpc>
              <a:spcAft>
                <a:spcPts val="15"/>
              </a:spcAft>
            </a:pPr>
            <a:r>
              <a:rPr lang="tr-TR" sz="1200" b="1" dirty="0" smtClean="0">
                <a:solidFill>
                  <a:srgbClr val="000000"/>
                </a:solidFill>
                <a:effectLst/>
                <a:latin typeface="Arial" panose="020B0604020202020204" pitchFamily="34" charset="0"/>
                <a:ea typeface="Arial" panose="020B0604020202020204" pitchFamily="34" charset="0"/>
              </a:rPr>
              <a:t>2025 YILINDA GERÇEKLEŞTİRİLMESİ PLANLANAN ÇEVRE EĞİTİM ETKİNLİKLERİ * </a:t>
            </a:r>
            <a:r>
              <a:rPr lang="tr-TR" sz="1200" i="1" dirty="0" smtClean="0">
                <a:solidFill>
                  <a:srgbClr val="000000"/>
                </a:solidFill>
                <a:effectLst/>
                <a:latin typeface="Arial" panose="020B0604020202020204" pitchFamily="34" charset="0"/>
                <a:ea typeface="Arial" panose="020B0604020202020204" pitchFamily="34" charset="0"/>
              </a:rPr>
              <a:t>ENVIRONMENTAL EDUCATION ACTIVITIES PROGRAMMED FOR </a:t>
            </a:r>
            <a:r>
              <a:rPr lang="tr-TR" sz="1200" i="1" dirty="0" smtClean="0">
                <a:solidFill>
                  <a:srgbClr val="000000"/>
                </a:solidFill>
                <a:effectLst/>
                <a:latin typeface="Arial" panose="020B0604020202020204" pitchFamily="34" charset="0"/>
                <a:ea typeface="Arial" panose="020B0604020202020204" pitchFamily="34" charset="0"/>
              </a:rPr>
              <a:t>2026** </a:t>
            </a:r>
            <a:endParaRPr lang="tr-T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937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269886484"/>
              </p:ext>
            </p:extLst>
          </p:nvPr>
        </p:nvGraphicFramePr>
        <p:xfrm>
          <a:off x="766011" y="1260141"/>
          <a:ext cx="10615747" cy="1567280"/>
        </p:xfrm>
        <a:graphic>
          <a:graphicData uri="http://schemas.openxmlformats.org/drawingml/2006/table">
            <a:tbl>
              <a:tblPr firstRow="1" firstCol="1" lastRow="1" lastCol="1" bandRow="1" bandCol="1"/>
              <a:tblGrid>
                <a:gridCol w="578104"/>
                <a:gridCol w="1825461"/>
                <a:gridCol w="2133600"/>
                <a:gridCol w="4432662"/>
                <a:gridCol w="1645920"/>
              </a:tblGrid>
              <a:tr h="1567280">
                <a:tc>
                  <a:txBody>
                    <a:bodyPr/>
                    <a:lstStyle/>
                    <a:p>
                      <a:pPr algn="ctr">
                        <a:spcAft>
                          <a:spcPts val="0"/>
                        </a:spcAft>
                      </a:pPr>
                      <a:endParaRPr lang="tr-TR" sz="1050" dirty="0" smtClean="0">
                        <a:effectLst/>
                        <a:latin typeface="+mn-lt"/>
                        <a:ea typeface="Times New Roman" panose="02020603050405020304" pitchFamily="18" charset="0"/>
                      </a:endParaRPr>
                    </a:p>
                    <a:p>
                      <a:pPr algn="ctr">
                        <a:spcAft>
                          <a:spcPts val="0"/>
                        </a:spcAft>
                      </a:pPr>
                      <a:endParaRPr lang="tr-TR" sz="1050" dirty="0" smtClean="0">
                        <a:effectLst/>
                        <a:latin typeface="+mn-lt"/>
                        <a:ea typeface="Times New Roman" panose="02020603050405020304" pitchFamily="18" charset="0"/>
                      </a:endParaRPr>
                    </a:p>
                    <a:p>
                      <a:pPr algn="ctr">
                        <a:spcAft>
                          <a:spcPts val="0"/>
                        </a:spcAft>
                      </a:pPr>
                      <a:endParaRPr lang="tr-TR" sz="1050" dirty="0" smtClean="0">
                        <a:effectLst/>
                        <a:latin typeface="+mn-lt"/>
                        <a:ea typeface="Times New Roman" panose="02020603050405020304" pitchFamily="18" charset="0"/>
                      </a:endParaRPr>
                    </a:p>
                    <a:p>
                      <a:pPr algn="ctr">
                        <a:spcAft>
                          <a:spcPts val="0"/>
                        </a:spcAft>
                      </a:pPr>
                      <a:r>
                        <a:rPr lang="tr-TR" sz="1050" dirty="0" smtClean="0">
                          <a:effectLst/>
                          <a:latin typeface="+mn-lt"/>
                          <a:ea typeface="Times New Roman" panose="02020603050405020304" pitchFamily="18" charset="0"/>
                        </a:rPr>
                        <a:t>5</a:t>
                      </a:r>
                      <a:endParaRPr lang="tr-TR" sz="1050" dirty="0">
                        <a:effectLst/>
                        <a:latin typeface="+mn-lt"/>
                        <a:ea typeface="Times New Roman" panose="02020603050405020304" pitchFamily="18"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050" dirty="0">
                          <a:effectLst/>
                          <a:latin typeface="+mn-lt"/>
                          <a:ea typeface="Times New Roman" panose="02020603050405020304" pitchFamily="18" charset="0"/>
                        </a:rPr>
                        <a:t> </a:t>
                      </a:r>
                    </a:p>
                    <a:p>
                      <a:pPr algn="l">
                        <a:spcAft>
                          <a:spcPts val="0"/>
                        </a:spcAft>
                      </a:pPr>
                      <a:r>
                        <a:rPr lang="tr-TR" sz="1050" dirty="0">
                          <a:effectLst/>
                          <a:latin typeface="+mn-lt"/>
                          <a:ea typeface="Times New Roman" panose="02020603050405020304" pitchFamily="18" charset="0"/>
                        </a:rPr>
                        <a:t>Mavi Bayrak Tanıtım Filmi</a:t>
                      </a:r>
                    </a:p>
                    <a:p>
                      <a:pPr algn="l">
                        <a:spcAft>
                          <a:spcPts val="0"/>
                        </a:spcAft>
                      </a:pPr>
                      <a:r>
                        <a:rPr lang="tr-TR" sz="1050" dirty="0">
                          <a:effectLst/>
                          <a:latin typeface="+mn-lt"/>
                          <a:ea typeface="Times New Roman" panose="02020603050405020304" pitchFamily="18" charset="0"/>
                        </a:rPr>
                        <a:t> </a:t>
                      </a:r>
                    </a:p>
                    <a:p>
                      <a:pPr algn="l">
                        <a:spcAft>
                          <a:spcPts val="0"/>
                        </a:spcAft>
                      </a:pPr>
                      <a:r>
                        <a:rPr lang="tr-TR" sz="1050" dirty="0">
                          <a:effectLst/>
                          <a:latin typeface="+mn-lt"/>
                          <a:ea typeface="Times New Roman" panose="02020603050405020304" pitchFamily="18" charset="0"/>
                        </a:rPr>
                        <a:t>Blue Flag Promotional Film</a:t>
                      </a:r>
                    </a:p>
                    <a:p>
                      <a:pPr algn="l">
                        <a:spcAft>
                          <a:spcPts val="0"/>
                        </a:spcAft>
                      </a:pPr>
                      <a:r>
                        <a:rPr lang="tr-TR" sz="1050" dirty="0">
                          <a:effectLst/>
                          <a:latin typeface="+mn-lt"/>
                          <a:ea typeface="Times New Roman" panose="02020603050405020304" pitchFamily="18"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mn-lt"/>
                          <a:ea typeface="Times New Roman" panose="02020603050405020304" pitchFamily="18" charset="0"/>
                        </a:rPr>
                        <a:t> </a:t>
                      </a:r>
                    </a:p>
                    <a:p>
                      <a:pPr algn="l">
                        <a:spcAft>
                          <a:spcPts val="0"/>
                        </a:spcAft>
                        <a:tabLst>
                          <a:tab pos="1266825" algn="l"/>
                        </a:tabLst>
                      </a:pPr>
                      <a:r>
                        <a:rPr lang="tr-TR" sz="1050" dirty="0">
                          <a:effectLst/>
                          <a:latin typeface="+mn-lt"/>
                          <a:ea typeface="Times New Roman" panose="02020603050405020304" pitchFamily="18" charset="0"/>
                        </a:rPr>
                        <a:t>Öğrenciler-kurumlar-sivil toplum örgütleri, halk.</a:t>
                      </a:r>
                    </a:p>
                    <a:p>
                      <a:pPr algn="l">
                        <a:spcAft>
                          <a:spcPts val="0"/>
                        </a:spcAft>
                        <a:tabLst>
                          <a:tab pos="1266825" algn="l"/>
                        </a:tabLst>
                      </a:pPr>
                      <a:r>
                        <a:rPr lang="tr-TR" sz="1050" dirty="0">
                          <a:effectLst/>
                          <a:latin typeface="+mn-lt"/>
                          <a:ea typeface="Times New Roman" panose="02020603050405020304" pitchFamily="18" charset="0"/>
                        </a:rPr>
                        <a:t> </a:t>
                      </a:r>
                    </a:p>
                    <a:p>
                      <a:pPr algn="l">
                        <a:spcAft>
                          <a:spcPts val="0"/>
                        </a:spcAft>
                        <a:tabLst>
                          <a:tab pos="1266825" algn="l"/>
                        </a:tabLst>
                      </a:pPr>
                      <a:r>
                        <a:rPr lang="tr-TR" sz="1050" dirty="0">
                          <a:effectLst/>
                          <a:latin typeface="+mn-lt"/>
                          <a:ea typeface="Times New Roman" panose="02020603050405020304" pitchFamily="18" charset="0"/>
                        </a:rPr>
                        <a:t> </a:t>
                      </a:r>
                    </a:p>
                    <a:p>
                      <a:pPr algn="l">
                        <a:spcAft>
                          <a:spcPts val="0"/>
                        </a:spcAft>
                      </a:pPr>
                      <a:r>
                        <a:rPr lang="tr-TR" sz="1050" i="1" dirty="0">
                          <a:effectLst/>
                          <a:latin typeface="+mn-lt"/>
                          <a:ea typeface="Times New Roman" panose="02020603050405020304" pitchFamily="18" charset="0"/>
                        </a:rPr>
                        <a:t>Students-institutions-non-governmental organizations public</a:t>
                      </a:r>
                      <a:endParaRPr lang="tr-TR" sz="1050" dirty="0">
                        <a:effectLst/>
                        <a:latin typeface="+mn-lt"/>
                        <a:ea typeface="Times New Roman" panose="02020603050405020304" pitchFamily="18" charset="0"/>
                      </a:endParaRPr>
                    </a:p>
                    <a:p>
                      <a:pPr algn="ctr">
                        <a:spcAft>
                          <a:spcPts val="0"/>
                        </a:spcAft>
                      </a:pPr>
                      <a:r>
                        <a:rPr lang="tr-TR" sz="1050" dirty="0">
                          <a:effectLst/>
                          <a:latin typeface="+mn-lt"/>
                          <a:ea typeface="Times New Roman" panose="02020603050405020304" pitchFamily="18" charset="0"/>
                        </a:rPr>
                        <a:t> </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tr-TR" sz="1050" dirty="0" smtClean="0">
                        <a:effectLst/>
                        <a:latin typeface="+mn-lt"/>
                        <a:ea typeface="Times New Roman" panose="02020603050405020304" pitchFamily="18" charset="0"/>
                      </a:endParaRPr>
                    </a:p>
                    <a:p>
                      <a:pPr algn="just">
                        <a:spcAft>
                          <a:spcPts val="0"/>
                        </a:spcAft>
                      </a:pPr>
                      <a:r>
                        <a:rPr lang="tr-TR" sz="1050" dirty="0" smtClean="0">
                          <a:effectLst/>
                          <a:latin typeface="+mn-lt"/>
                          <a:ea typeface="Times New Roman" panose="02020603050405020304" pitchFamily="18" charset="0"/>
                        </a:rPr>
                        <a:t>Mavi </a:t>
                      </a:r>
                      <a:r>
                        <a:rPr lang="tr-TR" sz="1050" dirty="0">
                          <a:effectLst/>
                          <a:latin typeface="+mn-lt"/>
                          <a:ea typeface="Times New Roman" panose="02020603050405020304" pitchFamily="18" charset="0"/>
                        </a:rPr>
                        <a:t>Bayrak programı tanıtım filmi, programın kriterlerini, plajların korunmasındaki rolünü ve sürdürülebilir turizme sağladığı faydaları etkileyici görsellerle aktaracaktır.</a:t>
                      </a:r>
                    </a:p>
                    <a:p>
                      <a:pPr algn="just">
                        <a:spcAft>
                          <a:spcPts val="0"/>
                        </a:spcAft>
                      </a:pPr>
                      <a:r>
                        <a:rPr lang="tr-TR" sz="1050" dirty="0">
                          <a:effectLst/>
                          <a:latin typeface="+mn-lt"/>
                          <a:ea typeface="Times New Roman" panose="02020603050405020304" pitchFamily="18" charset="0"/>
                        </a:rPr>
                        <a:t> </a:t>
                      </a:r>
                    </a:p>
                    <a:p>
                      <a:pPr algn="just">
                        <a:spcAft>
                          <a:spcPts val="0"/>
                        </a:spcAft>
                      </a:pPr>
                      <a:r>
                        <a:rPr lang="tr-TR" sz="1050" dirty="0">
                          <a:effectLst/>
                          <a:latin typeface="+mn-lt"/>
                          <a:ea typeface="Times New Roman" panose="02020603050405020304" pitchFamily="18" charset="0"/>
                        </a:rPr>
                        <a:t>The Blue Flag program promotional film will convey the program's criteria, its role in protecting beaches, and its contributions to sustainable tourism through impactful visuals.</a:t>
                      </a: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50" dirty="0">
                          <a:effectLst/>
                          <a:latin typeface="+mn-lt"/>
                          <a:ea typeface="Times New Roman" panose="02020603050405020304" pitchFamily="18" charset="0"/>
                        </a:rPr>
                        <a:t> </a:t>
                      </a:r>
                    </a:p>
                    <a:p>
                      <a:pPr algn="ctr">
                        <a:spcAft>
                          <a:spcPts val="0"/>
                        </a:spcAft>
                      </a:pPr>
                      <a:r>
                        <a:rPr lang="tr-TR" sz="1050" dirty="0">
                          <a:effectLst/>
                          <a:latin typeface="+mn-lt"/>
                          <a:ea typeface="Times New Roman" panose="02020603050405020304" pitchFamily="18" charset="0"/>
                        </a:rPr>
                        <a:t> </a:t>
                      </a:r>
                      <a:endParaRPr lang="tr-TR" sz="1050" dirty="0" smtClean="0">
                        <a:effectLst/>
                        <a:latin typeface="+mn-lt"/>
                        <a:ea typeface="Times New Roman" panose="02020603050405020304" pitchFamily="18" charset="0"/>
                      </a:endParaRPr>
                    </a:p>
                    <a:p>
                      <a:pPr algn="ctr">
                        <a:spcAft>
                          <a:spcPts val="0"/>
                        </a:spcAft>
                      </a:pPr>
                      <a:endParaRPr lang="tr-TR" sz="1050" dirty="0">
                        <a:effectLst/>
                        <a:latin typeface="+mn-lt"/>
                        <a:ea typeface="Times New Roman" panose="02020603050405020304" pitchFamily="18" charset="0"/>
                      </a:endParaRPr>
                    </a:p>
                    <a:p>
                      <a:pPr algn="ctr">
                        <a:spcAft>
                          <a:spcPts val="0"/>
                        </a:spcAft>
                      </a:pPr>
                      <a:r>
                        <a:rPr lang="tr-TR" sz="1050" dirty="0">
                          <a:effectLst/>
                          <a:latin typeface="+mn-lt"/>
                          <a:ea typeface="Times New Roman" panose="02020603050405020304" pitchFamily="18" charset="0"/>
                        </a:rPr>
                        <a:t>Ağustos 2025</a:t>
                      </a:r>
                    </a:p>
                    <a:p>
                      <a:pPr algn="ctr">
                        <a:spcAft>
                          <a:spcPts val="0"/>
                        </a:spcAft>
                      </a:pPr>
                      <a:r>
                        <a:rPr lang="tr-TR" sz="1050" dirty="0">
                          <a:effectLst/>
                          <a:latin typeface="+mn-lt"/>
                          <a:ea typeface="Times New Roman" panose="02020603050405020304" pitchFamily="18" charset="0"/>
                        </a:rPr>
                        <a:t> </a:t>
                      </a:r>
                    </a:p>
                    <a:p>
                      <a:pPr algn="ctr">
                        <a:spcAft>
                          <a:spcPts val="0"/>
                        </a:spcAft>
                      </a:pPr>
                      <a:r>
                        <a:rPr lang="tr-TR" sz="1050" i="1" dirty="0">
                          <a:effectLst/>
                          <a:latin typeface="+mn-lt"/>
                          <a:ea typeface="Times New Roman" panose="02020603050405020304" pitchFamily="18" charset="0"/>
                        </a:rPr>
                        <a:t>August 2025</a:t>
                      </a:r>
                      <a:endParaRPr lang="tr-TR" sz="1050" dirty="0">
                        <a:effectLst/>
                        <a:latin typeface="+mn-lt"/>
                        <a:ea typeface="Times New Roman" panose="02020603050405020304" pitchFamily="18" charset="0"/>
                      </a:endParaRPr>
                    </a:p>
                  </a:txBody>
                  <a:tcPr marL="39306" marR="393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Dikdörtgen 2"/>
          <p:cNvSpPr/>
          <p:nvPr/>
        </p:nvSpPr>
        <p:spPr>
          <a:xfrm>
            <a:off x="78376" y="424864"/>
            <a:ext cx="10895911" cy="664797"/>
          </a:xfrm>
          <a:prstGeom prst="rect">
            <a:avLst/>
          </a:prstGeom>
        </p:spPr>
        <p:txBody>
          <a:bodyPr wrap="square">
            <a:spAutoFit/>
          </a:bodyPr>
          <a:lstStyle/>
          <a:p>
            <a:pPr algn="ctr">
              <a:spcAft>
                <a:spcPts val="0"/>
              </a:spcAft>
            </a:pPr>
            <a:r>
              <a:rPr lang="tr-TR" sz="1200" b="1" dirty="0" smtClean="0">
                <a:effectLst/>
                <a:latin typeface="Arial" panose="020B0604020202020204" pitchFamily="34" charset="0"/>
                <a:ea typeface="Times New Roman" panose="02020603050405020304" pitchFamily="18" charset="0"/>
              </a:rPr>
              <a:t>EK-2</a:t>
            </a:r>
            <a:endParaRPr lang="tr-TR" sz="1200" dirty="0" smtClean="0">
              <a:effectLst/>
              <a:latin typeface="Times New Roman" panose="02020603050405020304" pitchFamily="18" charset="0"/>
              <a:ea typeface="Times New Roman" panose="02020603050405020304" pitchFamily="18" charset="0"/>
            </a:endParaRPr>
          </a:p>
          <a:p>
            <a:pPr marL="1597660" marR="137160">
              <a:lnSpc>
                <a:spcPct val="105000"/>
              </a:lnSpc>
              <a:spcAft>
                <a:spcPts val="15"/>
              </a:spcAft>
            </a:pPr>
            <a:r>
              <a:rPr lang="tr-TR" sz="1200" b="1" dirty="0" smtClean="0">
                <a:solidFill>
                  <a:srgbClr val="000000"/>
                </a:solidFill>
                <a:effectLst/>
                <a:latin typeface="Arial" panose="020B0604020202020204" pitchFamily="34" charset="0"/>
                <a:ea typeface="Arial" panose="020B0604020202020204" pitchFamily="34" charset="0"/>
              </a:rPr>
              <a:t>2026 </a:t>
            </a:r>
            <a:r>
              <a:rPr lang="tr-TR" sz="1200" b="1" dirty="0" smtClean="0">
                <a:solidFill>
                  <a:srgbClr val="000000"/>
                </a:solidFill>
                <a:effectLst/>
                <a:latin typeface="Arial" panose="020B0604020202020204" pitchFamily="34" charset="0"/>
                <a:ea typeface="Arial" panose="020B0604020202020204" pitchFamily="34" charset="0"/>
              </a:rPr>
              <a:t>YILINDA GERÇEKLEŞTİRİLMESİ PLANLANAN ÇEVRE EĞİTİM ETKİNLİKLERİ * </a:t>
            </a:r>
            <a:r>
              <a:rPr lang="tr-TR" sz="1200" i="1" dirty="0" smtClean="0">
                <a:solidFill>
                  <a:srgbClr val="000000"/>
                </a:solidFill>
                <a:effectLst/>
                <a:latin typeface="Arial" panose="020B0604020202020204" pitchFamily="34" charset="0"/>
                <a:ea typeface="Arial" panose="020B0604020202020204" pitchFamily="34" charset="0"/>
              </a:rPr>
              <a:t>ENVIRONMENTAL EDUCATION ACTIVITIES PROGRAMMED FOR </a:t>
            </a:r>
            <a:r>
              <a:rPr lang="tr-TR" sz="1200" i="1" dirty="0" smtClean="0">
                <a:solidFill>
                  <a:srgbClr val="000000"/>
                </a:solidFill>
                <a:effectLst/>
                <a:latin typeface="Arial" panose="020B0604020202020204" pitchFamily="34" charset="0"/>
                <a:ea typeface="Arial" panose="020B0604020202020204" pitchFamily="34" charset="0"/>
              </a:rPr>
              <a:t>2026** </a:t>
            </a:r>
            <a:endParaRPr lang="tr-TR" sz="1200" dirty="0">
              <a:effectLst/>
              <a:latin typeface="Times New Roman" panose="02020603050405020304" pitchFamily="18" charset="0"/>
              <a:ea typeface="Times New Roman" panose="02020603050405020304" pitchFamily="18" charset="0"/>
            </a:endParaRPr>
          </a:p>
        </p:txBody>
      </p:sp>
      <p:sp>
        <p:nvSpPr>
          <p:cNvPr id="4" name="Dikdörtgen 3"/>
          <p:cNvSpPr/>
          <p:nvPr/>
        </p:nvSpPr>
        <p:spPr>
          <a:xfrm>
            <a:off x="529390" y="2929383"/>
            <a:ext cx="11466095" cy="2419124"/>
          </a:xfrm>
          <a:prstGeom prst="rect">
            <a:avLst/>
          </a:prstGeom>
        </p:spPr>
        <p:txBody>
          <a:bodyPr wrap="square">
            <a:spAutoFit/>
          </a:bodyPr>
          <a:lstStyle/>
          <a:p>
            <a:pPr algn="ctr">
              <a:spcAft>
                <a:spcPts val="0"/>
              </a:spcAft>
            </a:pPr>
            <a:r>
              <a:rPr lang="tr-TR" sz="1000" b="1" dirty="0" smtClean="0">
                <a:effectLst/>
                <a:ea typeface="Times New Roman" panose="02020603050405020304" pitchFamily="18" charset="0"/>
              </a:rPr>
              <a:t>2026 </a:t>
            </a:r>
            <a:r>
              <a:rPr lang="tr-TR" sz="1000" b="1" dirty="0" smtClean="0">
                <a:effectLst/>
                <a:ea typeface="Times New Roman" panose="02020603050405020304" pitchFamily="18" charset="0"/>
              </a:rPr>
              <a:t>YILINDA GERÇEKLEŞTİRİLMESİ PLANLANAN ÇEVRE EĞİTİM ETKİNLİKLERİ *</a:t>
            </a:r>
            <a:endParaRPr lang="tr-TR" sz="1000" dirty="0" smtClean="0">
              <a:effectLst/>
              <a:ea typeface="Times New Roman" panose="02020603050405020304" pitchFamily="18" charset="0"/>
            </a:endParaRPr>
          </a:p>
          <a:p>
            <a:pPr algn="ctr">
              <a:spcAft>
                <a:spcPts val="0"/>
              </a:spcAft>
            </a:pPr>
            <a:r>
              <a:rPr lang="tr-TR" sz="1000" i="1" dirty="0" smtClean="0">
                <a:effectLst/>
                <a:ea typeface="Times New Roman" panose="02020603050405020304" pitchFamily="18" charset="0"/>
              </a:rPr>
              <a:t>ENVIRONMENTAL EDUCATION ACTIVITIES PROGRAMMED FOR 2025**</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p>
          <a:p>
            <a:pPr>
              <a:spcAft>
                <a:spcPts val="0"/>
              </a:spcAft>
            </a:pPr>
            <a:r>
              <a:rPr lang="tr-TR" sz="1000" b="1" dirty="0" smtClean="0">
                <a:effectLst/>
                <a:ea typeface="Times New Roman" panose="02020603050405020304" pitchFamily="18" charset="0"/>
              </a:rPr>
              <a:t>ETKİNLİKLERİ ORGANİZE EDECEK BELEDİYE, DERNEK VEYA İŞLETME: KAYTAZDERE BELEDİYESİ</a:t>
            </a:r>
          </a:p>
          <a:p>
            <a:pPr>
              <a:spcAft>
                <a:spcPts val="0"/>
              </a:spcAft>
            </a:pPr>
            <a:r>
              <a:rPr lang="tr-TR" sz="1000" b="1" dirty="0" smtClean="0">
                <a:effectLst/>
                <a:ea typeface="Times New Roman" panose="02020603050405020304" pitchFamily="18" charset="0"/>
              </a:rPr>
              <a:t>(ACTIVITIES </a:t>
            </a:r>
            <a:r>
              <a:rPr lang="tr-TR" sz="1000" dirty="0" smtClean="0">
                <a:effectLst/>
                <a:ea typeface="Times New Roman" panose="02020603050405020304" pitchFamily="18" charset="0"/>
              </a:rPr>
              <a:t>TO BE ORGANİZED AND HELD BY)</a:t>
            </a: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100" b="1" dirty="0" smtClean="0">
                <a:effectLst/>
                <a:ea typeface="Times New Roman" panose="02020603050405020304" pitchFamily="18" charset="0"/>
              </a:rPr>
              <a:t>ETKİNLİKLERİN</a:t>
            </a:r>
            <a:r>
              <a:rPr lang="tr-TR" sz="1000" b="1" dirty="0" smtClean="0">
                <a:effectLst/>
                <a:ea typeface="Times New Roman" panose="02020603050405020304" pitchFamily="18" charset="0"/>
              </a:rPr>
              <a:t> HİTAP ETTİĞİ BOLGE </a:t>
            </a:r>
            <a:r>
              <a:rPr lang="tr-TR" sz="1000" dirty="0" smtClean="0">
                <a:effectLst/>
                <a:ea typeface="Times New Roman" panose="02020603050405020304" pitchFamily="18" charset="0"/>
              </a:rPr>
              <a:t>(REGION OF ACTIVITES): </a:t>
            </a:r>
            <a:r>
              <a:rPr lang="tr-TR" sz="1000" b="1" dirty="0" smtClean="0">
                <a:effectLst/>
                <a:ea typeface="Times New Roman" panose="02020603050405020304" pitchFamily="18" charset="0"/>
              </a:rPr>
              <a:t>KAYTAZDERE</a:t>
            </a:r>
            <a:endParaRPr lang="tr-TR" sz="1000" dirty="0" smtClean="0">
              <a:effectLst/>
              <a:ea typeface="Times New Roman" panose="02020603050405020304" pitchFamily="18" charset="0"/>
            </a:endParaRPr>
          </a:p>
          <a:p>
            <a:pPr>
              <a:spcAft>
                <a:spcPts val="0"/>
              </a:spcAft>
            </a:pPr>
            <a:r>
              <a:rPr lang="tr-TR" sz="1000" dirty="0" smtClean="0">
                <a:effectLst/>
                <a:ea typeface="Times New Roman" panose="02020603050405020304" pitchFamily="18" charset="0"/>
              </a:rPr>
              <a:t> </a:t>
            </a:r>
          </a:p>
          <a:p>
            <a:pPr marR="706120" indent="-6350">
              <a:lnSpc>
                <a:spcPct val="112000"/>
              </a:lnSpc>
              <a:spcAft>
                <a:spcPts val="25"/>
              </a:spcAft>
            </a:pPr>
            <a:r>
              <a:rPr lang="tr-TR" sz="1000" b="1" dirty="0" smtClean="0">
                <a:effectLst/>
                <a:ea typeface="Times New Roman" panose="02020603050405020304" pitchFamily="18" charset="0"/>
              </a:rPr>
              <a:t>İLETİŞİM</a:t>
            </a:r>
            <a:r>
              <a:rPr lang="tr-TR" sz="1000" dirty="0" smtClean="0">
                <a:effectLst/>
                <a:ea typeface="Times New Roman" panose="02020603050405020304" pitchFamily="18" charset="0"/>
              </a:rPr>
              <a:t>(CONTACT INFO): </a:t>
            </a:r>
            <a:r>
              <a:rPr lang="tr-TR" sz="1000" dirty="0" smtClean="0">
                <a:solidFill>
                  <a:srgbClr val="000000"/>
                </a:solidFill>
                <a:effectLst/>
                <a:ea typeface="Arial" panose="020B0604020202020204" pitchFamily="34" charset="0"/>
              </a:rPr>
              <a:t>0226 462 8333      FAKS: 0226 462 8333     </a:t>
            </a:r>
            <a:r>
              <a:rPr lang="tr-TR" sz="1000" u="sng" dirty="0" smtClean="0">
                <a:solidFill>
                  <a:srgbClr val="0000FF"/>
                </a:solidFill>
                <a:effectLst/>
                <a:uFill>
                  <a:solidFill>
                    <a:srgbClr val="0000FF"/>
                  </a:solidFill>
                </a:uFill>
                <a:ea typeface="Arial" panose="020B0604020202020204" pitchFamily="34" charset="0"/>
              </a:rPr>
              <a:t>iletisim@kaytazdere.bel.tr</a:t>
            </a:r>
            <a:r>
              <a:rPr lang="tr-TR" sz="1000" dirty="0" smtClean="0">
                <a:solidFill>
                  <a:srgbClr val="000000"/>
                </a:solidFill>
                <a:effectLst/>
                <a:ea typeface="Arial" panose="020B0604020202020204" pitchFamily="34" charset="0"/>
              </a:rPr>
              <a:t> </a:t>
            </a:r>
            <a:r>
              <a:rPr lang="tr-TR" sz="1000" u="sng" dirty="0" smtClean="0">
                <a:solidFill>
                  <a:srgbClr val="000000"/>
                </a:solidFill>
                <a:effectLst/>
                <a:ea typeface="Arial" panose="020B0604020202020204" pitchFamily="34" charset="0"/>
                <a:hlinkClick r:id="rId2"/>
              </a:rPr>
              <a:t>kaytazderemavibayrak@gmail.com</a:t>
            </a:r>
            <a:r>
              <a:rPr lang="tr-TR" sz="1000" dirty="0" smtClean="0">
                <a:solidFill>
                  <a:srgbClr val="000000"/>
                </a:solidFill>
                <a:effectLst/>
                <a:ea typeface="Arial" panose="020B0604020202020204" pitchFamily="34" charset="0"/>
              </a:rPr>
              <a:t>  kaytazdereimar@gmail.com</a:t>
            </a:r>
            <a:endParaRPr lang="tr-TR" sz="1000" dirty="0" smtClean="0">
              <a:effectLst/>
              <a:ea typeface="Times New Roman" panose="02020603050405020304" pitchFamily="18" charset="0"/>
            </a:endParaRPr>
          </a:p>
          <a:p>
            <a:pPr>
              <a:spcAft>
                <a:spcPts val="0"/>
              </a:spcAft>
            </a:pPr>
            <a:r>
              <a:rPr lang="tr-TR" sz="1000" b="1" dirty="0" smtClean="0">
                <a:effectLst/>
                <a:ea typeface="Times New Roman" panose="02020603050405020304" pitchFamily="18" charset="0"/>
              </a:rPr>
              <a:t> </a:t>
            </a:r>
            <a:endParaRPr lang="tr-TR" sz="1000" dirty="0" smtClean="0">
              <a:effectLst/>
              <a:ea typeface="Times New Roman" panose="02020603050405020304" pitchFamily="18" charset="0"/>
            </a:endParaRPr>
          </a:p>
          <a:p>
            <a:pPr>
              <a:spcAft>
                <a:spcPts val="0"/>
              </a:spcAft>
            </a:pPr>
            <a:r>
              <a:rPr lang="tr-TR" sz="1000" dirty="0" smtClean="0">
                <a:effectLst/>
                <a:ea typeface="Times New Roman" panose="02020603050405020304" pitchFamily="18" charset="0"/>
              </a:rPr>
              <a:t> * Bu tablo yaz sezonunda gerçekleştirilmesi planlanan çevre eğitim etkinliklerini içerir ve ödüller belli olduktan sonra bir kopyasının plajdaki Mavi bayrak Panosunda ayrılan göze konulması gerekmektedir. Beşten fazla etkinlik için lütfen bu sayfadan kopyalayıp ekleyiniz.</a:t>
            </a:r>
          </a:p>
          <a:p>
            <a:r>
              <a:rPr lang="tr-TR" sz="1000" i="1" dirty="0" smtClean="0">
                <a:effectLst/>
                <a:ea typeface="Times New Roman" panose="02020603050405020304" pitchFamily="18" charset="0"/>
              </a:rPr>
              <a:t>** This table shows the environmental education activities programmed for the next Blue Flag season and must be posted on Blue Flag Panel on the awarded beach. For more than five activities please copy this page and add</a:t>
            </a:r>
            <a:endParaRPr lang="tr-TR" sz="1000" dirty="0"/>
          </a:p>
        </p:txBody>
      </p:sp>
    </p:spTree>
    <p:extLst>
      <p:ext uri="{BB962C8B-B14F-4D97-AF65-F5344CB8AC3E}">
        <p14:creationId xmlns:p14="http://schemas.microsoft.com/office/powerpoint/2010/main" val="21750721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99</Words>
  <Application>Microsoft Office PowerPoint</Application>
  <PresentationFormat>Geniş ekran</PresentationFormat>
  <Paragraphs>149</Paragraphs>
  <Slides>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vt:i4>
      </vt:variant>
    </vt:vector>
  </HeadingPairs>
  <TitlesOfParts>
    <vt:vector size="8" baseType="lpstr">
      <vt:lpstr>Arial</vt:lpstr>
      <vt:lpstr>Calibri</vt:lpstr>
      <vt:lpstr>Calibri Light</vt:lpstr>
      <vt:lpstr>Garet</vt:lpstr>
      <vt:lpstr>Times New Roman</vt:lpstr>
      <vt:lpstr>Office Teması</vt:lpstr>
      <vt:lpstr>PowerPoint Sunusu</vt:lpstr>
      <vt:lpstr>PowerPoint Sunusu</vt:lpstr>
    </vt:vector>
  </TitlesOfParts>
  <Company>WolfmanTR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Microsoft hesabı</cp:lastModifiedBy>
  <cp:revision>5</cp:revision>
  <dcterms:created xsi:type="dcterms:W3CDTF">2024-12-02T05:48:05Z</dcterms:created>
  <dcterms:modified xsi:type="dcterms:W3CDTF">2025-12-03T12:39:25Z</dcterms:modified>
</cp:coreProperties>
</file>