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8"/>
  </p:notesMasterIdLst>
  <p:handoutMasterIdLst>
    <p:handoutMasterId r:id="rId19"/>
  </p:handoutMasterIdLst>
  <p:sldIdLst>
    <p:sldId id="256" r:id="rId2"/>
    <p:sldId id="403" r:id="rId3"/>
    <p:sldId id="412" r:id="rId4"/>
    <p:sldId id="414" r:id="rId5"/>
    <p:sldId id="407" r:id="rId6"/>
    <p:sldId id="400" r:id="rId7"/>
    <p:sldId id="426" r:id="rId8"/>
    <p:sldId id="395" r:id="rId9"/>
    <p:sldId id="420" r:id="rId10"/>
    <p:sldId id="337" r:id="rId11"/>
    <p:sldId id="422" r:id="rId12"/>
    <p:sldId id="347" r:id="rId13"/>
    <p:sldId id="424" r:id="rId14"/>
    <p:sldId id="274" r:id="rId15"/>
    <p:sldId id="429" r:id="rId16"/>
    <p:sldId id="410" r:id="rId17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B9D"/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5392" autoAdjust="0"/>
  </p:normalViewPr>
  <p:slideViewPr>
    <p:cSldViewPr>
      <p:cViewPr varScale="1">
        <p:scale>
          <a:sx n="74" d="100"/>
          <a:sy n="74" d="100"/>
        </p:scale>
        <p:origin x="89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28.10.2025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28.10.2025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10/28/2025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5085" y="2514600"/>
            <a:ext cx="71157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2060"/>
                </a:solidFill>
                <a:latin typeface="+mn-lt"/>
              </a:rPr>
              <a:t>2025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371600" cy="13716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09600"/>
            <a:ext cx="16002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7 Dikdörtgen"/>
          <p:cNvSpPr>
            <a:spLocks noChangeArrowheads="1"/>
          </p:cNvSpPr>
          <p:nvPr/>
        </p:nvSpPr>
        <p:spPr bwMode="auto">
          <a:xfrm>
            <a:off x="533400" y="1219200"/>
            <a:ext cx="7924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</a:t>
            </a:r>
            <a:r>
              <a:rPr lang="tr-TR" sz="2400" b="1" u="sng" dirty="0" smtClean="0">
                <a:latin typeface="+mn-lt"/>
                <a:cs typeface="Arial" charset="0"/>
              </a:rPr>
              <a:t>3</a:t>
            </a:r>
            <a:endParaRPr lang="tr-TR" sz="2400" dirty="0">
              <a:latin typeface="+mn-lt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 smtClean="0">
                <a:latin typeface="+mn-lt"/>
              </a:rPr>
              <a:t>Sürdürülebilirlik, Atık yönetimi, Tehlikeli Maddeler ve Mavi Bayrak Eğitimi</a:t>
            </a:r>
            <a:endParaRPr lang="tr-TR" sz="200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+mn-lt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TARİHİ</a:t>
            </a:r>
          </a:p>
          <a:p>
            <a:r>
              <a:rPr lang="tr-TR" sz="2000" dirty="0" smtClean="0">
                <a:latin typeface="+mn-lt"/>
              </a:rPr>
              <a:t>Sezon boyunca</a:t>
            </a:r>
          </a:p>
          <a:p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The Bodrum EDITION çalışanları</a:t>
            </a:r>
            <a:endParaRPr lang="tr-TR" sz="2000" dirty="0">
              <a:solidFill>
                <a:srgbClr val="000000"/>
              </a:solidFill>
              <a:latin typeface="+mn-lt"/>
              <a:ea typeface="Calibri" pitchFamily="34" charset="0"/>
              <a:cs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+mn-lt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BELGELER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>
                <a:latin typeface="+mn-lt"/>
                <a:cs typeface="Arial" charset="0"/>
              </a:rPr>
              <a:t>-</a:t>
            </a:r>
            <a:r>
              <a:rPr lang="tr-TR" sz="2000" dirty="0" smtClean="0">
                <a:latin typeface="+mn-lt"/>
                <a:cs typeface="Arial" charset="0"/>
              </a:rPr>
              <a:t>Fotoğraf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latin typeface="+mn-lt"/>
                <a:cs typeface="Arial" charset="0"/>
              </a:rPr>
              <a:t>-Eğitim kayıtları</a:t>
            </a:r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2286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Atık yönetimi, sürdürülebilirlik, tehlikeli maddeler ve Mavi Bayrak standarları konusunda çalışanlarımıza ve yöneticilerimize düzenli eğitimler verilmektedir. Bu eğitimlerle çevre bilincini artırarak sürdürülebilirlik hedeflerimizi destekliyoruz.</a:t>
            </a:r>
            <a:endParaRPr lang="tr-T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328836"/>
              </p:ext>
            </p:extLst>
          </p:nvPr>
        </p:nvGraphicFramePr>
        <p:xfrm>
          <a:off x="381000" y="1164630"/>
          <a:ext cx="3060700" cy="433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Acrobat Document" r:id="rId3" imgW="3777905" imgH="5346565" progId="AcroExch.Document.DC">
                  <p:embed/>
                </p:oleObj>
              </mc:Choice>
              <mc:Fallback>
                <p:oleObj name="Acrobat Document" r:id="rId3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1164630"/>
                        <a:ext cx="3060700" cy="4331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200434"/>
              </p:ext>
            </p:extLst>
          </p:nvPr>
        </p:nvGraphicFramePr>
        <p:xfrm>
          <a:off x="3441700" y="1371600"/>
          <a:ext cx="2882900" cy="4079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Acrobat Document" r:id="rId5" imgW="3777905" imgH="5346565" progId="AcroExch.Document.DC">
                  <p:embed/>
                </p:oleObj>
              </mc:Choice>
              <mc:Fallback>
                <p:oleObj name="Acrobat Document" r:id="rId5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41700" y="1371600"/>
                        <a:ext cx="2882900" cy="40796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212785"/>
              </p:ext>
            </p:extLst>
          </p:nvPr>
        </p:nvGraphicFramePr>
        <p:xfrm>
          <a:off x="6489700" y="1752600"/>
          <a:ext cx="22733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7" imgW="3777905" imgH="5346565" progId="AcroExch.Document.DC">
                  <p:embed/>
                </p:oleObj>
              </mc:Choice>
              <mc:Fallback>
                <p:oleObj name="Acrobat Document" r:id="rId7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89700" y="1752600"/>
                        <a:ext cx="22733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963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Dikdörtgen"/>
          <p:cNvSpPr>
            <a:spLocks noChangeArrowheads="1"/>
          </p:cNvSpPr>
          <p:nvPr/>
        </p:nvSpPr>
        <p:spPr bwMode="auto">
          <a:xfrm>
            <a:off x="609600" y="990600"/>
            <a:ext cx="76200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</a:t>
            </a:r>
            <a:r>
              <a:rPr lang="tr-TR" sz="2400" b="1" u="sng" dirty="0" smtClean="0">
                <a:latin typeface="+mn-lt"/>
                <a:cs typeface="Arial" charset="0"/>
              </a:rPr>
              <a:t>4</a:t>
            </a:r>
            <a:endParaRPr lang="tr-TR" sz="2400" dirty="0">
              <a:latin typeface="+mn-lt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 smtClean="0">
                <a:latin typeface="+mn-lt"/>
              </a:rPr>
              <a:t>Edition plajı ve Balyek Plajı temizliği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sz="2000" dirty="0">
              <a:latin typeface="+mn-lt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latin typeface="+mn-lt"/>
                <a:cs typeface="Arial" charset="0"/>
              </a:rPr>
              <a:t>2025 sezon boyunca</a:t>
            </a:r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The Bodrum EDITION çalışanları</a:t>
            </a:r>
            <a:endParaRPr lang="tr-TR" sz="2000" dirty="0">
              <a:solidFill>
                <a:srgbClr val="000000"/>
              </a:solidFill>
              <a:latin typeface="+mn-lt"/>
              <a:ea typeface="Calibri" pitchFamily="34" charset="0"/>
              <a:cs typeface="Calibri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2000" b="1" u="sng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BELGELER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>
                <a:latin typeface="+mn-lt"/>
                <a:cs typeface="Arial" charset="0"/>
              </a:rPr>
              <a:t>Fotoğraf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7810"/>
            <a:ext cx="2895600" cy="386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0500"/>
            <a:ext cx="3276600" cy="3818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14400"/>
            <a:ext cx="2819400" cy="491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32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9 Dikdörtgen"/>
          <p:cNvSpPr>
            <a:spLocks noChangeArrowheads="1"/>
          </p:cNvSpPr>
          <p:nvPr/>
        </p:nvSpPr>
        <p:spPr bwMode="auto">
          <a:xfrm>
            <a:off x="609600" y="914400"/>
            <a:ext cx="77724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</a:t>
            </a:r>
            <a:r>
              <a:rPr lang="tr-TR" sz="2400" b="1" u="sng" dirty="0" smtClean="0">
                <a:latin typeface="+mn-lt"/>
                <a:cs typeface="Arial" charset="0"/>
              </a:rPr>
              <a:t>5</a:t>
            </a:r>
            <a:endParaRPr lang="tr-TR" sz="2400" dirty="0">
              <a:latin typeface="+mn-lt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2000" dirty="0" smtClean="0">
                <a:latin typeface="+mn-lt"/>
              </a:rPr>
              <a:t>Atık yönetimi ve tehlikeli maddeler eğitimi</a:t>
            </a:r>
            <a:endParaRPr lang="tr-TR" sz="2000" dirty="0">
              <a:latin typeface="+mn-lt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latin typeface="+mn-lt"/>
                <a:cs typeface="Arial" charset="0"/>
              </a:rPr>
              <a:t>2025 sezon boyunca</a:t>
            </a:r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4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 smtClean="0">
                <a:solidFill>
                  <a:srgbClr val="000000"/>
                </a:solidFill>
                <a:latin typeface="+mn-lt"/>
                <a:ea typeface="Calibri" pitchFamily="34" charset="0"/>
                <a:cs typeface="Calibri" pitchFamily="34" charset="0"/>
              </a:rPr>
              <a:t>Marriott bünyesinde ki yöneticiler</a:t>
            </a:r>
            <a:endParaRPr lang="tr-TR" sz="2000" dirty="0">
              <a:solidFill>
                <a:srgbClr val="000000"/>
              </a:solidFill>
              <a:latin typeface="+mn-lt"/>
              <a:ea typeface="Calibri" pitchFamily="34" charset="0"/>
              <a:cs typeface="Calibri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2000" b="1" u="sng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+mn-lt"/>
                <a:cs typeface="Arial" charset="0"/>
              </a:rPr>
              <a:t>BELGELER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>
                <a:latin typeface="+mn-lt"/>
                <a:cs typeface="Arial" charset="0"/>
              </a:rPr>
              <a:t>Fotoğraf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163989"/>
              </p:ext>
            </p:extLst>
          </p:nvPr>
        </p:nvGraphicFramePr>
        <p:xfrm>
          <a:off x="-152400" y="82550"/>
          <a:ext cx="4038600" cy="534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Acrobat Document" r:id="rId3" imgW="3777905" imgH="5346565" progId="AcroExch.Document.DC">
                  <p:embed/>
                </p:oleObj>
              </mc:Choice>
              <mc:Fallback>
                <p:oleObj name="Acrobat Document" r:id="rId3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82550"/>
                        <a:ext cx="4038600" cy="534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027132"/>
              </p:ext>
            </p:extLst>
          </p:nvPr>
        </p:nvGraphicFramePr>
        <p:xfrm>
          <a:off x="4724400" y="82550"/>
          <a:ext cx="4083050" cy="534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Acrobat Document" r:id="rId5" imgW="3777905" imgH="5346565" progId="AcroExch.Document.DC">
                  <p:embed/>
                </p:oleObj>
              </mc:Choice>
              <mc:Fallback>
                <p:oleObj name="Acrobat Document" r:id="rId5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24400" y="82550"/>
                        <a:ext cx="4083050" cy="534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920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4229575" y="5209335"/>
            <a:ext cx="44572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000" b="1" dirty="0"/>
              <a:t>ETKİNLİKLERİN HİTAP ETTİĞİ </a:t>
            </a:r>
            <a:r>
              <a:rPr lang="tr-TR" sz="1000" b="1" dirty="0" smtClean="0"/>
              <a:t>BÖLGE:   BODRUM / MUĞLA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 smtClean="0"/>
              <a:t>:</a:t>
            </a:r>
            <a:r>
              <a:rPr lang="tr-TR" sz="1000" b="1" dirty="0"/>
              <a:t> </a:t>
            </a:r>
            <a:r>
              <a:rPr lang="tr-TR" sz="1000" b="1" dirty="0" smtClean="0"/>
              <a:t>THE BODRUM EDITION</a:t>
            </a:r>
            <a:endParaRPr lang="tr-TR" sz="1000" b="1" dirty="0"/>
          </a:p>
          <a:p>
            <a:r>
              <a:rPr lang="tr-TR" sz="1000" dirty="0"/>
              <a:t>( </a:t>
            </a:r>
            <a:r>
              <a:rPr lang="tr-TR" sz="1000" dirty="0" smtClean="0"/>
              <a:t>ACTIVITIES ORGANIZED BY )</a:t>
            </a:r>
            <a:endParaRPr lang="tr-TR" sz="1000" dirty="0"/>
          </a:p>
          <a:p>
            <a:endParaRPr lang="tr-TR" sz="1000" dirty="0"/>
          </a:p>
          <a:p>
            <a:r>
              <a:rPr lang="tr-TR" sz="1000" b="1" dirty="0"/>
              <a:t>İLETİŞİM / </a:t>
            </a:r>
            <a:r>
              <a:rPr lang="tr-TR" sz="1000" b="1" dirty="0" smtClean="0"/>
              <a:t>CONTACT</a:t>
            </a:r>
            <a:r>
              <a:rPr lang="tr-TR" sz="1000" dirty="0" smtClean="0"/>
              <a:t>: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</a:rPr>
              <a:t>Şevin Tanış / 0530 917 69 37</a:t>
            </a:r>
            <a:endParaRPr lang="tr-TR" sz="1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86293"/>
              </p:ext>
            </p:extLst>
          </p:nvPr>
        </p:nvGraphicFramePr>
        <p:xfrm>
          <a:off x="4343402" y="1050712"/>
          <a:ext cx="4800599" cy="39982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4798">
                  <a:extLst>
                    <a:ext uri="{9D8B030D-6E8A-4147-A177-3AD203B41FA5}">
                      <a16:colId xmlns:a16="http://schemas.microsoft.com/office/drawing/2014/main" val="3819148783"/>
                    </a:ext>
                  </a:extLst>
                </a:gridCol>
                <a:gridCol w="773992">
                  <a:extLst>
                    <a:ext uri="{9D8B030D-6E8A-4147-A177-3AD203B41FA5}">
                      <a16:colId xmlns:a16="http://schemas.microsoft.com/office/drawing/2014/main" val="3948723472"/>
                    </a:ext>
                  </a:extLst>
                </a:gridCol>
                <a:gridCol w="1013779">
                  <a:extLst>
                    <a:ext uri="{9D8B030D-6E8A-4147-A177-3AD203B41FA5}">
                      <a16:colId xmlns:a16="http://schemas.microsoft.com/office/drawing/2014/main" val="3590423576"/>
                    </a:ext>
                  </a:extLst>
                </a:gridCol>
                <a:gridCol w="1317675">
                  <a:extLst>
                    <a:ext uri="{9D8B030D-6E8A-4147-A177-3AD203B41FA5}">
                      <a16:colId xmlns:a16="http://schemas.microsoft.com/office/drawing/2014/main" val="3651453451"/>
                    </a:ext>
                  </a:extLst>
                </a:gridCol>
                <a:gridCol w="1390355">
                  <a:extLst>
                    <a:ext uri="{9D8B030D-6E8A-4147-A177-3AD203B41FA5}">
                      <a16:colId xmlns:a16="http://schemas.microsoft.com/office/drawing/2014/main" val="60604306"/>
                    </a:ext>
                  </a:extLst>
                </a:gridCol>
              </a:tblGrid>
              <a:tr h="8571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Etkinlik adı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Name of the activity</a:t>
                      </a:r>
                      <a:endParaRPr lang="tr-T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Hedef grup ve Yeri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Target Group and Place</a:t>
                      </a:r>
                      <a:endParaRPr lang="tr-T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Etkinliğin Amacı ve İçeriği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Aim and content of activity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Planlanan tarih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Date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:a16="http://schemas.microsoft.com/office/drawing/2014/main" val="686581700"/>
                  </a:ext>
                </a:extLst>
              </a:tr>
              <a:tr h="759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Nature walk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Hotel staff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The aim to raise environmental awareness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October 2026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extLst>
                  <a:ext uri="{0D108BD9-81ED-4DB2-BD59-A6C34878D82A}">
                    <a16:rowId xmlns:a16="http://schemas.microsoft.com/office/drawing/2014/main" val="192891364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Plant a sapling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Hotel staff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The aim is to increase greening after the fire.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March 2026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extLst>
                  <a:ext uri="{0D108BD9-81ED-4DB2-BD59-A6C34878D82A}">
                    <a16:rowId xmlns:a16="http://schemas.microsoft.com/office/drawing/2014/main" val="91943714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Plaj temizliği etkinlikleri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Hotel staff,local people 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explain the effects of plastic and waste pollution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April  2026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extLst>
                  <a:ext uri="{0D108BD9-81ED-4DB2-BD59-A6C34878D82A}">
                    <a16:rowId xmlns:a16="http://schemas.microsoft.com/office/drawing/2014/main" val="1496376721"/>
                  </a:ext>
                </a:extLst>
              </a:tr>
              <a:tr h="934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Adding lionfish to the menu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Edition Kitchen teams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We aim to support the development of new lava flows by enabling the hunting of invasive species.</a:t>
                      </a:r>
                      <a:endParaRPr lang="tr-T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Throughout the 2026 season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85" marR="59285" marT="0" marB="0" anchor="ctr"/>
                </a:tc>
                <a:extLst>
                  <a:ext uri="{0D108BD9-81ED-4DB2-BD59-A6C34878D82A}">
                    <a16:rowId xmlns:a16="http://schemas.microsoft.com/office/drawing/2014/main" val="28832519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040985"/>
              </p:ext>
            </p:extLst>
          </p:nvPr>
        </p:nvGraphicFramePr>
        <p:xfrm>
          <a:off x="34926" y="1050713"/>
          <a:ext cx="4308476" cy="397848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436">
                  <a:extLst>
                    <a:ext uri="{9D8B030D-6E8A-4147-A177-3AD203B41FA5}">
                      <a16:colId xmlns:a16="http://schemas.microsoft.com/office/drawing/2014/main" val="1685465065"/>
                    </a:ext>
                  </a:extLst>
                </a:gridCol>
                <a:gridCol w="742871">
                  <a:extLst>
                    <a:ext uri="{9D8B030D-6E8A-4147-A177-3AD203B41FA5}">
                      <a16:colId xmlns:a16="http://schemas.microsoft.com/office/drawing/2014/main" val="406743249"/>
                    </a:ext>
                  </a:extLst>
                </a:gridCol>
                <a:gridCol w="929484">
                  <a:extLst>
                    <a:ext uri="{9D8B030D-6E8A-4147-A177-3AD203B41FA5}">
                      <a16:colId xmlns:a16="http://schemas.microsoft.com/office/drawing/2014/main" val="302221885"/>
                    </a:ext>
                  </a:extLst>
                </a:gridCol>
                <a:gridCol w="1241001">
                  <a:extLst>
                    <a:ext uri="{9D8B030D-6E8A-4147-A177-3AD203B41FA5}">
                      <a16:colId xmlns:a16="http://schemas.microsoft.com/office/drawing/2014/main" val="468308779"/>
                    </a:ext>
                  </a:extLst>
                </a:gridCol>
                <a:gridCol w="1133684">
                  <a:extLst>
                    <a:ext uri="{9D8B030D-6E8A-4147-A177-3AD203B41FA5}">
                      <a16:colId xmlns:a16="http://schemas.microsoft.com/office/drawing/2014/main" val="1772242984"/>
                    </a:ext>
                  </a:extLst>
                </a:gridCol>
              </a:tblGrid>
              <a:tr h="8687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Etkinlik adı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Name of the activity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 ve Yeri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Target Group and Place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Etkinliğin Amacı ve İçeriği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Aim and content of activity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Planlanan tarih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extLst>
                  <a:ext uri="{0D108BD9-81ED-4DB2-BD59-A6C34878D82A}">
                    <a16:rowId xmlns:a16="http://schemas.microsoft.com/office/drawing/2014/main" val="579148604"/>
                  </a:ext>
                </a:extLst>
              </a:tr>
              <a:tr h="733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Doğa yürüyüşleri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Otel çalışanları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Çevre bilincinin artması sağlamak amaçlanmıştır.</a:t>
                      </a:r>
                      <a:endParaRPr lang="tr-T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Ekim 2026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extLst>
                  <a:ext uri="{0D108BD9-81ED-4DB2-BD59-A6C34878D82A}">
                    <a16:rowId xmlns:a16="http://schemas.microsoft.com/office/drawing/2014/main" val="994065094"/>
                  </a:ext>
                </a:extLst>
              </a:tr>
              <a:tr h="733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Fidan dikimi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Otel çalışanları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Yangın sonrası yeşillendirmeyi arttırmak amaçlanmıştır.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Mart 2026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extLst>
                  <a:ext uri="{0D108BD9-81ED-4DB2-BD59-A6C34878D82A}">
                    <a16:rowId xmlns:a16="http://schemas.microsoft.com/office/drawing/2014/main" val="3506911508"/>
                  </a:ext>
                </a:extLst>
              </a:tr>
              <a:tr h="733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Plaj temizliği etkinlikleri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Yerel Halk,</a:t>
                      </a:r>
                      <a:endParaRPr lang="tr-TR" sz="900">
                        <a:effectLst/>
                      </a:endParaRPr>
                    </a:p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Otel çalışanları 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tr-TR" sz="900" kern="1200" dirty="0">
                          <a:effectLst/>
                        </a:rPr>
                        <a:t>Plastik  ve atık kirliliğinin etkilerini anlatmak</a:t>
                      </a:r>
                      <a:endParaRPr lang="tr-TR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kern="1200">
                          <a:effectLst/>
                        </a:rPr>
                        <a:t>Nisan 2026</a:t>
                      </a:r>
                      <a:endParaRPr lang="tr-TR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extLst>
                  <a:ext uri="{0D108BD9-81ED-4DB2-BD59-A6C34878D82A}">
                    <a16:rowId xmlns:a16="http://schemas.microsoft.com/office/drawing/2014/main" val="1020030137"/>
                  </a:ext>
                </a:extLst>
              </a:tr>
              <a:tr h="9096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Aslan balığının menüye eklenmesi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Edition Kitchen ekipleri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İstilacı tür olması sebebi avlanmasını sağlayarak ile yeni lavların gelişmesini desteklemeyi hedefliyoruz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2026 sezon boyunca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496" marR="61496" marT="0" marB="0" anchor="ctr"/>
                </a:tc>
                <a:extLst>
                  <a:ext uri="{0D108BD9-81ED-4DB2-BD59-A6C34878D82A}">
                    <a16:rowId xmlns:a16="http://schemas.microsoft.com/office/drawing/2014/main" val="13239584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371600"/>
            <a:ext cx="8534400" cy="2438400"/>
          </a:xfrm>
        </p:spPr>
        <p:txBody>
          <a:bodyPr/>
          <a:lstStyle/>
          <a:p>
            <a:pPr eaLnBrk="1" hangingPunct="1"/>
            <a:r>
              <a:rPr lang="tr-TR" sz="1600" dirty="0"/>
              <a:t>Belediye nüfusu</a:t>
            </a:r>
            <a:r>
              <a:rPr lang="en-GB" sz="1600" dirty="0"/>
              <a:t>:</a:t>
            </a:r>
            <a:r>
              <a:rPr lang="tr-TR" sz="1600" dirty="0"/>
              <a:t> 1</a:t>
            </a:r>
            <a:r>
              <a:rPr lang="en-GB" sz="1600" dirty="0"/>
              <a:t>17.999</a:t>
            </a:r>
            <a:r>
              <a:rPr lang="tr-TR" sz="1600" dirty="0"/>
              <a:t> kişi</a:t>
            </a:r>
          </a:p>
          <a:p>
            <a:pPr eaLnBrk="1" hangingPunct="1"/>
            <a:r>
              <a:rPr lang="en-GB" sz="1600" dirty="0"/>
              <a:t>T</a:t>
            </a:r>
            <a:r>
              <a:rPr lang="tr-TR" sz="1600" dirty="0"/>
              <a:t>oplam turistik otel, pansiyon</a:t>
            </a:r>
            <a:r>
              <a:rPr lang="en-GB" sz="1600" dirty="0"/>
              <a:t> </a:t>
            </a:r>
            <a:r>
              <a:rPr lang="tr-TR" sz="1600" dirty="0"/>
              <a:t>vb.</a:t>
            </a:r>
            <a:r>
              <a:rPr lang="en-GB" sz="1600" dirty="0"/>
              <a:t> </a:t>
            </a:r>
            <a:r>
              <a:rPr lang="tr-TR" sz="1600" dirty="0"/>
              <a:t>konaklama tesisi sayısı</a:t>
            </a:r>
            <a:r>
              <a:rPr lang="en-GB" sz="1600" dirty="0"/>
              <a:t>:</a:t>
            </a:r>
            <a:r>
              <a:rPr lang="tr-TR" sz="1600" dirty="0"/>
              <a:t> 101</a:t>
            </a:r>
            <a:endParaRPr lang="en-GB" sz="1600" dirty="0"/>
          </a:p>
          <a:p>
            <a:pPr eaLnBrk="1" hangingPunct="1"/>
            <a:r>
              <a:rPr lang="en-GB" sz="1600" dirty="0" err="1"/>
              <a:t>Turistik</a:t>
            </a:r>
            <a:r>
              <a:rPr lang="en-GB" sz="1600" dirty="0"/>
              <a:t> </a:t>
            </a:r>
            <a:r>
              <a:rPr lang="en-GB" sz="1600" dirty="0" err="1"/>
              <a:t>tesislerin</a:t>
            </a:r>
            <a:r>
              <a:rPr lang="en-GB" sz="1600" dirty="0"/>
              <a:t> </a:t>
            </a:r>
            <a:r>
              <a:rPr lang="en-GB" sz="1600" dirty="0" err="1"/>
              <a:t>toplam</a:t>
            </a:r>
            <a:r>
              <a:rPr lang="en-GB" sz="1600" dirty="0"/>
              <a:t> </a:t>
            </a:r>
            <a:r>
              <a:rPr lang="en-GB" sz="1600" dirty="0" err="1"/>
              <a:t>yatak</a:t>
            </a:r>
            <a:r>
              <a:rPr lang="en-GB" sz="1600" dirty="0"/>
              <a:t> </a:t>
            </a:r>
            <a:r>
              <a:rPr lang="en-GB" sz="1600" dirty="0" err="1"/>
              <a:t>sayısı</a:t>
            </a:r>
            <a:r>
              <a:rPr lang="en-GB" sz="1600" dirty="0"/>
              <a:t>: 20.702</a:t>
            </a:r>
            <a:endParaRPr lang="tr-TR" sz="1600" dirty="0"/>
          </a:p>
          <a:p>
            <a:pPr eaLnBrk="1" hangingPunct="1"/>
            <a:r>
              <a:rPr lang="tr-TR" sz="1600" dirty="0"/>
              <a:t>Mavi Bayrak ödüllü halk plajı </a:t>
            </a:r>
            <a:r>
              <a:rPr lang="en-GB" sz="1600" dirty="0" err="1"/>
              <a:t>sayısı</a:t>
            </a:r>
            <a:r>
              <a:rPr lang="en-GB" sz="1600" dirty="0"/>
              <a:t>: </a:t>
            </a:r>
            <a:r>
              <a:rPr lang="tr-TR" sz="1600" dirty="0"/>
              <a:t>3 </a:t>
            </a:r>
          </a:p>
          <a:p>
            <a:pPr eaLnBrk="1" hangingPunct="1"/>
            <a:r>
              <a:rPr lang="tr-TR" sz="1600" dirty="0"/>
              <a:t>M</a:t>
            </a:r>
            <a:r>
              <a:rPr lang="en-GB" sz="1600" dirty="0" err="1"/>
              <a:t>avi</a:t>
            </a:r>
            <a:r>
              <a:rPr lang="en-GB" sz="1600" dirty="0"/>
              <a:t> </a:t>
            </a:r>
            <a:r>
              <a:rPr lang="tr-TR" sz="1600" dirty="0"/>
              <a:t>B</a:t>
            </a:r>
            <a:r>
              <a:rPr lang="en-GB" sz="1600" dirty="0" err="1"/>
              <a:t>ayrak</a:t>
            </a:r>
            <a:r>
              <a:rPr lang="tr-TR" sz="1600" dirty="0"/>
              <a:t> ödüllü</a:t>
            </a:r>
            <a:r>
              <a:rPr lang="en-GB" sz="1600" dirty="0"/>
              <a:t> </a:t>
            </a:r>
            <a:r>
              <a:rPr lang="tr-TR" sz="1600" dirty="0"/>
              <a:t>tesis plajlar</a:t>
            </a:r>
            <a:r>
              <a:rPr lang="en-GB" sz="1600" dirty="0"/>
              <a:t>ı </a:t>
            </a:r>
            <a:r>
              <a:rPr lang="en-GB" sz="1600" dirty="0" err="1"/>
              <a:t>sayısı</a:t>
            </a:r>
            <a:r>
              <a:rPr lang="en-GB" sz="1600" dirty="0"/>
              <a:t>: </a:t>
            </a:r>
            <a:r>
              <a:rPr lang="tr-TR" sz="1600" dirty="0"/>
              <a:t>5</a:t>
            </a:r>
          </a:p>
          <a:p>
            <a:pPr eaLnBrk="1" hangingPunct="1"/>
            <a:r>
              <a:rPr lang="tr-TR" sz="1600" dirty="0"/>
              <a:t>Belediyenin toplam kıyı uzunluğu : 65 km</a:t>
            </a:r>
          </a:p>
          <a:p>
            <a:pPr eaLnBrk="1" hangingPunct="1">
              <a:buFont typeface="Wingdings 3" pitchFamily="18" charset="2"/>
              <a:buNone/>
            </a:pPr>
            <a:endParaRPr lang="tr-TR" sz="1600" dirty="0"/>
          </a:p>
          <a:p>
            <a:pPr eaLnBrk="1" hangingPunct="1"/>
            <a:endParaRPr lang="tr-TR" sz="1600" dirty="0"/>
          </a:p>
          <a:p>
            <a:pPr eaLnBrk="1" hangingPunct="1"/>
            <a:endParaRPr lang="tr-TR" sz="1600" dirty="0"/>
          </a:p>
          <a:p>
            <a:pPr eaLnBrk="1" hangingPunct="1"/>
            <a:endParaRPr lang="tr-TR" sz="1600" dirty="0"/>
          </a:p>
        </p:txBody>
      </p:sp>
      <p:pic>
        <p:nvPicPr>
          <p:cNvPr id="18435" name="Rectangle 2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"/>
            <a:ext cx="8424862" cy="1158875"/>
          </a:xfrm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/>
          <a:srcRect l="10294" r="5882"/>
          <a:stretch>
            <a:fillRect/>
          </a:stretch>
        </p:blipFill>
        <p:spPr bwMode="auto">
          <a:xfrm>
            <a:off x="5562600" y="1066800"/>
            <a:ext cx="3429000" cy="2615615"/>
          </a:xfrm>
          <a:prstGeom prst="rect">
            <a:avLst/>
          </a:prstGeom>
          <a:noFill/>
        </p:spPr>
      </p:pic>
      <p:pic>
        <p:nvPicPr>
          <p:cNvPr id="7" name="8 Resim" descr="Resim1.jpg"/>
          <p:cNvPicPr>
            <a:picLocks noChangeAspect="1"/>
          </p:cNvPicPr>
          <p:nvPr/>
        </p:nvPicPr>
        <p:blipFill rotWithShape="1">
          <a:blip r:embed="rId4" cstate="print"/>
          <a:srcRect t="4545" r="14045" b="6818"/>
          <a:stretch/>
        </p:blipFill>
        <p:spPr>
          <a:xfrm>
            <a:off x="228600" y="3810000"/>
            <a:ext cx="87630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2025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GERÇEKLEŞTİRİLEN ÇEVRE EĞİTİM ETKİNLİKLERİ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20651"/>
              </p:ext>
            </p:extLst>
          </p:nvPr>
        </p:nvGraphicFramePr>
        <p:xfrm>
          <a:off x="457200" y="1143000"/>
          <a:ext cx="8305801" cy="4819047"/>
        </p:xfrm>
        <a:graphic>
          <a:graphicData uri="http://schemas.openxmlformats.org/drawingml/2006/table">
            <a:tbl>
              <a:tblPr/>
              <a:tblGrid>
                <a:gridCol w="30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6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5880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75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r>
                        <a:rPr lang="tr-TR" sz="10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Enerji tasarrufu sağlamamız için ISO 50001 kurulumu</a:t>
                      </a:r>
                      <a:endParaRPr lang="tr-T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01/03/2025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0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Enerji kaynaklarının bilinçli kullanımını teşvik ederek çevresel sürdürülebilirliğe katkıda bulunmak istedik.</a:t>
                      </a:r>
                      <a:r>
                        <a:rPr lang="tr-TR" sz="1000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Bunu başardık</a:t>
                      </a: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30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Yalıkavak-Dirmil mıntıka temizliği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18/04/2025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Çevrenin sağlıklı kalmasını sağlamak adına, caddemiz ve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sokaklarımızın düzenli temizliğini titizlikle gerçekleştiriyoruz. Çalışanlarımıza bu bilinci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anlatmaya çalıştığımız bir etkinlik oldu.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0163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Sürdürülebilirlik Mavi Bayrak Eğitimi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2025 </a:t>
                      </a: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sezon boyunca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 eğitimlerle çalışanlarımızın</a:t>
                      </a:r>
                      <a:r>
                        <a:rPr lang="tr-T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çevre bilincini artırarak sürdürülebilirlik hedeflerimizi destekliyoruz. Her yıl bu eğitimler devam edecektir.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11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Plaj ve Balyek plaj Temizliği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2025 sezon boyunca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Doğal kaynakları korumak ve çevrenin sağlıklı kalmasını sağlamak adına, plajlarımızın ve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çevresinin düzenli temizliğini titizlikle gerçekleştiriyoruz. Çalışanlarımıza bu bilinci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anlatmaya çalışıyoruz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410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tr-T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Atık yönetimi,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altLang="tr-T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Tehlikeli Maddeler Eğitimi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2025 sezon boyunca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 eğitimlerle çalışanlarımızın</a:t>
                      </a:r>
                      <a:r>
                        <a:rPr lang="tr-TR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çevre bilincini artırarak sürdürülebilirlik hedeflerimizi destekliyoruz. Her yıl bu eğitimler devam edecektir.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914400" y="304800"/>
            <a:ext cx="7234238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ENVIRONMENTAL EDUCATION ACTIVITIES PERFORMED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IN THE YEAR </a:t>
            </a: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2025</a:t>
            </a:r>
            <a:endParaRPr lang="tr-TR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534820"/>
              </p:ext>
            </p:extLst>
          </p:nvPr>
        </p:nvGraphicFramePr>
        <p:xfrm>
          <a:off x="0" y="1295400"/>
          <a:ext cx="9144000" cy="5181600"/>
        </p:xfrm>
        <a:graphic>
          <a:graphicData uri="http://schemas.openxmlformats.org/drawingml/2006/table">
            <a:tbl>
              <a:tblPr/>
              <a:tblGrid>
                <a:gridCol w="339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56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4415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</a:t>
                      </a:r>
                      <a:r>
                        <a:rPr lang="tr-TR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activity</a:t>
                      </a:r>
                      <a:endParaRPr lang="tr-TR" sz="1100" b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tr-TR" sz="1100" b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Short</a:t>
                      </a:r>
                      <a:r>
                        <a:rPr lang="tr-TR" sz="11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b="1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Assesment</a:t>
                      </a:r>
                      <a:r>
                        <a:rPr lang="tr-TR" sz="11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tr-TR" sz="1100" b="1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1100" b="1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b="1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activity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did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many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people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participate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was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outcome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1100" dirty="0" err="1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tr-TR" sz="1100" dirty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048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ISO 50001 installation to ensure energy savings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01/03/2025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 wanted to contribute to environmental sustainability by encouraging the conscious use of energy resources. We achieved this.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38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Yalıkavak-Dirmil area cleaning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18/04/2025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 ensure a healthy environment, we meticulously clean our streets and alleys regularly. This was an event where we tried to convey this awareness to our employees.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47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Sustainability Blue Flag Training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lang="tr-TR" sz="1000" dirty="0" smtClean="0"/>
                        <a:t>During the 2025 season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lang="en-US" sz="1100" dirty="0" smtClean="0"/>
                        <a:t>We support our sustainability goals by raising our employees' environmental awareness through these training programs. These training sessions will continue annually.</a:t>
                      </a:r>
                      <a:endParaRPr kumimoji="0" lang="tr-T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47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Beach and </a:t>
                      </a:r>
                      <a:r>
                        <a:rPr lang="en-US" sz="1100" dirty="0" err="1" smtClean="0"/>
                        <a:t>Balyek</a:t>
                      </a:r>
                      <a:r>
                        <a:rPr lang="en-US" sz="1100" dirty="0" smtClean="0"/>
                        <a:t> beach Cleaning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 smtClean="0"/>
                        <a:t>During the 2025 season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 protect natural resources and ensure a healthy environment, we meticulously clean our beaches and surrounding areas regularly. We strive to convey this awareness to our employees.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032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Waste Management, Hazardous Materials Training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 smtClean="0"/>
                        <a:t>During the 2025 season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 support our sustainability goals by raising our employees' environmental awareness through these training programs. These training sessions will continue annually.</a:t>
                      </a:r>
                      <a:endParaRPr lang="tr-TR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3400" y="1981200"/>
            <a:ext cx="82296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YILI</a:t>
            </a: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MAVİ BAYRAK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EĞİTİMİ ve BİLİNÇLENDİRME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ETKİNLİKLERİNİN AÇIKLAMASI VE</a:t>
            </a:r>
          </a:p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-BELGELER-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609600" y="990600"/>
            <a:ext cx="79248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ETKİNLİK </a:t>
            </a:r>
            <a:r>
              <a:rPr lang="tr-TR" sz="2400" b="1" u="sng" dirty="0" smtClean="0">
                <a:latin typeface="Calibri" pitchFamily="34" charset="0"/>
                <a:cs typeface="Arial" charset="0"/>
              </a:rPr>
              <a:t>1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Enerji tasarrufu sağlamamız için ISO 50001 kurulumu</a:t>
            </a:r>
            <a:endParaRPr lang="tr-TR" sz="24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400" b="1" u="sng" dirty="0" smtClean="0">
                <a:latin typeface="Calibri" pitchFamily="34" charset="0"/>
                <a:cs typeface="Arial" charset="0"/>
              </a:rPr>
              <a:t>ETKİNLİK </a:t>
            </a:r>
            <a:r>
              <a:rPr lang="tr-TR" sz="2400" b="1" u="sng" dirty="0">
                <a:latin typeface="Calibri" pitchFamily="34" charset="0"/>
                <a:cs typeface="Arial" charset="0"/>
              </a:rPr>
              <a:t>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solidFill>
                  <a:schemeClr val="dk1"/>
                </a:solidFill>
                <a:latin typeface="+mn-lt"/>
                <a:cs typeface="Calibri" pitchFamily="34" charset="0"/>
              </a:rPr>
              <a:t>01/03/2025</a:t>
            </a:r>
            <a:endParaRPr lang="tr-TR" sz="2000" dirty="0">
              <a:solidFill>
                <a:schemeClr val="dk1"/>
              </a:solidFill>
              <a:latin typeface="+mn-lt"/>
              <a:cs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4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Otel çalışanları ve misafirleri</a:t>
            </a:r>
            <a:endParaRPr lang="tr-TR" sz="2000" b="1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2400" b="1" u="sng" dirty="0">
                <a:latin typeface="Calibri" pitchFamily="34" charset="0"/>
                <a:cs typeface="Arial" charset="0"/>
              </a:rPr>
              <a:t>BELGELER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2000" dirty="0" smtClean="0">
                <a:latin typeface="+mn-lt"/>
                <a:cs typeface="Arial" charset="0"/>
              </a:rPr>
              <a:t>Belge</a:t>
            </a:r>
            <a:endParaRPr lang="tr-TR" sz="2000" dirty="0">
              <a:latin typeface="+mn-lt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20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351886"/>
              </p:ext>
            </p:extLst>
          </p:nvPr>
        </p:nvGraphicFramePr>
        <p:xfrm>
          <a:off x="1219200" y="609600"/>
          <a:ext cx="6477000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3777905" imgH="5346565" progId="AcroExch.Document.DC">
                  <p:embed/>
                </p:oleObj>
              </mc:Choice>
              <mc:Fallback>
                <p:oleObj name="Acrobat Document" r:id="rId3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609600"/>
                        <a:ext cx="6477000" cy="563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232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4 Alt Başlık"/>
          <p:cNvSpPr>
            <a:spLocks noGrp="1"/>
          </p:cNvSpPr>
          <p:nvPr>
            <p:ph type="subTitle" idx="4294967295"/>
          </p:nvPr>
        </p:nvSpPr>
        <p:spPr>
          <a:xfrm>
            <a:off x="457200" y="1219200"/>
            <a:ext cx="8229600" cy="4343400"/>
          </a:xfrm>
        </p:spPr>
        <p:txBody>
          <a:bodyPr/>
          <a:lstStyle/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400" b="1" u="sng" dirty="0">
                <a:cs typeface="Arial" charset="0"/>
              </a:rPr>
              <a:t>ETKİNLİK </a:t>
            </a:r>
            <a:r>
              <a:rPr lang="tr-TR" sz="2400" b="1" u="sng" dirty="0" smtClean="0">
                <a:cs typeface="Arial" charset="0"/>
              </a:rPr>
              <a:t>2</a:t>
            </a:r>
            <a:endParaRPr lang="tr-TR" sz="2400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dirty="0" smtClean="0"/>
              <a:t>Dirmil Mahallesi-Mıntıka Temizliği</a:t>
            </a:r>
            <a:endParaRPr lang="tr-TR" sz="2000" dirty="0"/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sz="2000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sz="2400" b="1" u="sng" dirty="0">
                <a:cs typeface="Arial" charset="0"/>
              </a:rPr>
              <a:t>ETKİNLİK TARİHİ</a:t>
            </a: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r>
              <a:rPr lang="tr-TR" sz="2000" dirty="0" smtClean="0"/>
              <a:t>18/04/2025</a:t>
            </a:r>
            <a:endParaRPr lang="tr-TR" sz="2000" dirty="0"/>
          </a:p>
          <a:p>
            <a:pPr marL="342900" indent="-342900">
              <a:buClr>
                <a:schemeClr val="tx1"/>
              </a:buClr>
              <a:buSzPct val="65000"/>
              <a:buNone/>
            </a:pPr>
            <a:endParaRPr lang="tr-TR" sz="2000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400" b="1" u="sng" dirty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000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The Bodrum EDITION çalışanları</a:t>
            </a:r>
            <a:endParaRPr lang="tr-TR" sz="2000" dirty="0">
              <a:solidFill>
                <a:srgbClr val="000000"/>
              </a:solidFill>
              <a:ea typeface="Calibri" pitchFamily="34" charset="0"/>
              <a:cs typeface="Calibri" pitchFamily="34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>
              <a:buSzPct val="65000"/>
              <a:buFont typeface="Wingdings 3" pitchFamily="18" charset="2"/>
              <a:buNone/>
            </a:pPr>
            <a:r>
              <a:rPr lang="tr-TR" sz="2400" b="1" u="sng" dirty="0">
                <a:cs typeface="Arial" charset="0"/>
              </a:rPr>
              <a:t>BELGELER</a:t>
            </a:r>
          </a:p>
          <a:p>
            <a:pPr marL="342900" indent="-342900">
              <a:buClr>
                <a:schemeClr val="tx1"/>
              </a:buClr>
              <a:buSzPct val="100000"/>
              <a:buFont typeface="Wingdings 3" pitchFamily="18" charset="2"/>
              <a:buNone/>
            </a:pPr>
            <a:r>
              <a:rPr lang="tr-TR" sz="2000" dirty="0">
                <a:cs typeface="Arial" charset="0"/>
              </a:rPr>
              <a:t>-Fotoğraf</a:t>
            </a:r>
          </a:p>
          <a:p>
            <a:pPr marL="342900" indent="-342900">
              <a:buClr>
                <a:schemeClr val="tx1"/>
              </a:buClr>
              <a:buSzPct val="100000"/>
              <a:buFont typeface="Wingdings 3" pitchFamily="18" charset="2"/>
              <a:buNone/>
            </a:pPr>
            <a:endParaRPr lang="tr-TR" sz="2000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>
              <a:buClr>
                <a:schemeClr val="tx1"/>
              </a:buClr>
              <a:buSzPct val="65000"/>
              <a:buFont typeface="Wingdings 3" pitchFamily="18" charset="2"/>
              <a:buNone/>
            </a:pPr>
            <a:endParaRPr lang="tr-TR" sz="2000" b="1" u="sng" dirty="0">
              <a:cs typeface="Arial" charset="0"/>
            </a:endParaRPr>
          </a:p>
          <a:p>
            <a:pPr marL="342900" indent="-342900" algn="ctr" eaLnBrk="1" hangingPunct="1">
              <a:buFont typeface="Wingdings 3" pitchFamily="18" charset="2"/>
              <a:buNone/>
            </a:pPr>
            <a:endParaRPr lang="tr-TR" sz="2000" dirty="0"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91200" y="1066800"/>
            <a:ext cx="2971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+mn-lt"/>
              </a:rPr>
              <a:t>Sürdürülebilir bir yaşam tarzı, çevre temizliği ile doğrudan bağlantılıdır. Bu doğrultuda, hem doğal kaynakları korumak hem de çevrenin sağlıklı kalmasını sağlamak adına, çevremizin düzenli temizliğini titizlikle gerçekleştiriyoruz.</a:t>
            </a:r>
            <a:endParaRPr lang="tr-TR" sz="20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5257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82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3065</TotalTime>
  <Words>875</Words>
  <Application>Microsoft Office PowerPoint</Application>
  <PresentationFormat>On-screen Show (4:3)</PresentationFormat>
  <Paragraphs>202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MS Mincho</vt:lpstr>
      <vt:lpstr>Times New Roman</vt:lpstr>
      <vt:lpstr>Verdana</vt:lpstr>
      <vt:lpstr>Wingdings</vt:lpstr>
      <vt:lpstr>Wingdings 2</vt:lpstr>
      <vt:lpstr>Wingdings 3</vt:lpstr>
      <vt:lpstr>Kalabalık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Tanis, Sevin</cp:lastModifiedBy>
  <cp:revision>306</cp:revision>
  <cp:lastPrinted>1601-01-01T00:00:00Z</cp:lastPrinted>
  <dcterms:created xsi:type="dcterms:W3CDTF">1601-01-01T00:00:00Z</dcterms:created>
  <dcterms:modified xsi:type="dcterms:W3CDTF">2025-10-28T07:46:24Z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