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1"/>
  </p:sldMasterIdLst>
  <p:notesMasterIdLst>
    <p:notesMasterId r:id="rId17"/>
  </p:notesMasterIdLst>
  <p:handoutMasterIdLst>
    <p:handoutMasterId r:id="rId18"/>
  </p:handoutMasterIdLst>
  <p:sldIdLst>
    <p:sldId id="256" r:id="rId2"/>
    <p:sldId id="403" r:id="rId3"/>
    <p:sldId id="412" r:id="rId4"/>
    <p:sldId id="407" r:id="rId5"/>
    <p:sldId id="337" r:id="rId6"/>
    <p:sldId id="259" r:id="rId7"/>
    <p:sldId id="395" r:id="rId8"/>
    <p:sldId id="258" r:id="rId9"/>
    <p:sldId id="347" r:id="rId10"/>
    <p:sldId id="349" r:id="rId11"/>
    <p:sldId id="274" r:id="rId12"/>
    <p:sldId id="414" r:id="rId13"/>
    <p:sldId id="400" r:id="rId14"/>
    <p:sldId id="399" r:id="rId15"/>
    <p:sldId id="410" r:id="rId16"/>
  </p:sldIdLst>
  <p:sldSz cx="9144000" cy="6858000" type="screen4x3"/>
  <p:notesSz cx="6797675" cy="99298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5000" autoAdjust="0"/>
  </p:normalViewPr>
  <p:slideViewPr>
    <p:cSldViewPr>
      <p:cViewPr varScale="1">
        <p:scale>
          <a:sx n="155" d="100"/>
          <a:sy n="155" d="100"/>
        </p:scale>
        <p:origin x="1896" y="15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2868" y="-90"/>
      </p:cViewPr>
      <p:guideLst>
        <p:guide orient="horz" pos="3128"/>
        <p:guide pos="214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351" cy="496253"/>
          </a:xfrm>
          <a:prstGeom prst="rect">
            <a:avLst/>
          </a:prstGeom>
        </p:spPr>
        <p:txBody>
          <a:bodyPr vert="horz" lIns="95443" tIns="47721" rIns="95443" bIns="47721" rtlCol="0"/>
          <a:lstStyle>
            <a:lvl1pPr algn="l">
              <a:defRPr sz="1300">
                <a:latin typeface="Arial" charset="0"/>
              </a:defRPr>
            </a:lvl1pPr>
          </a:lstStyle>
          <a:p>
            <a:pPr>
              <a:defRPr/>
            </a:pPr>
            <a:endParaRPr lang="tr-TR"/>
          </a:p>
        </p:txBody>
      </p:sp>
      <p:sp>
        <p:nvSpPr>
          <p:cNvPr id="3" name="Veri Yer Tutucusu 2"/>
          <p:cNvSpPr>
            <a:spLocks noGrp="1"/>
          </p:cNvSpPr>
          <p:nvPr>
            <p:ph type="dt" sz="quarter" idx="1"/>
          </p:nvPr>
        </p:nvSpPr>
        <p:spPr>
          <a:xfrm>
            <a:off x="3849728" y="0"/>
            <a:ext cx="2946351" cy="496253"/>
          </a:xfrm>
          <a:prstGeom prst="rect">
            <a:avLst/>
          </a:prstGeom>
        </p:spPr>
        <p:txBody>
          <a:bodyPr vert="horz" lIns="95443" tIns="47721" rIns="95443" bIns="47721" rtlCol="0"/>
          <a:lstStyle>
            <a:lvl1pPr algn="r">
              <a:defRPr sz="1300">
                <a:latin typeface="Arial" charset="0"/>
              </a:defRPr>
            </a:lvl1pPr>
          </a:lstStyle>
          <a:p>
            <a:pPr>
              <a:defRPr/>
            </a:pPr>
            <a:fld id="{BF44D1F3-05DD-4821-AD56-39C7A8B947F2}" type="datetimeFigureOut">
              <a:rPr lang="tr-TR"/>
              <a:pPr>
                <a:defRPr/>
              </a:pPr>
              <a:t>10.12.2025</a:t>
            </a:fld>
            <a:endParaRPr lang="tr-TR"/>
          </a:p>
        </p:txBody>
      </p:sp>
      <p:sp>
        <p:nvSpPr>
          <p:cNvPr id="4" name="Altbilgi Yer Tutucusu 3"/>
          <p:cNvSpPr>
            <a:spLocks noGrp="1"/>
          </p:cNvSpPr>
          <p:nvPr>
            <p:ph type="ftr" sz="quarter" idx="2"/>
          </p:nvPr>
        </p:nvSpPr>
        <p:spPr>
          <a:xfrm>
            <a:off x="0" y="9431975"/>
            <a:ext cx="2946351" cy="496252"/>
          </a:xfrm>
          <a:prstGeom prst="rect">
            <a:avLst/>
          </a:prstGeom>
        </p:spPr>
        <p:txBody>
          <a:bodyPr vert="horz" lIns="95443" tIns="47721" rIns="95443" bIns="47721" rtlCol="0" anchor="b"/>
          <a:lstStyle>
            <a:lvl1pPr algn="l">
              <a:defRPr sz="1300">
                <a:latin typeface="Arial" charset="0"/>
              </a:defRPr>
            </a:lvl1pPr>
          </a:lstStyle>
          <a:p>
            <a:pPr>
              <a:defRPr/>
            </a:pPr>
            <a:endParaRPr lang="tr-TR"/>
          </a:p>
        </p:txBody>
      </p:sp>
      <p:sp>
        <p:nvSpPr>
          <p:cNvPr id="5" name="Slayt Numarası Yer Tutucusu 4"/>
          <p:cNvSpPr>
            <a:spLocks noGrp="1"/>
          </p:cNvSpPr>
          <p:nvPr>
            <p:ph type="sldNum" sz="quarter" idx="3"/>
          </p:nvPr>
        </p:nvSpPr>
        <p:spPr>
          <a:xfrm>
            <a:off x="3849728" y="9431975"/>
            <a:ext cx="2946351" cy="496252"/>
          </a:xfrm>
          <a:prstGeom prst="rect">
            <a:avLst/>
          </a:prstGeom>
        </p:spPr>
        <p:txBody>
          <a:bodyPr vert="horz" lIns="95443" tIns="47721" rIns="95443" bIns="47721" rtlCol="0" anchor="b"/>
          <a:lstStyle>
            <a:lvl1pPr algn="r">
              <a:defRPr sz="1300">
                <a:latin typeface="Arial" charset="0"/>
              </a:defRPr>
            </a:lvl1pPr>
          </a:lstStyle>
          <a:p>
            <a:pPr>
              <a:defRPr/>
            </a:pPr>
            <a:fld id="{5752ECAD-A54A-4EB0-9CFF-69A7FBF40002}" type="slidenum">
              <a:rPr lang="tr-TR"/>
              <a:pPr>
                <a:defRPr/>
              </a:pPr>
              <a:t>‹#›</a:t>
            </a:fld>
            <a:endParaRPr lang="tr-TR"/>
          </a:p>
        </p:txBody>
      </p:sp>
    </p:spTree>
    <p:extLst>
      <p:ext uri="{BB962C8B-B14F-4D97-AF65-F5344CB8AC3E}">
        <p14:creationId xmlns:p14="http://schemas.microsoft.com/office/powerpoint/2010/main" val="2829073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46351" cy="496253"/>
          </a:xfrm>
          <a:prstGeom prst="rect">
            <a:avLst/>
          </a:prstGeom>
        </p:spPr>
        <p:txBody>
          <a:bodyPr vert="horz" lIns="88112" tIns="44056" rIns="88112" bIns="44056" rtlCol="0"/>
          <a:lstStyle>
            <a:lvl1pPr algn="l">
              <a:defRPr sz="1200"/>
            </a:lvl1pPr>
          </a:lstStyle>
          <a:p>
            <a:pPr>
              <a:defRPr/>
            </a:pPr>
            <a:endParaRPr lang="tr-TR"/>
          </a:p>
        </p:txBody>
      </p:sp>
      <p:sp>
        <p:nvSpPr>
          <p:cNvPr id="3" name="2 Veri Yer Tutucusu"/>
          <p:cNvSpPr>
            <a:spLocks noGrp="1"/>
          </p:cNvSpPr>
          <p:nvPr>
            <p:ph type="dt" idx="1"/>
          </p:nvPr>
        </p:nvSpPr>
        <p:spPr>
          <a:xfrm>
            <a:off x="3849728" y="0"/>
            <a:ext cx="2946351" cy="496253"/>
          </a:xfrm>
          <a:prstGeom prst="rect">
            <a:avLst/>
          </a:prstGeom>
        </p:spPr>
        <p:txBody>
          <a:bodyPr vert="horz" lIns="88112" tIns="44056" rIns="88112" bIns="44056" rtlCol="0"/>
          <a:lstStyle>
            <a:lvl1pPr algn="r">
              <a:defRPr sz="1200"/>
            </a:lvl1pPr>
          </a:lstStyle>
          <a:p>
            <a:pPr>
              <a:defRPr/>
            </a:pPr>
            <a:fld id="{60451BD8-E481-4123-AB1B-A3EA166D2298}" type="datetimeFigureOut">
              <a:rPr lang="tr-TR"/>
              <a:pPr>
                <a:defRPr/>
              </a:pPr>
              <a:t>10.12.2025</a:t>
            </a:fld>
            <a:endParaRPr lang="tr-TR"/>
          </a:p>
        </p:txBody>
      </p:sp>
      <p:sp>
        <p:nvSpPr>
          <p:cNvPr id="4" name="3 Slayt Görüntüsü Yer Tutucusu"/>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88112" tIns="44056" rIns="88112" bIns="44056" rtlCol="0" anchor="ctr"/>
          <a:lstStyle/>
          <a:p>
            <a:pPr lvl="0"/>
            <a:endParaRPr lang="tr-TR" noProof="0"/>
          </a:p>
        </p:txBody>
      </p:sp>
      <p:sp>
        <p:nvSpPr>
          <p:cNvPr id="5" name="4 Not Yer Tutucusu"/>
          <p:cNvSpPr>
            <a:spLocks noGrp="1"/>
          </p:cNvSpPr>
          <p:nvPr>
            <p:ph type="body" sz="quarter" idx="3"/>
          </p:nvPr>
        </p:nvSpPr>
        <p:spPr>
          <a:xfrm>
            <a:off x="679928" y="4716781"/>
            <a:ext cx="5437821" cy="4467861"/>
          </a:xfrm>
          <a:prstGeom prst="rect">
            <a:avLst/>
          </a:prstGeom>
        </p:spPr>
        <p:txBody>
          <a:bodyPr vert="horz" lIns="88112" tIns="44056" rIns="88112" bIns="44056"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0" y="9431975"/>
            <a:ext cx="2946351" cy="496252"/>
          </a:xfrm>
          <a:prstGeom prst="rect">
            <a:avLst/>
          </a:prstGeom>
        </p:spPr>
        <p:txBody>
          <a:bodyPr vert="horz" lIns="88112" tIns="44056" rIns="88112" bIns="44056"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49728" y="9431975"/>
            <a:ext cx="2946351" cy="496252"/>
          </a:xfrm>
          <a:prstGeom prst="rect">
            <a:avLst/>
          </a:prstGeom>
        </p:spPr>
        <p:txBody>
          <a:bodyPr vert="horz" lIns="88112" tIns="44056" rIns="88112" bIns="44056" rtlCol="0" anchor="b"/>
          <a:lstStyle>
            <a:lvl1pPr algn="r">
              <a:defRPr sz="1200"/>
            </a:lvl1pPr>
          </a:lstStyle>
          <a:p>
            <a:pPr>
              <a:defRPr/>
            </a:pPr>
            <a:fld id="{9312652C-EDC1-4F62-B3DC-A8B5ECA8D7AC}" type="slidenum">
              <a:rPr lang="tr-TR"/>
              <a:pPr>
                <a:defRPr/>
              </a:pPr>
              <a:t>‹#›</a:t>
            </a:fld>
            <a:endParaRPr lang="tr-TR"/>
          </a:p>
        </p:txBody>
      </p:sp>
    </p:spTree>
    <p:extLst>
      <p:ext uri="{BB962C8B-B14F-4D97-AF65-F5344CB8AC3E}">
        <p14:creationId xmlns:p14="http://schemas.microsoft.com/office/powerpoint/2010/main" val="4387485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584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35844"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DF5B573-242C-46DB-8571-150CC54EBA6C}" type="slidenum">
              <a:rPr lang="tr-TR" smtClean="0"/>
              <a:pPr/>
              <a:t>1</a:t>
            </a:fld>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10 Dik Üçgen"/>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grpSp>
        <p:nvGrpSpPr>
          <p:cNvPr id="5" name="15 Grup"/>
          <p:cNvGrpSpPr>
            <a:grpSpLocks/>
          </p:cNvGrpSpPr>
          <p:nvPr/>
        </p:nvGrpSpPr>
        <p:grpSpPr bwMode="auto">
          <a:xfrm>
            <a:off x="-3175" y="4953000"/>
            <a:ext cx="9147175" cy="1911350"/>
            <a:chOff x="-3765" y="4832896"/>
            <a:chExt cx="9147765" cy="2032192"/>
          </a:xfrm>
        </p:grpSpPr>
        <p:sp>
          <p:nvSpPr>
            <p:cNvPr id="6" name="1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7" name="18 Serbest Form"/>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8" name="19 Serbest Form"/>
            <p:cNvGrpSpPr>
              <a:grpSpLocks/>
            </p:cNvGrpSpPr>
            <p:nvPr/>
          </p:nvGrpSpPr>
          <p:grpSpPr bwMode="auto">
            <a:xfrm>
              <a:off x="-6686" y="4875025"/>
              <a:ext cx="9156783" cy="1996274"/>
              <a:chOff x="-6096" y="4992624"/>
              <a:chExt cx="9156192" cy="1877568"/>
            </a:xfrm>
          </p:grpSpPr>
          <p:pic>
            <p:nvPicPr>
              <p:cNvPr id="11" name="19 Serbest Form"/>
              <p:cNvPicPr>
                <a:picLocks noChangeArrowheads="1"/>
              </p:cNvPicPr>
              <p:nvPr/>
            </p:nvPicPr>
            <p:blipFill>
              <a:blip r:embed="rId2" cstate="print"/>
              <a:srcRect/>
              <a:stretch>
                <a:fillRect/>
              </a:stretch>
            </p:blipFill>
            <p:spPr bwMode="auto">
              <a:xfrm>
                <a:off x="-6096" y="4992624"/>
                <a:ext cx="9156192" cy="1877568"/>
              </a:xfrm>
              <a:prstGeom prst="rect">
                <a:avLst/>
              </a:prstGeom>
              <a:noFill/>
            </p:spPr>
          </p:pic>
          <p:sp>
            <p:nvSpPr>
              <p:cNvPr id="12" name="Text Box 12"/>
              <p:cNvSpPr txBox="1">
                <a:spLocks noChangeArrowheads="1"/>
              </p:cNvSpPr>
              <p:nvPr/>
            </p:nvSpPr>
            <p:spPr bwMode="auto">
              <a:xfrm>
                <a:off x="590" y="5000960"/>
                <a:ext cx="0" cy="0"/>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20 Düz Bağlayıcı"/>
            <p:cNvPicPr>
              <a:picLocks noChangeArrowheads="1"/>
            </p:cNvPicPr>
            <p:nvPr/>
          </p:nvPicPr>
          <p:blipFill>
            <a:blip r:embed="rId3" cstate="print"/>
            <a:srcRect/>
            <a:stretch>
              <a:fillRect/>
            </a:stretch>
          </p:blipFill>
          <p:spPr bwMode="auto">
            <a:xfrm>
              <a:off x="-12783" y="4868544"/>
              <a:ext cx="9162879" cy="868509"/>
            </a:xfrm>
            <a:prstGeom prst="rect">
              <a:avLst/>
            </a:prstGeom>
            <a:noFill/>
          </p:spPr>
        </p:pic>
      </p:grpSp>
      <p:sp>
        <p:nvSpPr>
          <p:cNvPr id="9" name="8 Başlık"/>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3" name="29 Veri Yer Tutucusu"/>
          <p:cNvSpPr>
            <a:spLocks noGrp="1"/>
          </p:cNvSpPr>
          <p:nvPr>
            <p:ph type="dt" sz="half" idx="10"/>
          </p:nvPr>
        </p:nvSpPr>
        <p:spPr/>
        <p:txBody>
          <a:bodyPr/>
          <a:lstStyle>
            <a:lvl1pPr>
              <a:defRPr>
                <a:solidFill>
                  <a:srgbClr val="FFFFFF"/>
                </a:solidFill>
              </a:defRPr>
            </a:lvl1pPr>
            <a:extLst/>
          </a:lstStyle>
          <a:p>
            <a:pPr>
              <a:defRPr/>
            </a:pPr>
            <a:fld id="{E7CFEFE1-9497-40D6-B64E-127F5C5F5052}" type="datetimeFigureOut">
              <a:rPr lang="en-US"/>
              <a:pPr>
                <a:defRPr/>
              </a:pPr>
              <a:t>12/10/2025</a:t>
            </a:fld>
            <a:endParaRPr lang="en-US"/>
          </a:p>
        </p:txBody>
      </p:sp>
      <p:sp>
        <p:nvSpPr>
          <p:cNvPr id="14"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5" name="26 Slayt Numarası Yer Tutucusu"/>
          <p:cNvSpPr>
            <a:spLocks noGrp="1"/>
          </p:cNvSpPr>
          <p:nvPr>
            <p:ph type="sldNum" sz="quarter" idx="12"/>
          </p:nvPr>
        </p:nvSpPr>
        <p:spPr/>
        <p:txBody>
          <a:bodyPr/>
          <a:lstStyle>
            <a:lvl1pPr>
              <a:defRPr>
                <a:solidFill>
                  <a:srgbClr val="FFFFFF"/>
                </a:solidFill>
              </a:defRPr>
            </a:lvl1pPr>
            <a:extLst/>
          </a:lstStyle>
          <a:p>
            <a:pPr>
              <a:defRPr/>
            </a:pPr>
            <a:fld id="{0EEB9AD7-D432-4B19-B9C0-B3F108136AB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1481329"/>
            <a:ext cx="8229600" cy="438607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C366CAB7-DD96-4C46-8A5C-CB05DF013225}" type="datetimeFigureOut">
              <a:rPr lang="en-US"/>
              <a:pPr>
                <a:defRPr/>
              </a:pPr>
              <a:t>12/10/2025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2B4D74EC-4864-4C22-B468-FFF81EFA8D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41"/>
            <a:ext cx="6324600" cy="559276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F9494DC-6467-4219-8D86-3E15D82F85E6}" type="datetimeFigureOut">
              <a:rPr lang="en-US"/>
              <a:pPr>
                <a:defRPr/>
              </a:pPr>
              <a:t>12/10/2025</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466BFBAA-A2A0-4D96-AA43-22AEEE418EB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Resim 14"/>
          <p:cNvPicPr>
            <a:picLocks noChangeAspect="1"/>
          </p:cNvPicPr>
          <p:nvPr userDrawn="1"/>
        </p:nvPicPr>
        <p:blipFill>
          <a:blip r:embed="rId2" cstate="print"/>
          <a:srcRect/>
          <a:stretch>
            <a:fillRect/>
          </a:stretch>
        </p:blipFill>
        <p:spPr bwMode="auto">
          <a:xfrm>
            <a:off x="103188" y="6132513"/>
            <a:ext cx="1725612" cy="573087"/>
          </a:xfrm>
          <a:prstGeom prst="rect">
            <a:avLst/>
          </a:prstGeom>
          <a:noFill/>
          <a:ln w="9525">
            <a:noFill/>
            <a:miter lim="800000"/>
            <a:headEnd/>
            <a:tailEnd/>
          </a:ln>
        </p:spPr>
      </p:pic>
      <p:pic>
        <p:nvPicPr>
          <p:cNvPr id="5" name="Resim 15"/>
          <p:cNvPicPr>
            <a:picLocks noChangeAspect="1"/>
          </p:cNvPicPr>
          <p:nvPr userDrawn="1"/>
        </p:nvPicPr>
        <p:blipFill>
          <a:blip r:embed="rId3" cstate="print"/>
          <a:srcRect/>
          <a:stretch>
            <a:fillRect/>
          </a:stretch>
        </p:blipFill>
        <p:spPr bwMode="auto">
          <a:xfrm>
            <a:off x="8153400" y="6086475"/>
            <a:ext cx="838200" cy="695325"/>
          </a:xfrm>
          <a:prstGeom prst="rect">
            <a:avLst/>
          </a:prstGeom>
          <a:noFill/>
          <a:ln w="9525">
            <a:noFill/>
            <a:miter lim="800000"/>
            <a:headEnd/>
            <a:tailEnd/>
          </a:ln>
        </p:spPr>
      </p:pic>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Başlık"/>
          <p:cNvSpPr>
            <a:spLocks noGrp="1"/>
          </p:cNvSpPr>
          <p:nvPr>
            <p:ph type="title"/>
          </p:nvPr>
        </p:nvSpPr>
        <p:spPr/>
        <p:txBody>
          <a:bodyPr rtlCol="0"/>
          <a:lstStyle/>
          <a:p>
            <a:r>
              <a:rPr lang="tr-TR" smtClean="0"/>
              <a:t>Asıl başlık stili için tıklatın</a:t>
            </a:r>
            <a:endParaRPr lang="en-US"/>
          </a:p>
        </p:txBody>
      </p:sp>
      <p:sp>
        <p:nvSpPr>
          <p:cNvPr id="6" name="3 Veri Yer Tutucusu"/>
          <p:cNvSpPr>
            <a:spLocks noGrp="1"/>
          </p:cNvSpPr>
          <p:nvPr>
            <p:ph type="dt" sz="half" idx="10"/>
          </p:nvPr>
        </p:nvSpPr>
        <p:spPr/>
        <p:txBody>
          <a:bodyPr/>
          <a:lstStyle>
            <a:lvl1pPr>
              <a:defRPr/>
            </a:lvl1pPr>
            <a:extLst/>
          </a:lstStyle>
          <a:p>
            <a:pPr>
              <a:defRPr/>
            </a:pPr>
            <a:fld id="{EDF3A6DD-D8DB-46AD-9D17-2E6703E46540}" type="datetimeFigureOut">
              <a:rPr lang="en-US"/>
              <a:pPr>
                <a:defRPr/>
              </a:pPr>
              <a:t>12/10/2025</a:t>
            </a:fld>
            <a:endParaRPr lang="en-US"/>
          </a:p>
        </p:txBody>
      </p:sp>
      <p:sp>
        <p:nvSpPr>
          <p:cNvPr id="8" name="4 Altbilgi Yer Tutucusu"/>
          <p:cNvSpPr>
            <a:spLocks noGrp="1"/>
          </p:cNvSpPr>
          <p:nvPr>
            <p:ph type="ftr" sz="quarter" idx="11"/>
          </p:nvPr>
        </p:nvSpPr>
        <p:spPr/>
        <p:txBody>
          <a:bodyPr/>
          <a:lstStyle>
            <a:lvl1pPr>
              <a:defRPr/>
            </a:lvl1pPr>
            <a:extLst/>
          </a:lstStyle>
          <a:p>
            <a:pPr>
              <a:defRPr/>
            </a:pPr>
            <a:endParaRPr lang="en-US"/>
          </a:p>
        </p:txBody>
      </p:sp>
      <p:sp>
        <p:nvSpPr>
          <p:cNvPr id="9" name="5 Slayt Numarası Yer Tutucusu"/>
          <p:cNvSpPr>
            <a:spLocks noGrp="1"/>
          </p:cNvSpPr>
          <p:nvPr>
            <p:ph type="sldNum" sz="quarter" idx="12"/>
          </p:nvPr>
        </p:nvSpPr>
        <p:spPr/>
        <p:txBody>
          <a:bodyPr/>
          <a:lstStyle>
            <a:lvl1pPr>
              <a:defRPr/>
            </a:lvl1pPr>
            <a:extLst/>
          </a:lstStyle>
          <a:p>
            <a:pPr>
              <a:defRPr/>
            </a:pPr>
            <a:r>
              <a:rPr lang="en-US"/>
              <a:t>Konyaaltı Belediyesi 2011 Çevre Etkinlikleri</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10 Köşeli Çift Ayraç"/>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5" name="15 Köşeli Çift Ayraç"/>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pic>
        <p:nvPicPr>
          <p:cNvPr id="6" name="Resim 20"/>
          <p:cNvPicPr>
            <a:picLocks noChangeAspect="1"/>
          </p:cNvPicPr>
          <p:nvPr userDrawn="1"/>
        </p:nvPicPr>
        <p:blipFill>
          <a:blip r:embed="rId4" cstate="print"/>
          <a:srcRect/>
          <a:stretch>
            <a:fillRect/>
          </a:stretch>
        </p:blipFill>
        <p:spPr bwMode="auto">
          <a:xfrm>
            <a:off x="103188" y="6183313"/>
            <a:ext cx="1803400" cy="598487"/>
          </a:xfrm>
          <a:prstGeom prst="rect">
            <a:avLst/>
          </a:prstGeom>
          <a:noFill/>
          <a:ln w="9525">
            <a:noFill/>
            <a:miter lim="800000"/>
            <a:headEnd/>
            <a:tailEnd/>
          </a:ln>
        </p:spPr>
      </p:pic>
      <p:pic>
        <p:nvPicPr>
          <p:cNvPr id="7" name="Resim 21"/>
          <p:cNvPicPr>
            <a:picLocks noChangeAspect="1"/>
          </p:cNvPicPr>
          <p:nvPr userDrawn="1"/>
        </p:nvPicPr>
        <p:blipFill>
          <a:blip r:embed="rId5" cstate="print"/>
          <a:srcRect/>
          <a:stretch>
            <a:fillRect/>
          </a:stretch>
        </p:blipFill>
        <p:spPr bwMode="auto">
          <a:xfrm>
            <a:off x="8153400" y="6086475"/>
            <a:ext cx="838200" cy="695325"/>
          </a:xfrm>
          <a:prstGeom prst="rect">
            <a:avLst/>
          </a:prstGeom>
          <a:noFill/>
          <a:ln w="9525">
            <a:noFill/>
            <a:miter lim="800000"/>
            <a:headEnd/>
            <a:tailEnd/>
          </a:ln>
        </p:spPr>
      </p:pic>
      <p:sp>
        <p:nvSpPr>
          <p:cNvPr id="2" name="1 Başlık"/>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fld id="{D5D18B2C-E7BB-4F7E-ABD3-6DA98AB72B75}" type="datetimeFigureOut">
              <a:rPr lang="en-US"/>
              <a:pPr>
                <a:defRPr/>
              </a:pPr>
              <a:t>12/10/2025</a:t>
            </a:fld>
            <a:endParaRPr lang="en-US"/>
          </a:p>
        </p:txBody>
      </p:sp>
      <p:sp>
        <p:nvSpPr>
          <p:cNvPr id="9" name="4 Altbilgi Yer Tutucusu"/>
          <p:cNvSpPr>
            <a:spLocks noGrp="1"/>
          </p:cNvSpPr>
          <p:nvPr>
            <p:ph type="ftr" sz="quarter" idx="11"/>
          </p:nvPr>
        </p:nvSpPr>
        <p:spPr/>
        <p:txBody>
          <a:bodyPr/>
          <a:lstStyle>
            <a:lvl1pPr>
              <a:defRPr/>
            </a:lvl1pPr>
            <a:extLst/>
          </a:lstStyle>
          <a:p>
            <a:pPr>
              <a:defRPr/>
            </a:pPr>
            <a:endParaRPr lang="en-US"/>
          </a:p>
        </p:txBody>
      </p:sp>
      <p:sp>
        <p:nvSpPr>
          <p:cNvPr id="10" name="5 Slayt Numarası Yer Tutucusu"/>
          <p:cNvSpPr>
            <a:spLocks noGrp="1"/>
          </p:cNvSpPr>
          <p:nvPr>
            <p:ph type="sldNum" sz="quarter" idx="12"/>
          </p:nvPr>
        </p:nvSpPr>
        <p:spPr/>
        <p:txBody>
          <a:bodyPr/>
          <a:lstStyle>
            <a:lvl1pPr>
              <a:defRPr/>
            </a:lvl1pPr>
            <a:extLst/>
          </a:lstStyle>
          <a:p>
            <a:pPr>
              <a:defRPr/>
            </a:pPr>
            <a:fld id="{9C323A7D-B0FD-4E8C-9C88-9DFB8E2BFC9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7 Başlık"/>
          <p:cNvSpPr>
            <a:spLocks noGrp="1"/>
          </p:cNvSpPr>
          <p:nvPr>
            <p:ph type="title"/>
          </p:nvPr>
        </p:nvSpPr>
        <p:spPr/>
        <p:txBody>
          <a:bodyPr rtlCol="0"/>
          <a:lstStyle/>
          <a:p>
            <a:r>
              <a:rPr lang="tr-TR" smtClean="0"/>
              <a:t>Asıl başlık stili için tıklatın</a:t>
            </a:r>
            <a:endParaRPr lang="en-US"/>
          </a:p>
        </p:txBody>
      </p:sp>
      <p:sp>
        <p:nvSpPr>
          <p:cNvPr id="5" name="4 Veri Yer Tutucusu"/>
          <p:cNvSpPr>
            <a:spLocks noGrp="1"/>
          </p:cNvSpPr>
          <p:nvPr>
            <p:ph type="dt" sz="half" idx="10"/>
          </p:nvPr>
        </p:nvSpPr>
        <p:spPr/>
        <p:txBody>
          <a:bodyPr/>
          <a:lstStyle>
            <a:lvl1pPr>
              <a:defRPr/>
            </a:lvl1pPr>
            <a:extLst/>
          </a:lstStyle>
          <a:p>
            <a:pPr>
              <a:defRPr/>
            </a:pPr>
            <a:fld id="{8D5094C4-A297-49D7-96F0-33CEAB06CFF1}" type="datetimeFigureOut">
              <a:rPr lang="en-US"/>
              <a:pPr>
                <a:defRPr/>
              </a:pPr>
              <a:t>12/10/2025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AA7F1A69-DFD2-49C0-ABB3-B8B749E5ABB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028CCF50-17B2-44C7-90DE-D9278420B168}" type="datetimeFigureOut">
              <a:rPr lang="en-US"/>
              <a:pPr>
                <a:defRPr/>
              </a:pPr>
              <a:t>12/10/2025</a:t>
            </a:fld>
            <a:endParaRPr lang="en-US"/>
          </a:p>
        </p:txBody>
      </p:sp>
      <p:sp>
        <p:nvSpPr>
          <p:cNvPr id="8" name="7 Altbilgi Yer Tutucusu"/>
          <p:cNvSpPr>
            <a:spLocks noGrp="1"/>
          </p:cNvSpPr>
          <p:nvPr>
            <p:ph type="ftr" sz="quarter" idx="11"/>
          </p:nvPr>
        </p:nvSpPr>
        <p:spPr/>
        <p:txBody>
          <a:bodyPr/>
          <a:lstStyle>
            <a:lvl1pPr>
              <a:defRPr/>
            </a:lvl1pPr>
            <a:extLst/>
          </a:lstStyle>
          <a:p>
            <a:pPr>
              <a:defRPr/>
            </a:pPr>
            <a:endParaRPr lang="en-US"/>
          </a:p>
        </p:txBody>
      </p:sp>
      <p:sp>
        <p:nvSpPr>
          <p:cNvPr id="9" name="8 Slayt Numarası Yer Tutucusu"/>
          <p:cNvSpPr>
            <a:spLocks noGrp="1"/>
          </p:cNvSpPr>
          <p:nvPr>
            <p:ph type="sldNum" sz="quarter" idx="12"/>
          </p:nvPr>
        </p:nvSpPr>
        <p:spPr/>
        <p:txBody>
          <a:bodyPr/>
          <a:lstStyle>
            <a:lvl1pPr>
              <a:defRPr/>
            </a:lvl1pPr>
            <a:extLst/>
          </a:lstStyle>
          <a:p>
            <a:pPr>
              <a:defRPr/>
            </a:pPr>
            <a:fld id="{CF6EFF64-E401-4C2D-B0F8-8FB7EB1D39C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extLst/>
          </a:lstStyle>
          <a:p>
            <a:pPr>
              <a:defRPr/>
            </a:pPr>
            <a:fld id="{B2EDFC48-5CB6-4B63-BCB4-775D0153B25F}" type="datetimeFigureOut">
              <a:rPr lang="en-US"/>
              <a:pPr>
                <a:defRPr/>
              </a:pPr>
              <a:t>12/10/2025</a:t>
            </a:fld>
            <a:endParaRPr lang="en-US"/>
          </a:p>
        </p:txBody>
      </p:sp>
      <p:sp>
        <p:nvSpPr>
          <p:cNvPr id="4" name="3 Altbilgi Yer Tutucusu"/>
          <p:cNvSpPr>
            <a:spLocks noGrp="1"/>
          </p:cNvSpPr>
          <p:nvPr>
            <p:ph type="ftr" sz="quarter" idx="11"/>
          </p:nvPr>
        </p:nvSpPr>
        <p:spPr/>
        <p:txBody>
          <a:bodyPr/>
          <a:lstStyle>
            <a:lvl1pPr>
              <a:defRPr/>
            </a:lvl1pPr>
            <a:extLst/>
          </a:lstStyle>
          <a:p>
            <a:pPr>
              <a:defRPr/>
            </a:pPr>
            <a:endParaRPr lang="en-US"/>
          </a:p>
        </p:txBody>
      </p:sp>
      <p:sp>
        <p:nvSpPr>
          <p:cNvPr id="5" name="4 Slayt Numarası Yer Tutucusu"/>
          <p:cNvSpPr>
            <a:spLocks noGrp="1"/>
          </p:cNvSpPr>
          <p:nvPr>
            <p:ph type="sldNum" sz="quarter" idx="12"/>
          </p:nvPr>
        </p:nvSpPr>
        <p:spPr/>
        <p:txBody>
          <a:bodyPr/>
          <a:lstStyle>
            <a:lvl1pPr>
              <a:defRPr/>
            </a:lvl1pPr>
            <a:extLst/>
          </a:lstStyle>
          <a:p>
            <a:pPr>
              <a:defRPr/>
            </a:pPr>
            <a:fld id="{03F9290F-EE52-472D-A8CF-06551216632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A49812FB-9D78-4C4F-98D9-859B2D2047B2}" type="datetimeFigureOut">
              <a:rPr lang="en-US"/>
              <a:pPr>
                <a:defRPr/>
              </a:pPr>
              <a:t>12/10/2025</a:t>
            </a:fld>
            <a:endParaRPr lang="en-US"/>
          </a:p>
        </p:txBody>
      </p:sp>
      <p:sp>
        <p:nvSpPr>
          <p:cNvPr id="3" name="21 Altbilgi Yer Tutucusu"/>
          <p:cNvSpPr>
            <a:spLocks noGrp="1"/>
          </p:cNvSpPr>
          <p:nvPr>
            <p:ph type="ftr" sz="quarter" idx="11"/>
          </p:nvPr>
        </p:nvSpPr>
        <p:spPr/>
        <p:txBody>
          <a:bodyPr/>
          <a:lstStyle>
            <a:lvl1pPr>
              <a:defRPr/>
            </a:lvl1pPr>
          </a:lstStyle>
          <a:p>
            <a:pPr>
              <a:defRPr/>
            </a:pPr>
            <a:endParaRPr lang="en-US"/>
          </a:p>
        </p:txBody>
      </p:sp>
      <p:sp>
        <p:nvSpPr>
          <p:cNvPr id="4" name="17 Slayt Numarası Yer Tutucusu"/>
          <p:cNvSpPr>
            <a:spLocks noGrp="1"/>
          </p:cNvSpPr>
          <p:nvPr>
            <p:ph type="sldNum" sz="quarter" idx="12"/>
          </p:nvPr>
        </p:nvSpPr>
        <p:spPr/>
        <p:txBody>
          <a:bodyPr/>
          <a:lstStyle>
            <a:lvl1pPr>
              <a:defRPr/>
            </a:lvl1pPr>
          </a:lstStyle>
          <a:p>
            <a:pPr>
              <a:defRPr/>
            </a:pPr>
            <a:fld id="{ED95E8E5-0BFF-4152-9F88-90974256D3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smtClean="0"/>
              <a:t>Asıl başlık stili için tıklatın</a:t>
            </a:r>
            <a:endParaRPr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4F24582F-155F-4A2A-8631-58A2B563B4C6}" type="datetimeFigureOut">
              <a:rPr lang="en-US"/>
              <a:pPr>
                <a:defRPr/>
              </a:pPr>
              <a:t>12/10/2025</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83BDF720-9785-42AD-8BAF-63B55038AC9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10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6" name="15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7" name="16 Dik Üçgen"/>
          <p:cNvGrpSpPr>
            <a:grpSpLocks/>
          </p:cNvGrpSpPr>
          <p:nvPr/>
        </p:nvGrpSpPr>
        <p:grpSpPr bwMode="auto">
          <a:xfrm>
            <a:off x="-12700" y="5784850"/>
            <a:ext cx="3414713" cy="1092200"/>
            <a:chOff x="-8" y="3644"/>
            <a:chExt cx="2151" cy="688"/>
          </a:xfrm>
        </p:grpSpPr>
        <p:pic>
          <p:nvPicPr>
            <p:cNvPr id="8" name="16 Dik Üçgen"/>
            <p:cNvPicPr>
              <a:picLocks noChangeArrowheads="1"/>
            </p:cNvPicPr>
            <p:nvPr/>
          </p:nvPicPr>
          <p:blipFill>
            <a:blip r:embed="rId4" cstate="print"/>
            <a:srcRect/>
            <a:stretch>
              <a:fillRect/>
            </a:stretch>
          </p:blipFill>
          <p:spPr bwMode="auto">
            <a:xfrm>
              <a:off x="-8" y="3644"/>
              <a:ext cx="2151" cy="688"/>
            </a:xfrm>
            <a:prstGeom prst="rect">
              <a:avLst/>
            </a:prstGeom>
            <a:noFill/>
          </p:spPr>
        </p:pic>
        <p:sp>
          <p:nvSpPr>
            <p:cNvPr id="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18 Düz Bağlayıcı"/>
          <p:cNvPicPr>
            <a:picLocks noChangeArrowheads="1"/>
          </p:cNvPicPr>
          <p:nvPr/>
        </p:nvPicPr>
        <p:blipFill>
          <a:blip r:embed="rId5" cstate="print"/>
          <a:srcRect/>
          <a:stretch>
            <a:fillRect/>
          </a:stretch>
        </p:blipFill>
        <p:spPr bwMode="auto">
          <a:xfrm>
            <a:off x="-19050" y="5772150"/>
            <a:ext cx="3421063" cy="1109663"/>
          </a:xfrm>
          <a:prstGeom prst="rect">
            <a:avLst/>
          </a:prstGeom>
          <a:noFill/>
        </p:spPr>
      </p:pic>
      <p:sp>
        <p:nvSpPr>
          <p:cNvPr id="11" name="19 Köşeli Çift Ayraç"/>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12" name="20 Köşeli Çift Ayraç"/>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a:p>
        </p:txBody>
      </p:sp>
      <p:sp>
        <p:nvSpPr>
          <p:cNvPr id="4" name="3 Metin Yer Tutucusu"/>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smtClean="0"/>
              <a:t>Resim eklemek için simgeyi tıklatın</a:t>
            </a:r>
            <a:endParaRPr lang="en-US" noProof="0"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smtClean="0"/>
              <a:t>Asıl başlık stili için tıklatın</a:t>
            </a:r>
            <a:endParaRPr lang="en-US"/>
          </a:p>
        </p:txBody>
      </p:sp>
      <p:sp>
        <p:nvSpPr>
          <p:cNvPr id="13" name="4 Veri Yer Tutucusu"/>
          <p:cNvSpPr>
            <a:spLocks noGrp="1"/>
          </p:cNvSpPr>
          <p:nvPr>
            <p:ph type="dt" sz="half" idx="10"/>
          </p:nvPr>
        </p:nvSpPr>
        <p:spPr/>
        <p:txBody>
          <a:bodyPr/>
          <a:lstStyle>
            <a:lvl1pPr>
              <a:defRPr>
                <a:solidFill>
                  <a:schemeClr val="tx1"/>
                </a:solidFill>
              </a:defRPr>
            </a:lvl1pPr>
            <a:extLst/>
          </a:lstStyle>
          <a:p>
            <a:pPr>
              <a:defRPr/>
            </a:pPr>
            <a:fld id="{E0187142-E5F4-4F39-9BDF-DFE8E9AD46B6}" type="datetimeFigureOut">
              <a:rPr lang="en-US"/>
              <a:pPr>
                <a:defRPr/>
              </a:pPr>
              <a:t>12/10/2025</a:t>
            </a:fld>
            <a:endParaRPr lang="en-US"/>
          </a:p>
        </p:txBody>
      </p:sp>
      <p:sp>
        <p:nvSpPr>
          <p:cNvPr id="14" name="5 Altbilgi Yer Tutucusu"/>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5" name="6 Slayt Numarası Yer Tutucusu"/>
          <p:cNvSpPr>
            <a:spLocks noGrp="1"/>
          </p:cNvSpPr>
          <p:nvPr>
            <p:ph type="sldNum" sz="quarter" idx="12"/>
          </p:nvPr>
        </p:nvSpPr>
        <p:spPr/>
        <p:txBody>
          <a:bodyPr/>
          <a:lstStyle>
            <a:lvl1pPr>
              <a:defRPr>
                <a:solidFill>
                  <a:schemeClr val="tx1"/>
                </a:solidFill>
              </a:defRPr>
            </a:lvl1pPr>
            <a:extLst/>
          </a:lstStyle>
          <a:p>
            <a:pPr>
              <a:defRPr/>
            </a:pPr>
            <a:fld id="{679458CA-6EAF-4C8D-9BF6-4CE6F47B3B1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p>
        </p:txBody>
      </p:sp>
      <p:sp>
        <p:nvSpPr>
          <p:cNvPr id="12" name="11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a:p>
        </p:txBody>
      </p:sp>
      <p:grpSp>
        <p:nvGrpSpPr>
          <p:cNvPr id="14" name="13 Dik Üçgen"/>
          <p:cNvGrpSpPr>
            <a:grpSpLocks/>
          </p:cNvGrpSpPr>
          <p:nvPr/>
        </p:nvGrpSpPr>
        <p:grpSpPr bwMode="auto">
          <a:xfrm>
            <a:off x="-12700" y="5784850"/>
            <a:ext cx="3414713" cy="1092200"/>
            <a:chOff x="-8" y="3644"/>
            <a:chExt cx="2151" cy="688"/>
          </a:xfrm>
        </p:grpSpPr>
        <p:pic>
          <p:nvPicPr>
            <p:cNvPr id="1028" name="13 Dik Üçgen"/>
            <p:cNvPicPr>
              <a:picLocks noChangeArrowheads="1"/>
            </p:cNvPicPr>
            <p:nvPr/>
          </p:nvPicPr>
          <p:blipFill>
            <a:blip r:embed="rId13" cstate="print"/>
            <a:srcRect/>
            <a:stretch>
              <a:fillRect/>
            </a:stretch>
          </p:blipFill>
          <p:spPr bwMode="auto">
            <a:xfrm>
              <a:off x="-8" y="3644"/>
              <a:ext cx="2151" cy="688"/>
            </a:xfrm>
            <a:prstGeom prst="rect">
              <a:avLst/>
            </a:prstGeom>
            <a:noFill/>
          </p:spPr>
        </p:pic>
        <p:sp>
          <p:nvSpPr>
            <p:cNvPr id="102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5" name="14 Düz Bağlayıcı"/>
          <p:cNvPicPr>
            <a:picLocks noChangeArrowheads="1"/>
          </p:cNvPicPr>
          <p:nvPr/>
        </p:nvPicPr>
        <p:blipFill>
          <a:blip r:embed="rId14" cstate="print"/>
          <a:srcRect/>
          <a:stretch>
            <a:fillRect/>
          </a:stretch>
        </p:blipFill>
        <p:spPr bwMode="auto">
          <a:xfrm>
            <a:off x="-19050" y="5772150"/>
            <a:ext cx="3421063" cy="1109663"/>
          </a:xfrm>
          <a:prstGeom prst="rect">
            <a:avLst/>
          </a:prstGeom>
          <a:noFill/>
        </p:spPr>
      </p:pic>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tr-TR" smtClean="0"/>
              <a:t>Asıl başlık stili için tıklatın</a:t>
            </a:r>
            <a:endParaRPr lang="en-US"/>
          </a:p>
        </p:txBody>
      </p:sp>
      <p:sp>
        <p:nvSpPr>
          <p:cNvPr id="1033" name="29 Metin Yer Tutucusu"/>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9 Veri Yer Tutucusu"/>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A1BF6FE3-3E44-4B55-92E6-C9654512C626}" type="datetimeFigureOut">
              <a:rPr lang="en-US"/>
              <a:pPr>
                <a:defRPr/>
              </a:pPr>
              <a:t>12/10/2025</a:t>
            </a:fld>
            <a:endParaRPr lang="en-US"/>
          </a:p>
        </p:txBody>
      </p:sp>
      <p:sp>
        <p:nvSpPr>
          <p:cNvPr id="22" name="21 Altbilgi Yer Tutucusu"/>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17 Slayt Numarası Yer Tutucusu"/>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D26E338-2473-4A60-9C96-6537E7AB8B6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44" r:id="rId7"/>
    <p:sldLayoutId id="2147484053" r:id="rId8"/>
    <p:sldLayoutId id="2147484054" r:id="rId9"/>
    <p:sldLayoutId id="2147484045" r:id="rId10"/>
    <p:sldLayoutId id="2147484046"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9 Resim" descr="mavibayrakyazılı.jpg"/>
          <p:cNvPicPr>
            <a:picLocks noChangeAspect="1"/>
          </p:cNvPicPr>
          <p:nvPr/>
        </p:nvPicPr>
        <p:blipFill>
          <a:blip r:embed="rId3" cstate="print"/>
          <a:srcRect/>
          <a:stretch>
            <a:fillRect/>
          </a:stretch>
        </p:blipFill>
        <p:spPr bwMode="auto">
          <a:xfrm>
            <a:off x="6934200" y="533399"/>
            <a:ext cx="1339850" cy="1219200"/>
          </a:xfrm>
          <a:prstGeom prst="rect">
            <a:avLst/>
          </a:prstGeom>
          <a:noFill/>
          <a:ln w="9525">
            <a:noFill/>
            <a:miter lim="800000"/>
            <a:headEnd/>
            <a:tailEnd/>
          </a:ln>
        </p:spPr>
      </p:pic>
      <p:sp>
        <p:nvSpPr>
          <p:cNvPr id="5" name="TextBox 4"/>
          <p:cNvSpPr txBox="1"/>
          <p:nvPr/>
        </p:nvSpPr>
        <p:spPr>
          <a:xfrm>
            <a:off x="1056167" y="2209800"/>
            <a:ext cx="6992300" cy="2308324"/>
          </a:xfrm>
          <a:prstGeom prst="rect">
            <a:avLst/>
          </a:prstGeom>
          <a:noFill/>
        </p:spPr>
        <p:txBody>
          <a:bodyPr wrap="none" rtlCol="0">
            <a:spAutoFit/>
          </a:bodyPr>
          <a:lstStyle/>
          <a:p>
            <a:pPr algn="ctr"/>
            <a:r>
              <a:rPr lang="tr-TR" sz="3600" b="1" dirty="0" smtClean="0">
                <a:solidFill>
                  <a:srgbClr val="002060"/>
                </a:solidFill>
                <a:latin typeface="+mn-lt"/>
              </a:rPr>
              <a:t>2025 </a:t>
            </a:r>
            <a:r>
              <a:rPr lang="tr-TR" sz="3600" b="1" dirty="0" smtClean="0">
                <a:solidFill>
                  <a:srgbClr val="002060"/>
                </a:solidFill>
                <a:latin typeface="+mn-lt"/>
              </a:rPr>
              <a:t>YILI</a:t>
            </a:r>
          </a:p>
          <a:p>
            <a:pPr algn="ctr"/>
            <a:r>
              <a:rPr lang="tr-TR" sz="3600" b="1" dirty="0" smtClean="0">
                <a:solidFill>
                  <a:srgbClr val="0070C0"/>
                </a:solidFill>
                <a:latin typeface="+mn-lt"/>
              </a:rPr>
              <a:t>MAVİ BAYRAK</a:t>
            </a:r>
          </a:p>
          <a:p>
            <a:pPr algn="ctr"/>
            <a:r>
              <a:rPr lang="tr-TR" sz="3600" b="1" dirty="0" smtClean="0">
                <a:solidFill>
                  <a:srgbClr val="002060"/>
                </a:solidFill>
                <a:latin typeface="+mn-lt"/>
              </a:rPr>
              <a:t>ÇEVRE EĞİTİM VE BİLİNÇLENDİRME </a:t>
            </a:r>
          </a:p>
          <a:p>
            <a:pPr algn="ctr"/>
            <a:r>
              <a:rPr lang="tr-TR" sz="3600" b="1" dirty="0" smtClean="0">
                <a:solidFill>
                  <a:srgbClr val="002060"/>
                </a:solidFill>
                <a:latin typeface="+mn-lt"/>
              </a:rPr>
              <a:t>ETKİNLİKLERİ DOSYASI</a:t>
            </a:r>
            <a:endParaRPr lang="tr-TR" sz="3200" b="1" dirty="0">
              <a:solidFill>
                <a:srgbClr val="002060"/>
              </a:solidFill>
              <a:latin typeface="+mn-lt"/>
            </a:endParaRPr>
          </a:p>
        </p:txBody>
      </p:sp>
      <p:pic>
        <p:nvPicPr>
          <p:cNvPr id="2" name="Picture 2" descr="C:\Users\client\Desktop\Paylaşım\paylas\nermin yedek 02062020\masaüstü\paylas\ÖNEMLİ GÜN VE HAFTALAR\LOGO\9CsXZHL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36670"/>
            <a:ext cx="1752600" cy="16126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AutoShape 2" descr="blob:https://web.whatsapp.com/e6495e8e-453a-4803-a417-44505c42f84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AutoShape 4" descr="blob:https://web.whatsapp.com/bdb8ec90-0eae-4c1d-8318-ccb3ce5e7d50"/>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926" y="533400"/>
            <a:ext cx="4062509" cy="5416679"/>
          </a:xfrm>
          <a:prstGeom prst="rect">
            <a:avLst/>
          </a:prstGeom>
        </p:spPr>
      </p:pic>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457200"/>
            <a:ext cx="4038600" cy="3028950"/>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6400" y="3500566"/>
            <a:ext cx="2343150" cy="31242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9 Dikdörtgen"/>
          <p:cNvSpPr>
            <a:spLocks noChangeArrowheads="1"/>
          </p:cNvSpPr>
          <p:nvPr/>
        </p:nvSpPr>
        <p:spPr bwMode="auto">
          <a:xfrm>
            <a:off x="609600" y="914400"/>
            <a:ext cx="7772400" cy="4678204"/>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4</a:t>
            </a:r>
            <a:endParaRPr lang="tr-TR" sz="2400" dirty="0">
              <a:latin typeface="Calibri" pitchFamily="34" charset="0"/>
              <a:cs typeface="Arial" charset="0"/>
            </a:endParaRPr>
          </a:p>
          <a:p>
            <a:pPr>
              <a:spcAft>
                <a:spcPts val="0"/>
              </a:spcAft>
            </a:pPr>
            <a:r>
              <a:rPr lang="tr-TR" dirty="0"/>
              <a:t>Resim veya Kompozisyon yarışması </a:t>
            </a:r>
            <a:endParaRPr lang="tr-TR" dirty="0" smtClean="0"/>
          </a:p>
          <a:p>
            <a:pPr>
              <a:spcAft>
                <a:spcPts val="0"/>
              </a:spcAft>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smtClean="0">
                <a:latin typeface="Calibri" pitchFamily="34" charset="0"/>
                <a:cs typeface="Arial" charset="0"/>
              </a:rPr>
              <a:t>Temmuz </a:t>
            </a:r>
            <a:r>
              <a:rPr lang="tr-TR" sz="2000" dirty="0" smtClean="0">
                <a:latin typeface="Calibri" pitchFamily="34" charset="0"/>
                <a:cs typeface="Arial" charset="0"/>
              </a:rPr>
              <a:t>2025</a:t>
            </a:r>
            <a:endParaRPr lang="tr-TR" sz="2000" dirty="0">
              <a:latin typeface="Calibri" pitchFamily="34" charset="0"/>
              <a:cs typeface="Arial" charset="0"/>
            </a:endParaRP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smtClean="0">
                <a:solidFill>
                  <a:srgbClr val="000000"/>
                </a:solidFill>
                <a:latin typeface="Calibri" pitchFamily="34" charset="0"/>
                <a:ea typeface="Calibri" pitchFamily="34" charset="0"/>
                <a:cs typeface="Calibri" pitchFamily="34" charset="0"/>
              </a:rPr>
              <a:t>Yerel </a:t>
            </a:r>
            <a:r>
              <a:rPr lang="tr-TR" sz="2000" dirty="0" err="1" smtClean="0">
                <a:solidFill>
                  <a:srgbClr val="000000"/>
                </a:solidFill>
                <a:latin typeface="Calibri" pitchFamily="34" charset="0"/>
                <a:ea typeface="Calibri" pitchFamily="34" charset="0"/>
                <a:cs typeface="Calibri" pitchFamily="34" charset="0"/>
              </a:rPr>
              <a:t>Halkve</a:t>
            </a:r>
            <a:r>
              <a:rPr lang="tr-TR" sz="2000" dirty="0" smtClean="0">
                <a:solidFill>
                  <a:srgbClr val="000000"/>
                </a:solidFill>
                <a:latin typeface="Calibri" pitchFamily="34" charset="0"/>
                <a:ea typeface="Calibri" pitchFamily="34" charset="0"/>
                <a:cs typeface="Calibri" pitchFamily="34" charset="0"/>
              </a:rPr>
              <a:t> </a:t>
            </a:r>
            <a:r>
              <a:rPr lang="tr-TR" sz="2000" dirty="0" err="1" smtClean="0">
                <a:solidFill>
                  <a:srgbClr val="000000"/>
                </a:solidFill>
                <a:latin typeface="Calibri" pitchFamily="34" charset="0"/>
                <a:ea typeface="Calibri" pitchFamily="34" charset="0"/>
                <a:cs typeface="Calibri" pitchFamily="34" charset="0"/>
              </a:rPr>
              <a:t>beled</a:t>
            </a:r>
            <a:r>
              <a:rPr lang="tr-TR" sz="2000" dirty="0" smtClean="0">
                <a:solidFill>
                  <a:srgbClr val="000000"/>
                </a:solidFill>
                <a:latin typeface="Calibri" pitchFamily="34" charset="0"/>
                <a:ea typeface="Calibri" pitchFamily="34" charset="0"/>
                <a:cs typeface="Calibri" pitchFamily="34" charset="0"/>
              </a:rPr>
              <a:t>.</a:t>
            </a:r>
            <a:endParaRPr lang="tr-TR" sz="2000" dirty="0">
              <a:solidFill>
                <a:srgbClr val="000000"/>
              </a:solidFill>
              <a:latin typeface="Calibri" pitchFamily="34" charset="0"/>
              <a:ea typeface="Calibri" pitchFamily="34" charset="0"/>
              <a:cs typeface="Calibri" pitchFamily="34" charset="0"/>
            </a:endParaRP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52400" y="3429000"/>
            <a:ext cx="4572000" cy="2031325"/>
          </a:xfrm>
          <a:prstGeom prst="rect">
            <a:avLst/>
          </a:prstGeom>
        </p:spPr>
        <p:txBody>
          <a:bodyPr>
            <a:spAutoFit/>
          </a:bodyPr>
          <a:lstStyle/>
          <a:p>
            <a:pPr marL="109538" lvl="0" algn="ctr" eaLnBrk="0" hangingPunct="0">
              <a:spcBef>
                <a:spcPts val="400"/>
              </a:spcBef>
              <a:buClr>
                <a:schemeClr val="accent1"/>
              </a:buClr>
              <a:buSzPct val="68000"/>
              <a:defRPr/>
            </a:pPr>
            <a:r>
              <a:rPr lang="tr-TR" dirty="0" smtClean="0">
                <a:latin typeface="Times New Roman" pitchFamily="18" charset="0"/>
                <a:ea typeface="MS Mincho" pitchFamily="49" charset="-128"/>
                <a:cs typeface="Times New Roman" pitchFamily="18" charset="0"/>
              </a:rPr>
              <a:t>Çevre yürüyüşü yapılarak Yerel </a:t>
            </a:r>
            <a:r>
              <a:rPr lang="tr-TR" dirty="0">
                <a:latin typeface="Times New Roman" pitchFamily="18" charset="0"/>
                <a:ea typeface="MS Mincho" pitchFamily="49" charset="-128"/>
                <a:cs typeface="Times New Roman" pitchFamily="18" charset="0"/>
              </a:rPr>
              <a:t>halkımızın çocuklarının hazırlamış olduğu resimler ve geri dönüşüm malzemeleriyle yapılan çalışmaları sergilendi. Çocuklarımıza çevre bilincini oluştururken daha renkli bir dünya sunmak amacıyla dereceye giren hediyeler </a:t>
            </a:r>
            <a:r>
              <a:rPr lang="tr-TR" dirty="0" smtClean="0">
                <a:latin typeface="Times New Roman" pitchFamily="18" charset="0"/>
                <a:ea typeface="MS Mincho" pitchFamily="49" charset="-128"/>
                <a:cs typeface="Times New Roman" pitchFamily="18" charset="0"/>
              </a:rPr>
              <a:t>verilmiştir.</a:t>
            </a:r>
            <a:endParaRPr lang="tr-TR" dirty="0">
              <a:latin typeface="Times New Roman" pitchFamily="18" charset="0"/>
              <a:ea typeface="MS Mincho" pitchFamily="49" charset="-128"/>
              <a:cs typeface="Times New Roman" pitchFamily="18" charset="0"/>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78803"/>
            <a:ext cx="4247979" cy="3185984"/>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78803"/>
            <a:ext cx="4165600" cy="3121597"/>
          </a:xfrm>
          <a:prstGeom prst="rect">
            <a:avLst/>
          </a:prstGeom>
        </p:spPr>
      </p:pic>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8200" y="3352800"/>
            <a:ext cx="4165600" cy="3124200"/>
          </a:xfrm>
          <a:prstGeom prst="rect">
            <a:avLst/>
          </a:prstGeom>
        </p:spPr>
      </p:pic>
    </p:spTree>
    <p:extLst>
      <p:ext uri="{BB962C8B-B14F-4D97-AF65-F5344CB8AC3E}">
        <p14:creationId xmlns:p14="http://schemas.microsoft.com/office/powerpoint/2010/main" val="2732011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609600" y="990600"/>
            <a:ext cx="7924800" cy="4770537"/>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5</a:t>
            </a:r>
            <a:endParaRPr lang="tr-TR" sz="2400" dirty="0">
              <a:latin typeface="Calibri" pitchFamily="34" charset="0"/>
              <a:cs typeface="Arial" charset="0"/>
            </a:endParaRPr>
          </a:p>
          <a:p>
            <a:pPr>
              <a:spcAft>
                <a:spcPts val="0"/>
              </a:spcAft>
            </a:pPr>
            <a:r>
              <a:rPr lang="tr-TR" sz="2000" dirty="0">
                <a:ea typeface="Times New Roman" panose="02020603050405020304" pitchFamily="18" charset="0"/>
              </a:rPr>
              <a:t>Fide Dağıtımı</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a:t>
            </a:r>
            <a:r>
              <a:rPr lang="tr-TR" sz="2400" b="1" u="sng" dirty="0" smtClean="0">
                <a:latin typeface="Calibri" pitchFamily="34" charset="0"/>
                <a:cs typeface="Arial" charset="0"/>
              </a:rPr>
              <a:t>TARİHİ</a:t>
            </a:r>
          </a:p>
          <a:p>
            <a:pPr marL="342900" indent="-342900" eaLnBrk="0" hangingPunct="0">
              <a:buClr>
                <a:schemeClr val="tx1"/>
              </a:buClr>
              <a:buSzPct val="65000"/>
            </a:pPr>
            <a:r>
              <a:rPr lang="tr-TR" sz="2000" dirty="0" smtClean="0">
                <a:solidFill>
                  <a:schemeClr val="dk1"/>
                </a:solidFill>
                <a:cs typeface="Calibri" pitchFamily="34" charset="0"/>
              </a:rPr>
              <a:t>Temmuz </a:t>
            </a:r>
            <a:r>
              <a:rPr lang="tr-TR" sz="2000" dirty="0" smtClean="0">
                <a:solidFill>
                  <a:schemeClr val="dk1"/>
                </a:solidFill>
                <a:cs typeface="Calibri" pitchFamily="34" charset="0"/>
              </a:rPr>
              <a:t>2025</a:t>
            </a:r>
            <a:endParaRPr lang="tr-TR" sz="2000" dirty="0" smtClean="0">
              <a:solidFill>
                <a:schemeClr val="dk1"/>
              </a:solidFill>
              <a:cs typeface="Calibri" pitchFamily="34" charset="0"/>
            </a:endParaRPr>
          </a:p>
          <a:p>
            <a:pPr marL="342900" indent="-342900" eaLnBrk="0" hangingPunct="0">
              <a:buClr>
                <a:schemeClr val="tx1"/>
              </a:buClr>
              <a:buSzPct val="65000"/>
            </a:pPr>
            <a:endParaRPr lang="tr-TR" sz="24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smtClean="0">
                <a:solidFill>
                  <a:srgbClr val="000000"/>
                </a:solidFill>
                <a:latin typeface="Calibri" pitchFamily="34" charset="0"/>
                <a:ea typeface="Calibri" pitchFamily="34" charset="0"/>
                <a:cs typeface="Calibri" pitchFamily="34" charset="0"/>
              </a:rPr>
              <a:t>Yerel Halk Çocukları</a:t>
            </a:r>
            <a:endParaRPr lang="tr-TR" sz="2000" dirty="0">
              <a:solidFill>
                <a:srgbClr val="000000"/>
              </a:solidFill>
              <a:latin typeface="Calibri" pitchFamily="34" charset="0"/>
              <a:ea typeface="Calibri" pitchFamily="34" charset="0"/>
              <a:cs typeface="Calibri" pitchFamily="34" charset="0"/>
            </a:endParaRP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4419600" y="5562600"/>
            <a:ext cx="4227512" cy="923330"/>
          </a:xfrm>
          <a:prstGeom prst="rect">
            <a:avLst/>
          </a:prstGeom>
          <a:noFill/>
          <a:ln>
            <a:solidFill>
              <a:schemeClr val="tx1"/>
            </a:solidFill>
          </a:ln>
        </p:spPr>
        <p:txBody>
          <a:bodyPr wrap="square">
            <a:spAutoFit/>
          </a:bodyPr>
          <a:lstStyle/>
          <a:p>
            <a:pPr marL="0" indent="0">
              <a:buNone/>
            </a:pPr>
            <a:r>
              <a:rPr lang="tr-TR" dirty="0" smtClean="0">
                <a:solidFill>
                  <a:schemeClr val="tx1">
                    <a:lumMod val="95000"/>
                    <a:lumOff val="5000"/>
                  </a:schemeClr>
                </a:solidFill>
                <a:latin typeface="Calibri" pitchFamily="34" charset="0"/>
              </a:rPr>
              <a:t>Fide Dağıtımı etkinlikleri kapsamında geri dönüşüm atıklarını getirene belediye personellerince fide dağıtımı yapıldı.</a:t>
            </a:r>
          </a:p>
        </p:txBody>
      </p:sp>
      <p:sp>
        <p:nvSpPr>
          <p:cNvPr id="2" name="AutoShape 2" descr="blob:https://web.whatsapp.com/daf25b05-0f69-4533-b6ee-58d26a0443a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AutoShape 4" descr="blob:https://web.whatsapp.com/daf25b05-0f69-4533-b6ee-58d26a0443a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60337"/>
            <a:ext cx="4267200" cy="3200400"/>
          </a:xfrm>
          <a:prstGeom prst="rect">
            <a:avLst/>
          </a:prstGeom>
        </p:spPr>
      </p:pic>
      <p:pic>
        <p:nvPicPr>
          <p:cNvPr id="7" name="Resi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200" y="2057400"/>
            <a:ext cx="4953000" cy="3299936"/>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etin kutusu"/>
          <p:cNvSpPr txBox="1"/>
          <p:nvPr/>
        </p:nvSpPr>
        <p:spPr>
          <a:xfrm>
            <a:off x="457200" y="228600"/>
            <a:ext cx="8264525" cy="830263"/>
          </a:xfrm>
          <a:prstGeom prst="rect">
            <a:avLst/>
          </a:prstGeom>
          <a:noFill/>
        </p:spPr>
        <p:txBody>
          <a:bodyPr wrap="none">
            <a:spAutoFit/>
          </a:bodyPr>
          <a:lstStyle/>
          <a:p>
            <a:pPr algn="ctr">
              <a:defRPr/>
            </a:pPr>
            <a:r>
              <a:rPr lang="tr-TR" sz="2400" b="1" dirty="0">
                <a:solidFill>
                  <a:srgbClr val="002060"/>
                </a:solidFill>
                <a:latin typeface="+mn-lt"/>
              </a:rPr>
              <a:t>EK-2</a:t>
            </a:r>
          </a:p>
          <a:p>
            <a:pPr algn="ctr">
              <a:defRPr/>
            </a:pPr>
            <a:r>
              <a:rPr lang="tr-TR" sz="2400" b="1" dirty="0" smtClean="0">
                <a:solidFill>
                  <a:srgbClr val="002060"/>
                </a:solidFill>
                <a:latin typeface="+mn-lt"/>
              </a:rPr>
              <a:t>2024 </a:t>
            </a:r>
            <a:r>
              <a:rPr lang="tr-TR" sz="2400" b="1" dirty="0">
                <a:solidFill>
                  <a:srgbClr val="002060"/>
                </a:solidFill>
                <a:latin typeface="+mn-lt"/>
              </a:rPr>
              <a:t>YILINDA GERÇEKLEŞTİRİLECEK ÇEVRE EĞİTİM ETKİNLİKLERİ</a:t>
            </a:r>
          </a:p>
        </p:txBody>
      </p:sp>
      <p:graphicFrame>
        <p:nvGraphicFramePr>
          <p:cNvPr id="10" name="9 Tablo"/>
          <p:cNvGraphicFramePr>
            <a:graphicFrameLocks noGrp="1"/>
          </p:cNvGraphicFramePr>
          <p:nvPr>
            <p:extLst>
              <p:ext uri="{D42A27DB-BD31-4B8C-83A1-F6EECF244321}">
                <p14:modId xmlns:p14="http://schemas.microsoft.com/office/powerpoint/2010/main" val="357989504"/>
              </p:ext>
            </p:extLst>
          </p:nvPr>
        </p:nvGraphicFramePr>
        <p:xfrm>
          <a:off x="381001" y="1295400"/>
          <a:ext cx="8340724" cy="3523045"/>
        </p:xfrm>
        <a:graphic>
          <a:graphicData uri="http://schemas.openxmlformats.org/drawingml/2006/table">
            <a:tbl>
              <a:tblPr firstRow="1" bandRow="1">
                <a:tableStyleId>{5C22544A-7EE6-4342-B048-85BDC9FD1C3A}</a:tableStyleId>
              </a:tblPr>
              <a:tblGrid>
                <a:gridCol w="598351">
                  <a:extLst>
                    <a:ext uri="{9D8B030D-6E8A-4147-A177-3AD203B41FA5}">
                      <a16:colId xmlns:a16="http://schemas.microsoft.com/office/drawing/2014/main" val="20000"/>
                    </a:ext>
                  </a:extLst>
                </a:gridCol>
                <a:gridCol w="2246799">
                  <a:extLst>
                    <a:ext uri="{9D8B030D-6E8A-4147-A177-3AD203B41FA5}">
                      <a16:colId xmlns:a16="http://schemas.microsoft.com/office/drawing/2014/main" val="20001"/>
                    </a:ext>
                  </a:extLst>
                </a:gridCol>
                <a:gridCol w="1679203">
                  <a:extLst>
                    <a:ext uri="{9D8B030D-6E8A-4147-A177-3AD203B41FA5}">
                      <a16:colId xmlns:a16="http://schemas.microsoft.com/office/drawing/2014/main" val="20002"/>
                    </a:ext>
                  </a:extLst>
                </a:gridCol>
                <a:gridCol w="2289823">
                  <a:extLst>
                    <a:ext uri="{9D8B030D-6E8A-4147-A177-3AD203B41FA5}">
                      <a16:colId xmlns:a16="http://schemas.microsoft.com/office/drawing/2014/main" val="20003"/>
                    </a:ext>
                  </a:extLst>
                </a:gridCol>
                <a:gridCol w="1526548">
                  <a:extLst>
                    <a:ext uri="{9D8B030D-6E8A-4147-A177-3AD203B41FA5}">
                      <a16:colId xmlns:a16="http://schemas.microsoft.com/office/drawing/2014/main" val="20004"/>
                    </a:ext>
                  </a:extLst>
                </a:gridCol>
              </a:tblGrid>
              <a:tr h="721557">
                <a:tc>
                  <a:txBody>
                    <a:bodyPr/>
                    <a:lstStyle/>
                    <a:p>
                      <a:pPr algn="ctr" fontAlgn="ctr"/>
                      <a:r>
                        <a:rPr lang="tr-TR" sz="1000" u="none" strike="noStrike" dirty="0">
                          <a:latin typeface="Arial" pitchFamily="34" charset="0"/>
                          <a:cs typeface="Arial" pitchFamily="34" charset="0"/>
                        </a:rPr>
                        <a:t> </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latin typeface="Arial" pitchFamily="34" charset="0"/>
                          <a:cs typeface="Arial" pitchFamily="34" charset="0"/>
                        </a:rPr>
                        <a:t>Aktivite adı ve kategorisi</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a:latin typeface="Arial" pitchFamily="34" charset="0"/>
                          <a:cs typeface="Arial" pitchFamily="34" charset="0"/>
                        </a:rPr>
                        <a:t>Hedef grup ve yeri</a:t>
                      </a:r>
                      <a:endParaRPr lang="tr-TR" sz="1000" b="1" i="0" u="none" strike="noStrike">
                        <a:solidFill>
                          <a:srgbClr val="000000"/>
                        </a:solidFill>
                        <a:latin typeface="Arial" pitchFamily="34" charset="0"/>
                        <a:cs typeface="Arial" pitchFamily="34" charset="0"/>
                      </a:endParaRPr>
                    </a:p>
                  </a:txBody>
                  <a:tcPr marL="9525" marR="9525" marT="9525" marB="0" anchor="ctr"/>
                </a:tc>
                <a:tc>
                  <a:txBody>
                    <a:bodyPr/>
                    <a:lstStyle/>
                    <a:p>
                      <a:pPr algn="ctr" fontAlgn="ctr"/>
                      <a:r>
                        <a:rPr lang="tr-TR" sz="1000" u="none" strike="noStrike" dirty="0">
                          <a:latin typeface="Arial" pitchFamily="34" charset="0"/>
                          <a:cs typeface="Arial" pitchFamily="34" charset="0"/>
                        </a:rPr>
                        <a:t>Aktivitenin amacı ve içeriği </a:t>
                      </a:r>
                      <a:endParaRPr lang="tr-TR" sz="1000" b="1"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fontAlgn="ctr"/>
                      <a:r>
                        <a:rPr kumimoji="0" lang="tr-TR" sz="1000" kern="1200" dirty="0" smtClean="0">
                          <a:latin typeface="Arial" pitchFamily="34" charset="0"/>
                          <a:cs typeface="Arial" pitchFamily="34" charset="0"/>
                        </a:rPr>
                        <a:t>Planlanan tarih</a:t>
                      </a:r>
                      <a:endParaRPr lang="tr-TR" sz="1000" b="1" i="0" u="none" strike="noStrike" dirty="0">
                        <a:solidFill>
                          <a:schemeClr val="tx1"/>
                        </a:solidFill>
                        <a:latin typeface="Arial" pitchFamily="34" charset="0"/>
                        <a:cs typeface="Arial" pitchFamily="34" charset="0"/>
                      </a:endParaRPr>
                    </a:p>
                  </a:txBody>
                  <a:tcPr marL="9525" marR="9525" marT="9525" marB="0" anchor="ctr"/>
                </a:tc>
                <a:extLst>
                  <a:ext uri="{0D108BD9-81ED-4DB2-BD59-A6C34878D82A}">
                    <a16:rowId xmlns:a16="http://schemas.microsoft.com/office/drawing/2014/main" val="10000"/>
                  </a:ext>
                </a:extLst>
              </a:tr>
              <a:tr h="497643">
                <a:tc>
                  <a:txBody>
                    <a:bodyPr/>
                    <a:lstStyle/>
                    <a:p>
                      <a:pPr algn="ctr" fontAlgn="ctr"/>
                      <a:r>
                        <a:rPr lang="tr-TR" sz="1000" u="none" strike="noStrike" dirty="0">
                          <a:latin typeface="Arial" pitchFamily="34" charset="0"/>
                          <a:cs typeface="Arial" pitchFamily="34" charset="0"/>
                        </a:rPr>
                        <a:t>1</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2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200">
                          <a:effectLst/>
                          <a:latin typeface="Arial" panose="020B0604020202020204" pitchFamily="34" charset="0"/>
                          <a:ea typeface="Times New Roman" panose="02020603050405020304" pitchFamily="18" charset="0"/>
                        </a:rPr>
                        <a:t>Çevre Temizliği</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2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200">
                          <a:effectLst/>
                          <a:latin typeface="Arial" panose="020B0604020202020204" pitchFamily="34" charset="0"/>
                          <a:ea typeface="Times New Roman" panose="02020603050405020304" pitchFamily="18" charset="0"/>
                        </a:rPr>
                        <a:t>Küçükkuyu sınırları</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200">
                          <a:effectLst/>
                          <a:latin typeface="Arial" panose="020B0604020202020204" pitchFamily="34" charset="0"/>
                          <a:ea typeface="Times New Roman" panose="02020603050405020304" pitchFamily="18" charset="0"/>
                        </a:rPr>
                        <a:t>Çevre temizliği ve farkındalık yaratmak.</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200" dirty="0">
                          <a:effectLst/>
                          <a:latin typeface="Arial" panose="020B0604020202020204" pitchFamily="34" charset="0"/>
                          <a:ea typeface="Times New Roman" panose="02020603050405020304" pitchFamily="18" charset="0"/>
                        </a:rPr>
                        <a:t>Haziran </a:t>
                      </a:r>
                      <a:r>
                        <a:rPr lang="tr-TR" sz="1200" dirty="0" smtClean="0">
                          <a:effectLst/>
                          <a:latin typeface="Arial" panose="020B0604020202020204" pitchFamily="34" charset="0"/>
                          <a:ea typeface="Times New Roman" panose="02020603050405020304" pitchFamily="18" charset="0"/>
                        </a:rPr>
                        <a:t>2026</a:t>
                      </a:r>
                      <a:endParaRPr lang="tr-TR"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600133">
                <a:tc>
                  <a:txBody>
                    <a:bodyPr/>
                    <a:lstStyle/>
                    <a:p>
                      <a:pPr algn="ctr" fontAlgn="ctr"/>
                      <a:r>
                        <a:rPr lang="tr-TR" sz="1000" u="none" strike="noStrike">
                          <a:latin typeface="Arial" pitchFamily="34" charset="0"/>
                          <a:cs typeface="Arial" pitchFamily="34" charset="0"/>
                        </a:rPr>
                        <a:t>2</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2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200">
                          <a:effectLst/>
                          <a:latin typeface="Arial" panose="020B0604020202020204" pitchFamily="34" charset="0"/>
                          <a:ea typeface="Times New Roman" panose="02020603050405020304" pitchFamily="18" charset="0"/>
                        </a:rPr>
                        <a:t>Liman Temizliği</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2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200">
                          <a:effectLst/>
                          <a:latin typeface="Arial" panose="020B0604020202020204" pitchFamily="34" charset="0"/>
                          <a:ea typeface="Times New Roman" panose="02020603050405020304" pitchFamily="18" charset="0"/>
                        </a:rPr>
                        <a:t>Küçükkuyu Liman </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200">
                          <a:effectLst/>
                          <a:latin typeface="Arial" panose="020B0604020202020204" pitchFamily="34" charset="0"/>
                          <a:ea typeface="Times New Roman" panose="02020603050405020304" pitchFamily="18" charset="0"/>
                        </a:rPr>
                        <a:t>Deniz Suyu dip temizliği</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200" dirty="0">
                          <a:effectLst/>
                          <a:latin typeface="Arial" panose="020B0604020202020204" pitchFamily="34" charset="0"/>
                          <a:ea typeface="Times New Roman" panose="02020603050405020304" pitchFamily="18" charset="0"/>
                        </a:rPr>
                        <a:t>Haziran </a:t>
                      </a:r>
                      <a:r>
                        <a:rPr lang="tr-TR" sz="1200" dirty="0" smtClean="0">
                          <a:effectLst/>
                          <a:latin typeface="Arial" panose="020B0604020202020204" pitchFamily="34" charset="0"/>
                          <a:ea typeface="Times New Roman" panose="02020603050405020304" pitchFamily="18" charset="0"/>
                        </a:rPr>
                        <a:t>2026</a:t>
                      </a:r>
                      <a:endParaRPr lang="tr-TR"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570675">
                <a:tc>
                  <a:txBody>
                    <a:bodyPr/>
                    <a:lstStyle/>
                    <a:p>
                      <a:pPr algn="ctr" fontAlgn="ctr"/>
                      <a:r>
                        <a:rPr lang="tr-TR" sz="1000" u="none" strike="noStrike" dirty="0">
                          <a:latin typeface="Arial" pitchFamily="34" charset="0"/>
                          <a:cs typeface="Arial" pitchFamily="34" charset="0"/>
                        </a:rPr>
                        <a:t>3</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200" dirty="0">
                          <a:effectLst/>
                          <a:latin typeface="Arial" panose="020B0604020202020204" pitchFamily="34" charset="0"/>
                          <a:ea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endParaRPr>
                    </a:p>
                    <a:p>
                      <a:pPr algn="ctr">
                        <a:spcAft>
                          <a:spcPts val="0"/>
                        </a:spcAft>
                      </a:pPr>
                      <a:r>
                        <a:rPr lang="tr-TR" sz="1200" dirty="0">
                          <a:effectLst/>
                          <a:latin typeface="Arial" panose="020B0604020202020204" pitchFamily="34" charset="0"/>
                          <a:ea typeface="Times New Roman" panose="02020603050405020304" pitchFamily="18" charset="0"/>
                        </a:rPr>
                        <a:t> </a:t>
                      </a:r>
                      <a:r>
                        <a:rPr lang="tr-TR" sz="1200" dirty="0" smtClean="0">
                          <a:effectLst/>
                          <a:latin typeface="Arial" panose="020B0604020202020204" pitchFamily="34" charset="0"/>
                          <a:ea typeface="Times New Roman" panose="02020603050405020304" pitchFamily="18" charset="0"/>
                        </a:rPr>
                        <a:t>Sıfır </a:t>
                      </a:r>
                      <a:r>
                        <a:rPr lang="tr-TR" sz="1200" dirty="0">
                          <a:effectLst/>
                          <a:latin typeface="Arial" panose="020B0604020202020204" pitchFamily="34" charset="0"/>
                          <a:ea typeface="Times New Roman" panose="02020603050405020304" pitchFamily="18" charset="0"/>
                        </a:rPr>
                        <a:t>Atık Eğitimi</a:t>
                      </a:r>
                      <a:endParaRPr lang="tr-TR"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endParaRPr lang="tr-TR" sz="1200" dirty="0" smtClean="0">
                        <a:effectLst/>
                        <a:latin typeface="Arial" panose="020B0604020202020204" pitchFamily="34" charset="0"/>
                        <a:ea typeface="Times New Roman" panose="02020603050405020304" pitchFamily="18" charset="0"/>
                      </a:endParaRPr>
                    </a:p>
                    <a:p>
                      <a:pPr algn="ctr">
                        <a:spcAft>
                          <a:spcPts val="0"/>
                        </a:spcAft>
                      </a:pPr>
                      <a:r>
                        <a:rPr lang="tr-TR" sz="1200" dirty="0" smtClean="0">
                          <a:effectLst/>
                          <a:latin typeface="Arial" panose="020B0604020202020204" pitchFamily="34" charset="0"/>
                          <a:ea typeface="Times New Roman" panose="02020603050405020304" pitchFamily="18" charset="0"/>
                        </a:rPr>
                        <a:t>İlkokul-Ortaokul</a:t>
                      </a:r>
                      <a:endParaRPr lang="tr-TR"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200">
                          <a:effectLst/>
                          <a:latin typeface="Arial" panose="020B0604020202020204" pitchFamily="34" charset="0"/>
                          <a:ea typeface="Times New Roman" panose="02020603050405020304" pitchFamily="18" charset="0"/>
                        </a:rPr>
                        <a:t>Evsel Atık ve ambalaj atıklarının hakkında farkındalık yaratmak</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200" dirty="0">
                          <a:effectLst/>
                          <a:latin typeface="Arial" panose="020B0604020202020204" pitchFamily="34" charset="0"/>
                          <a:ea typeface="Times New Roman" panose="02020603050405020304" pitchFamily="18" charset="0"/>
                        </a:rPr>
                        <a:t>Haziran </a:t>
                      </a:r>
                      <a:r>
                        <a:rPr lang="tr-TR" sz="1200" dirty="0" smtClean="0">
                          <a:effectLst/>
                          <a:latin typeface="Arial" panose="020B0604020202020204" pitchFamily="34" charset="0"/>
                          <a:ea typeface="Times New Roman" panose="02020603050405020304" pitchFamily="18" charset="0"/>
                        </a:rPr>
                        <a:t>2026</a:t>
                      </a:r>
                      <a:endParaRPr lang="tr-TR"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505592">
                <a:tc>
                  <a:txBody>
                    <a:bodyPr/>
                    <a:lstStyle/>
                    <a:p>
                      <a:pPr algn="ctr" fontAlgn="ctr"/>
                      <a:r>
                        <a:rPr lang="tr-TR" sz="1000" u="none" strike="noStrike">
                          <a:latin typeface="Arial" pitchFamily="34" charset="0"/>
                          <a:cs typeface="Arial" pitchFamily="34" charset="0"/>
                        </a:rPr>
                        <a:t>4</a:t>
                      </a:r>
                      <a:endParaRPr lang="tr-TR" sz="1000" b="0" i="0" u="none" strike="noStrike">
                        <a:solidFill>
                          <a:srgbClr val="000000"/>
                        </a:solidFill>
                        <a:latin typeface="Arial" pitchFamily="34" charset="0"/>
                        <a:cs typeface="Arial" pitchFamily="34" charset="0"/>
                      </a:endParaRPr>
                    </a:p>
                  </a:txBody>
                  <a:tcPr marL="9525" marR="9525" marT="9525" marB="0" anchor="ctr"/>
                </a:tc>
                <a:tc>
                  <a:txBody>
                    <a:bodyPr/>
                    <a:lstStyle/>
                    <a:p>
                      <a:pPr algn="l">
                        <a:spcAft>
                          <a:spcPts val="0"/>
                        </a:spcAft>
                      </a:pPr>
                      <a:r>
                        <a:rPr lang="tr-TR" sz="1200" dirty="0">
                          <a:effectLst/>
                          <a:latin typeface="Arial" panose="020B0604020202020204" pitchFamily="34" charset="0"/>
                          <a:ea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endParaRPr>
                    </a:p>
                    <a:p>
                      <a:pPr algn="ctr">
                        <a:spcAft>
                          <a:spcPts val="0"/>
                        </a:spcAft>
                      </a:pPr>
                      <a:r>
                        <a:rPr lang="tr-TR" sz="1200" dirty="0">
                          <a:effectLst/>
                          <a:latin typeface="Arial" panose="020B0604020202020204" pitchFamily="34" charset="0"/>
                          <a:ea typeface="Times New Roman" panose="02020603050405020304" pitchFamily="18" charset="0"/>
                        </a:rPr>
                        <a:t>Resim veya Kompozisyon yarışması </a:t>
                      </a:r>
                      <a:endParaRPr lang="tr-TR" sz="1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l">
                        <a:spcAft>
                          <a:spcPts val="0"/>
                        </a:spcAft>
                      </a:pPr>
                      <a:r>
                        <a:rPr lang="tr-TR" sz="12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200">
                          <a:effectLst/>
                          <a:latin typeface="Arial" panose="020B0604020202020204" pitchFamily="34" charset="0"/>
                          <a:ea typeface="Times New Roman" panose="02020603050405020304" pitchFamily="18" charset="0"/>
                        </a:rPr>
                        <a:t>İlkokul-Ortaokul</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200">
                          <a:effectLst/>
                          <a:latin typeface="Arial" panose="020B0604020202020204" pitchFamily="34" charset="0"/>
                          <a:ea typeface="Times New Roman" panose="02020603050405020304" pitchFamily="18" charset="0"/>
                        </a:rPr>
                        <a:t>Çevre Bilinci Yaratmak</a:t>
                      </a:r>
                      <a:endParaRPr lang="tr-T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1200" dirty="0">
                          <a:effectLst/>
                          <a:latin typeface="Arial" panose="020B0604020202020204" pitchFamily="34" charset="0"/>
                          <a:ea typeface="Times New Roman" panose="02020603050405020304" pitchFamily="18" charset="0"/>
                        </a:rPr>
                        <a:t>Temmuz </a:t>
                      </a:r>
                      <a:r>
                        <a:rPr lang="tr-TR" sz="1200" dirty="0" smtClean="0">
                          <a:effectLst/>
                          <a:latin typeface="Arial" panose="020B0604020202020204" pitchFamily="34" charset="0"/>
                          <a:ea typeface="Times New Roman" panose="02020603050405020304" pitchFamily="18" charset="0"/>
                        </a:rPr>
                        <a:t>2026</a:t>
                      </a:r>
                      <a:endParaRPr lang="tr-TR" sz="1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533400">
                <a:tc>
                  <a:txBody>
                    <a:bodyPr/>
                    <a:lstStyle/>
                    <a:p>
                      <a:pPr algn="ctr" fontAlgn="ctr"/>
                      <a:r>
                        <a:rPr lang="tr-TR" sz="1000" u="none" strike="noStrike" dirty="0" smtClean="0">
                          <a:latin typeface="Arial" pitchFamily="34" charset="0"/>
                          <a:cs typeface="Arial" pitchFamily="34" charset="0"/>
                        </a:rPr>
                        <a:t>5</a:t>
                      </a:r>
                      <a:endParaRPr lang="tr-TR" sz="1000" b="0" i="0" u="none" strike="noStrike" dirty="0">
                        <a:solidFill>
                          <a:srgbClr val="000000"/>
                        </a:solidFill>
                        <a:latin typeface="Arial" pitchFamily="34" charset="0"/>
                        <a:cs typeface="Arial" pitchFamily="34" charset="0"/>
                      </a:endParaRPr>
                    </a:p>
                  </a:txBody>
                  <a:tcPr marL="9525" marR="9525" marT="9525" marB="0" anchor="ctr"/>
                </a:tc>
                <a:tc>
                  <a:txBody>
                    <a:bodyPr/>
                    <a:lstStyle/>
                    <a:p>
                      <a:pPr algn="ctr">
                        <a:spcAft>
                          <a:spcPts val="0"/>
                        </a:spcAft>
                      </a:pPr>
                      <a:r>
                        <a:rPr lang="tr-TR" sz="1100" kern="1200">
                          <a:effectLst/>
                          <a:latin typeface="Arial" panose="020B0604020202020204" pitchFamily="34" charset="0"/>
                          <a:ea typeface="Times New Roman" panose="02020603050405020304" pitchFamily="18" charset="0"/>
                        </a:rPr>
                        <a:t>Fide Dağıtımı</a:t>
                      </a:r>
                      <a:endParaRPr lang="tr-TR" sz="11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kern="1200">
                          <a:effectLst/>
                          <a:latin typeface="Arial" panose="020B0604020202020204" pitchFamily="34" charset="0"/>
                          <a:ea typeface="Times New Roman" panose="02020603050405020304" pitchFamily="18" charset="0"/>
                        </a:rPr>
                        <a:t>Yerel Halk</a:t>
                      </a:r>
                      <a:endParaRPr lang="tr-TR" sz="11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kern="1200">
                          <a:effectLst/>
                          <a:latin typeface="Arial" panose="020B0604020202020204" pitchFamily="34" charset="0"/>
                          <a:ea typeface="Times New Roman" panose="02020603050405020304" pitchFamily="18" charset="0"/>
                        </a:rPr>
                        <a:t>Yeşil alan ve üretim sağlama</a:t>
                      </a:r>
                      <a:endParaRPr lang="tr-TR" sz="110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a:spcAft>
                          <a:spcPts val="0"/>
                        </a:spcAft>
                      </a:pPr>
                      <a:r>
                        <a:rPr lang="tr-TR" sz="1100" kern="1200" dirty="0">
                          <a:effectLst/>
                          <a:latin typeface="Arial" panose="020B0604020202020204" pitchFamily="34" charset="0"/>
                          <a:ea typeface="Times New Roman" panose="02020603050405020304" pitchFamily="18" charset="0"/>
                        </a:rPr>
                        <a:t>Temmuz </a:t>
                      </a:r>
                      <a:r>
                        <a:rPr lang="tr-TR" sz="1100" kern="1200" dirty="0" smtClean="0">
                          <a:effectLst/>
                          <a:latin typeface="Arial" panose="020B0604020202020204" pitchFamily="34" charset="0"/>
                          <a:ea typeface="Times New Roman" panose="02020603050405020304" pitchFamily="18" charset="0"/>
                        </a:rPr>
                        <a:t>2026</a:t>
                      </a:r>
                      <a:endParaRPr lang="tr-TR" sz="11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bl>
          </a:graphicData>
        </a:graphic>
      </p:graphicFrame>
      <p:sp>
        <p:nvSpPr>
          <p:cNvPr id="33881" name="10 Metin kutusu"/>
          <p:cNvSpPr txBox="1">
            <a:spLocks noChangeArrowheads="1"/>
          </p:cNvSpPr>
          <p:nvPr/>
        </p:nvSpPr>
        <p:spPr bwMode="auto">
          <a:xfrm>
            <a:off x="609599" y="5257800"/>
            <a:ext cx="6248401" cy="553998"/>
          </a:xfrm>
          <a:prstGeom prst="rect">
            <a:avLst/>
          </a:prstGeom>
          <a:noFill/>
          <a:ln w="9525">
            <a:noFill/>
            <a:miter lim="800000"/>
            <a:headEnd/>
            <a:tailEnd/>
          </a:ln>
        </p:spPr>
        <p:txBody>
          <a:bodyPr wrap="square">
            <a:spAutoFit/>
          </a:bodyPr>
          <a:lstStyle/>
          <a:p>
            <a:r>
              <a:rPr lang="tr-TR" sz="1000" b="1" dirty="0" smtClean="0"/>
              <a:t>ETKİNLİKLERİN HİTAP ETTİĞİ BÖLGE:</a:t>
            </a:r>
            <a:r>
              <a:rPr lang="tr-TR" sz="1000" dirty="0" smtClean="0"/>
              <a:t>  </a:t>
            </a:r>
            <a:r>
              <a:rPr lang="en-US" sz="1000" b="1" dirty="0"/>
              <a:t>(REGION OF ACTIVITES):KÜÇÜKKUYU</a:t>
            </a:r>
            <a:r>
              <a:rPr lang="tr-TR" sz="1000" b="1" dirty="0" smtClean="0"/>
              <a:t> </a:t>
            </a:r>
            <a:endParaRPr lang="tr-TR" sz="1000" dirty="0" smtClean="0"/>
          </a:p>
          <a:p>
            <a:r>
              <a:rPr lang="tr-TR" sz="1000" b="1" dirty="0" smtClean="0"/>
              <a:t>ETKİNLİKLERİ ORGANİZE EDEN BELEDİYE-DERNEK VEYA İŞLETME</a:t>
            </a:r>
            <a:r>
              <a:rPr lang="tr-TR" sz="1000" dirty="0" smtClean="0"/>
              <a:t> </a:t>
            </a:r>
            <a:r>
              <a:rPr lang="tr-TR" sz="1000" b="1" dirty="0" smtClean="0"/>
              <a:t>:</a:t>
            </a:r>
            <a:r>
              <a:rPr lang="en-US" sz="1000" b="1" dirty="0"/>
              <a:t>KÜÇÜKKUYU BELEDİYESİ</a:t>
            </a:r>
          </a:p>
          <a:p>
            <a:r>
              <a:rPr lang="en-US" sz="1000" b="1" dirty="0"/>
              <a:t>(ACTIVITIES TO BE ORGANİZED AND HELD BY</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3"/>
          <p:cNvSpPr>
            <a:spLocks noGrp="1" noChangeArrowheads="1"/>
          </p:cNvSpPr>
          <p:nvPr>
            <p:ph idx="4294967295"/>
          </p:nvPr>
        </p:nvSpPr>
        <p:spPr>
          <a:xfrm>
            <a:off x="0" y="1371600"/>
            <a:ext cx="8534400" cy="2438400"/>
          </a:xfrm>
        </p:spPr>
        <p:txBody>
          <a:bodyPr/>
          <a:lstStyle/>
          <a:p>
            <a:pPr eaLnBrk="1" hangingPunct="1"/>
            <a:r>
              <a:rPr lang="tr-TR" sz="1600" dirty="0" smtClean="0"/>
              <a:t>Belediye nüfusu</a:t>
            </a:r>
            <a:r>
              <a:rPr lang="en-GB" sz="1600" dirty="0" smtClean="0"/>
              <a:t>:</a:t>
            </a:r>
            <a:r>
              <a:rPr lang="tr-TR" sz="1600" dirty="0" smtClean="0"/>
              <a:t> 11.560 kişi</a:t>
            </a:r>
          </a:p>
          <a:p>
            <a:pPr eaLnBrk="1" hangingPunct="1"/>
            <a:r>
              <a:rPr lang="en-GB" sz="1600" dirty="0" smtClean="0"/>
              <a:t>T</a:t>
            </a:r>
            <a:r>
              <a:rPr lang="tr-TR" sz="1600" dirty="0" smtClean="0"/>
              <a:t>oplam turistik otel, pansiyon</a:t>
            </a:r>
            <a:r>
              <a:rPr lang="en-GB" sz="1600" dirty="0" smtClean="0"/>
              <a:t> </a:t>
            </a:r>
            <a:r>
              <a:rPr lang="tr-TR" sz="1600" dirty="0" smtClean="0"/>
              <a:t>vb.</a:t>
            </a:r>
            <a:r>
              <a:rPr lang="en-GB" sz="1600" dirty="0" smtClean="0"/>
              <a:t> </a:t>
            </a:r>
            <a:r>
              <a:rPr lang="tr-TR" sz="1600" dirty="0" smtClean="0"/>
              <a:t>konaklama tesisi sayısı</a:t>
            </a:r>
            <a:r>
              <a:rPr lang="en-GB" sz="1600" dirty="0" smtClean="0"/>
              <a:t>:</a:t>
            </a:r>
            <a:r>
              <a:rPr lang="tr-TR" sz="1600" dirty="0" smtClean="0"/>
              <a:t> </a:t>
            </a:r>
            <a:r>
              <a:rPr lang="tr-TR" sz="1600" dirty="0" smtClean="0"/>
              <a:t>50</a:t>
            </a:r>
            <a:endParaRPr lang="en-GB" sz="1600" dirty="0" smtClean="0"/>
          </a:p>
          <a:p>
            <a:pPr eaLnBrk="1" hangingPunct="1"/>
            <a:r>
              <a:rPr lang="en-GB" sz="1600" dirty="0" err="1" smtClean="0"/>
              <a:t>Turistik</a:t>
            </a:r>
            <a:r>
              <a:rPr lang="en-GB" sz="1600" dirty="0" smtClean="0"/>
              <a:t> </a:t>
            </a:r>
            <a:r>
              <a:rPr lang="en-GB" sz="1600" dirty="0" err="1" smtClean="0"/>
              <a:t>tesislerin</a:t>
            </a:r>
            <a:r>
              <a:rPr lang="en-GB" sz="1600" dirty="0" smtClean="0"/>
              <a:t> </a:t>
            </a:r>
            <a:r>
              <a:rPr lang="en-GB" sz="1600" dirty="0" err="1" smtClean="0"/>
              <a:t>toplam</a:t>
            </a:r>
            <a:r>
              <a:rPr lang="en-GB" sz="1600" dirty="0" smtClean="0"/>
              <a:t> </a:t>
            </a:r>
            <a:r>
              <a:rPr lang="en-GB" sz="1600" dirty="0" err="1" smtClean="0"/>
              <a:t>yatak</a:t>
            </a:r>
            <a:r>
              <a:rPr lang="en-GB" sz="1600" dirty="0" smtClean="0"/>
              <a:t> </a:t>
            </a:r>
            <a:r>
              <a:rPr lang="en-GB" sz="1600" dirty="0" err="1" smtClean="0"/>
              <a:t>sayısı</a:t>
            </a:r>
            <a:r>
              <a:rPr lang="en-GB" sz="1600" dirty="0" smtClean="0"/>
              <a:t>: </a:t>
            </a:r>
            <a:r>
              <a:rPr lang="tr-TR" sz="1600" dirty="0" smtClean="0"/>
              <a:t>1638</a:t>
            </a:r>
            <a:endParaRPr lang="tr-TR" sz="1600" dirty="0" smtClean="0"/>
          </a:p>
          <a:p>
            <a:pPr eaLnBrk="1" hangingPunct="1"/>
            <a:r>
              <a:rPr lang="tr-TR" sz="1600" dirty="0" smtClean="0"/>
              <a:t>Mavi Bayrak ödüllü halk plajı </a:t>
            </a:r>
            <a:r>
              <a:rPr lang="en-GB" sz="1600" dirty="0" err="1" smtClean="0"/>
              <a:t>sayısı</a:t>
            </a:r>
            <a:r>
              <a:rPr lang="en-GB" sz="1600" dirty="0" smtClean="0"/>
              <a:t>: </a:t>
            </a:r>
            <a:r>
              <a:rPr lang="tr-TR" sz="1600" dirty="0"/>
              <a:t>3</a:t>
            </a:r>
            <a:endParaRPr lang="tr-TR" sz="1600" dirty="0" smtClean="0"/>
          </a:p>
          <a:p>
            <a:pPr eaLnBrk="1" hangingPunct="1"/>
            <a:r>
              <a:rPr lang="tr-TR" sz="1600" dirty="0" smtClean="0"/>
              <a:t>M</a:t>
            </a:r>
            <a:r>
              <a:rPr lang="en-GB" sz="1600" dirty="0" err="1" smtClean="0"/>
              <a:t>avi</a:t>
            </a:r>
            <a:r>
              <a:rPr lang="en-GB" sz="1600" dirty="0" smtClean="0"/>
              <a:t> </a:t>
            </a:r>
            <a:r>
              <a:rPr lang="tr-TR" sz="1600" dirty="0" smtClean="0"/>
              <a:t>B</a:t>
            </a:r>
            <a:r>
              <a:rPr lang="en-GB" sz="1600" dirty="0" err="1" smtClean="0"/>
              <a:t>ayrak</a:t>
            </a:r>
            <a:r>
              <a:rPr lang="tr-TR" sz="1600" dirty="0" smtClean="0"/>
              <a:t> ödüllü</a:t>
            </a:r>
            <a:r>
              <a:rPr lang="en-GB" sz="1600" dirty="0" smtClean="0"/>
              <a:t> </a:t>
            </a:r>
            <a:r>
              <a:rPr lang="tr-TR" sz="1600" dirty="0" smtClean="0"/>
              <a:t>tesis plajlar</a:t>
            </a:r>
            <a:r>
              <a:rPr lang="en-GB" sz="1600" dirty="0" smtClean="0"/>
              <a:t>ı </a:t>
            </a:r>
            <a:r>
              <a:rPr lang="en-GB" sz="1600" dirty="0" err="1" smtClean="0"/>
              <a:t>sayısı</a:t>
            </a:r>
            <a:r>
              <a:rPr lang="en-GB" sz="1600" dirty="0" smtClean="0"/>
              <a:t>: </a:t>
            </a:r>
            <a:r>
              <a:rPr lang="tr-TR" sz="1600" dirty="0"/>
              <a:t>1</a:t>
            </a:r>
            <a:endParaRPr lang="tr-TR" sz="1600" dirty="0" smtClean="0"/>
          </a:p>
          <a:p>
            <a:pPr eaLnBrk="1" hangingPunct="1"/>
            <a:r>
              <a:rPr lang="tr-TR" sz="1600" dirty="0" smtClean="0"/>
              <a:t>Belediyenin toplam kıyı uzunluğu : </a:t>
            </a:r>
            <a:r>
              <a:rPr lang="tr-TR" sz="1600" dirty="0"/>
              <a:t>8</a:t>
            </a:r>
            <a:r>
              <a:rPr lang="tr-TR" sz="1600" dirty="0" smtClean="0"/>
              <a:t> km</a:t>
            </a:r>
          </a:p>
          <a:p>
            <a:pPr eaLnBrk="1" hangingPunct="1">
              <a:buFont typeface="Wingdings 3" pitchFamily="18" charset="2"/>
              <a:buNone/>
            </a:pPr>
            <a:endParaRPr lang="tr-TR" sz="1600" dirty="0" smtClean="0"/>
          </a:p>
          <a:p>
            <a:pPr eaLnBrk="1" hangingPunct="1"/>
            <a:endParaRPr lang="tr-TR" sz="1600" dirty="0" smtClean="0"/>
          </a:p>
          <a:p>
            <a:pPr eaLnBrk="1" hangingPunct="1"/>
            <a:endParaRPr lang="tr-TR" sz="1600" dirty="0" smtClean="0"/>
          </a:p>
          <a:p>
            <a:pPr eaLnBrk="1" hangingPunct="1"/>
            <a:endParaRPr lang="tr-TR" sz="1600" dirty="0" smtClean="0"/>
          </a:p>
        </p:txBody>
      </p:sp>
      <p:pic>
        <p:nvPicPr>
          <p:cNvPr id="2050" name="Picture 2" descr="Küçükkuyu Plajı - 38923 ziyaretçidan 155 tavsiye'da fotoğrafl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6079" y="1142999"/>
            <a:ext cx="2887920" cy="266700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client\Desktop\Paylaşım\paylas\denizsuyu analiz\liman\lim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8" y="3581400"/>
            <a:ext cx="9142021" cy="358140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609600" y="300370"/>
            <a:ext cx="4343400" cy="5334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tr-TR" sz="3600" b="1" dirty="0" smtClean="0">
                <a:solidFill>
                  <a:srgbClr val="0070C0"/>
                </a:solidFill>
              </a:rPr>
              <a:t>GENEL BİLGİ</a:t>
            </a:r>
            <a:endParaRPr lang="tr-TR" sz="3600" b="1"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1000"/>
                                        <p:tgtEl>
                                          <p:spTgt spid="15362">
                                            <p:txEl>
                                              <p:pRg st="0" end="0"/>
                                            </p:txEl>
                                          </p:spTgt>
                                        </p:tgtEl>
                                      </p:cBhvr>
                                    </p:animEffect>
                                    <p:anim calcmode="lin" valueType="num">
                                      <p:cBhvr>
                                        <p:cTn id="8" dur="1000" fill="hold"/>
                                        <p:tgtEl>
                                          <p:spTgt spid="1536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6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362">
                                            <p:txEl>
                                              <p:pRg st="1" end="1"/>
                                            </p:txEl>
                                          </p:spTgt>
                                        </p:tgtEl>
                                        <p:attrNameLst>
                                          <p:attrName>style.visibility</p:attrName>
                                        </p:attrNameLst>
                                      </p:cBhvr>
                                      <p:to>
                                        <p:strVal val="visible"/>
                                      </p:to>
                                    </p:set>
                                    <p:animEffect transition="in" filter="fade">
                                      <p:cBhvr>
                                        <p:cTn id="14" dur="1000"/>
                                        <p:tgtEl>
                                          <p:spTgt spid="15362">
                                            <p:txEl>
                                              <p:pRg st="1" end="1"/>
                                            </p:txEl>
                                          </p:spTgt>
                                        </p:tgtEl>
                                      </p:cBhvr>
                                    </p:animEffect>
                                    <p:anim calcmode="lin" valueType="num">
                                      <p:cBhvr>
                                        <p:cTn id="15" dur="1000" fill="hold"/>
                                        <p:tgtEl>
                                          <p:spTgt spid="1536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536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362">
                                            <p:txEl>
                                              <p:pRg st="2" end="2"/>
                                            </p:txEl>
                                          </p:spTgt>
                                        </p:tgtEl>
                                        <p:attrNameLst>
                                          <p:attrName>style.visibility</p:attrName>
                                        </p:attrNameLst>
                                      </p:cBhvr>
                                      <p:to>
                                        <p:strVal val="visible"/>
                                      </p:to>
                                    </p:set>
                                    <p:animEffect transition="in" filter="fade">
                                      <p:cBhvr>
                                        <p:cTn id="21" dur="1000"/>
                                        <p:tgtEl>
                                          <p:spTgt spid="15362">
                                            <p:txEl>
                                              <p:pRg st="2" end="2"/>
                                            </p:txEl>
                                          </p:spTgt>
                                        </p:tgtEl>
                                      </p:cBhvr>
                                    </p:animEffect>
                                    <p:anim calcmode="lin" valueType="num">
                                      <p:cBhvr>
                                        <p:cTn id="22" dur="1000" fill="hold"/>
                                        <p:tgtEl>
                                          <p:spTgt spid="1536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36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362">
                                            <p:txEl>
                                              <p:pRg st="3" end="3"/>
                                            </p:txEl>
                                          </p:spTgt>
                                        </p:tgtEl>
                                        <p:attrNameLst>
                                          <p:attrName>style.visibility</p:attrName>
                                        </p:attrNameLst>
                                      </p:cBhvr>
                                      <p:to>
                                        <p:strVal val="visible"/>
                                      </p:to>
                                    </p:set>
                                    <p:animEffect transition="in" filter="fade">
                                      <p:cBhvr>
                                        <p:cTn id="28" dur="1000"/>
                                        <p:tgtEl>
                                          <p:spTgt spid="15362">
                                            <p:txEl>
                                              <p:pRg st="3" end="3"/>
                                            </p:txEl>
                                          </p:spTgt>
                                        </p:tgtEl>
                                      </p:cBhvr>
                                    </p:animEffect>
                                    <p:anim calcmode="lin" valueType="num">
                                      <p:cBhvr>
                                        <p:cTn id="29" dur="1000" fill="hold"/>
                                        <p:tgtEl>
                                          <p:spTgt spid="1536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536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5362">
                                            <p:txEl>
                                              <p:pRg st="4" end="4"/>
                                            </p:txEl>
                                          </p:spTgt>
                                        </p:tgtEl>
                                        <p:attrNameLst>
                                          <p:attrName>style.visibility</p:attrName>
                                        </p:attrNameLst>
                                      </p:cBhvr>
                                      <p:to>
                                        <p:strVal val="visible"/>
                                      </p:to>
                                    </p:set>
                                    <p:animEffect transition="in" filter="fade">
                                      <p:cBhvr>
                                        <p:cTn id="35" dur="1000"/>
                                        <p:tgtEl>
                                          <p:spTgt spid="15362">
                                            <p:txEl>
                                              <p:pRg st="4" end="4"/>
                                            </p:txEl>
                                          </p:spTgt>
                                        </p:tgtEl>
                                      </p:cBhvr>
                                    </p:animEffect>
                                    <p:anim calcmode="lin" valueType="num">
                                      <p:cBhvr>
                                        <p:cTn id="36" dur="1000" fill="hold"/>
                                        <p:tgtEl>
                                          <p:spTgt spid="1536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536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5362">
                                            <p:txEl>
                                              <p:pRg st="5" end="5"/>
                                            </p:txEl>
                                          </p:spTgt>
                                        </p:tgtEl>
                                        <p:attrNameLst>
                                          <p:attrName>style.visibility</p:attrName>
                                        </p:attrNameLst>
                                      </p:cBhvr>
                                      <p:to>
                                        <p:strVal val="visible"/>
                                      </p:to>
                                    </p:set>
                                    <p:animEffect transition="in" filter="fade">
                                      <p:cBhvr>
                                        <p:cTn id="42" dur="1000"/>
                                        <p:tgtEl>
                                          <p:spTgt spid="15362">
                                            <p:txEl>
                                              <p:pRg st="5" end="5"/>
                                            </p:txEl>
                                          </p:spTgt>
                                        </p:tgtEl>
                                      </p:cBhvr>
                                    </p:animEffect>
                                    <p:anim calcmode="lin" valueType="num">
                                      <p:cBhvr>
                                        <p:cTn id="43" dur="1000" fill="hold"/>
                                        <p:tgtEl>
                                          <p:spTgt spid="1536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536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etin kutusu"/>
          <p:cNvSpPr txBox="1"/>
          <p:nvPr/>
        </p:nvSpPr>
        <p:spPr>
          <a:xfrm>
            <a:off x="381000" y="762000"/>
            <a:ext cx="7919990" cy="830997"/>
          </a:xfrm>
          <a:prstGeom prst="rect">
            <a:avLst/>
          </a:prstGeom>
          <a:noFill/>
        </p:spPr>
        <p:txBody>
          <a:bodyPr wrap="none">
            <a:spAutoFit/>
          </a:bodyPr>
          <a:lstStyle/>
          <a:p>
            <a:pPr algn="ctr">
              <a:defRPr/>
            </a:pPr>
            <a:r>
              <a:rPr lang="tr-TR" sz="2400" b="1" dirty="0">
                <a:solidFill>
                  <a:srgbClr val="002060"/>
                </a:solidFill>
                <a:latin typeface="+mn-lt"/>
              </a:rPr>
              <a:t>EK-1</a:t>
            </a:r>
          </a:p>
          <a:p>
            <a:pPr algn="ctr">
              <a:defRPr/>
            </a:pPr>
            <a:r>
              <a:rPr lang="tr-TR" sz="2400" b="1" dirty="0" smtClean="0">
                <a:solidFill>
                  <a:srgbClr val="002060"/>
                </a:solidFill>
                <a:latin typeface="+mn-lt"/>
              </a:rPr>
              <a:t>2024 YILINDA </a:t>
            </a:r>
            <a:r>
              <a:rPr lang="tr-TR" sz="2400" b="1" dirty="0">
                <a:solidFill>
                  <a:srgbClr val="002060"/>
                </a:solidFill>
                <a:latin typeface="+mn-lt"/>
              </a:rPr>
              <a:t>GERÇEKLEŞTİRİLEN ÇEVRE EĞİTİM ETKİNLİKLERİ</a:t>
            </a:r>
          </a:p>
        </p:txBody>
      </p:sp>
      <p:graphicFrame>
        <p:nvGraphicFramePr>
          <p:cNvPr id="6" name="Group 50"/>
          <p:cNvGraphicFramePr>
            <a:graphicFrameLocks noGrp="1"/>
          </p:cNvGraphicFramePr>
          <p:nvPr>
            <p:extLst>
              <p:ext uri="{D42A27DB-BD31-4B8C-83A1-F6EECF244321}">
                <p14:modId xmlns:p14="http://schemas.microsoft.com/office/powerpoint/2010/main" val="2415189867"/>
              </p:ext>
            </p:extLst>
          </p:nvPr>
        </p:nvGraphicFramePr>
        <p:xfrm>
          <a:off x="389238" y="1828800"/>
          <a:ext cx="8305801" cy="4040687"/>
        </p:xfrm>
        <a:graphic>
          <a:graphicData uri="http://schemas.openxmlformats.org/drawingml/2006/table">
            <a:tbl>
              <a:tblPr/>
              <a:tblGrid>
                <a:gridCol w="308128">
                  <a:extLst>
                    <a:ext uri="{9D8B030D-6E8A-4147-A177-3AD203B41FA5}">
                      <a16:colId xmlns:a16="http://schemas.microsoft.com/office/drawing/2014/main" val="20000"/>
                    </a:ext>
                  </a:extLst>
                </a:gridCol>
                <a:gridCol w="1963543">
                  <a:extLst>
                    <a:ext uri="{9D8B030D-6E8A-4147-A177-3AD203B41FA5}">
                      <a16:colId xmlns:a16="http://schemas.microsoft.com/office/drawing/2014/main" val="20001"/>
                    </a:ext>
                  </a:extLst>
                </a:gridCol>
                <a:gridCol w="1168844">
                  <a:extLst>
                    <a:ext uri="{9D8B030D-6E8A-4147-A177-3AD203B41FA5}">
                      <a16:colId xmlns:a16="http://schemas.microsoft.com/office/drawing/2014/main" val="20002"/>
                    </a:ext>
                  </a:extLst>
                </a:gridCol>
                <a:gridCol w="4865286">
                  <a:extLst>
                    <a:ext uri="{9D8B030D-6E8A-4147-A177-3AD203B41FA5}">
                      <a16:colId xmlns:a16="http://schemas.microsoft.com/office/drawing/2014/main" val="20003"/>
                    </a:ext>
                  </a:extLst>
                </a:gridCol>
              </a:tblGrid>
              <a:tr h="744019">
                <a:tc>
                  <a:txBody>
                    <a:body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endParaRPr kumimoji="0" lang="tr-TR" sz="1200" b="1" i="0" u="none" strike="noStrike" cap="none" normalizeH="0" baseline="0" dirty="0" smtClean="0">
                        <a:ln>
                          <a:noFill/>
                        </a:ln>
                        <a:solidFill>
                          <a:schemeClr val="tx1"/>
                        </a:solidFill>
                        <a:effectLst/>
                        <a:latin typeface="Times New Roman" pitchFamily="18" charset="0"/>
                        <a:cs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smtClean="0">
                          <a:ln>
                            <a:noFill/>
                          </a:ln>
                          <a:solidFill>
                            <a:schemeClr val="tx1"/>
                          </a:solidFill>
                          <a:effectLst/>
                          <a:latin typeface="Times New Roman" pitchFamily="18" charset="0"/>
                          <a:cs typeface="Times New Roman" pitchFamily="18" charset="0"/>
                        </a:rPr>
                        <a:t>Etkinliğin adı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smtClean="0">
                          <a:ln>
                            <a:noFill/>
                          </a:ln>
                          <a:solidFill>
                            <a:schemeClr val="tx1"/>
                          </a:solidFill>
                          <a:effectLst/>
                          <a:latin typeface="Times New Roman" pitchFamily="18" charset="0"/>
                          <a:cs typeface="Times New Roman" pitchFamily="18" charset="0"/>
                        </a:rPr>
                        <a:t>Tarih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smtClean="0">
                          <a:ln>
                            <a:noFill/>
                          </a:ln>
                          <a:solidFill>
                            <a:schemeClr val="tx1"/>
                          </a:solidFill>
                          <a:effectLst/>
                          <a:latin typeface="Times New Roman" pitchFamily="18" charset="0"/>
                          <a:cs typeface="Times New Roman" pitchFamily="18" charset="0"/>
                        </a:rPr>
                        <a:t>Yapılan eğitim etkinliği ile ilgili kısa öz değerlendirme</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smtClean="0">
                          <a:ln>
                            <a:noFill/>
                          </a:ln>
                          <a:solidFill>
                            <a:schemeClr val="tx1"/>
                          </a:solidFill>
                          <a:effectLst/>
                          <a:latin typeface="Times New Roman" pitchFamily="18" charset="0"/>
                          <a:cs typeface="Times New Roman" pitchFamily="18" charset="0"/>
                        </a:rPr>
                        <a:t>(etkinliğe katılım nasıldı, katılımcıların görüşleri neler oldu,</a:t>
                      </a:r>
                    </a:p>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smtClean="0">
                          <a:ln>
                            <a:noFill/>
                          </a:ln>
                          <a:solidFill>
                            <a:schemeClr val="tx1"/>
                          </a:solidFill>
                          <a:effectLst/>
                          <a:latin typeface="Times New Roman" pitchFamily="18" charset="0"/>
                          <a:cs typeface="Times New Roman" pitchFamily="18" charset="0"/>
                        </a:rPr>
                        <a:t>Etkinlik faydalı oldu diyebilir misiniz gibi)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0"/>
                  </a:ext>
                </a:extLst>
              </a:tr>
              <a:tr h="483229">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kern="1200" cap="none" normalizeH="0" baseline="0" dirty="0" smtClean="0">
                          <a:ln>
                            <a:noFill/>
                          </a:ln>
                          <a:solidFill>
                            <a:schemeClr val="tx1"/>
                          </a:solidFill>
                          <a:effectLst/>
                          <a:latin typeface="Times New Roman" pitchFamily="18" charset="0"/>
                          <a:ea typeface="+mn-ea"/>
                          <a:cs typeface="Times New Roman" pitchFamily="18" charset="0"/>
                        </a:rPr>
                        <a:t>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2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200">
                          <a:effectLst/>
                          <a:latin typeface="Arial" panose="020B0604020202020204" pitchFamily="34" charset="0"/>
                          <a:ea typeface="Times New Roman" panose="02020603050405020304" pitchFamily="18" charset="0"/>
                        </a:rPr>
                        <a:t>Çevre Temizliği</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2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200">
                          <a:effectLst/>
                          <a:latin typeface="Arial" panose="020B0604020202020204" pitchFamily="34" charset="0"/>
                          <a:ea typeface="Times New Roman" panose="02020603050405020304" pitchFamily="18" charset="0"/>
                        </a:rPr>
                        <a:t>Küçükkuyu sınırları</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200">
                          <a:effectLst/>
                          <a:latin typeface="Arial" panose="020B0604020202020204" pitchFamily="34" charset="0"/>
                          <a:ea typeface="Times New Roman" panose="02020603050405020304" pitchFamily="18" charset="0"/>
                        </a:rPr>
                        <a:t>Çevre temizliği ve farkındalık yaratmak.</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1"/>
                  </a:ext>
                </a:extLst>
              </a:tr>
              <a:tr h="621294">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smtClean="0">
                          <a:ln>
                            <a:noFill/>
                          </a:ln>
                          <a:solidFill>
                            <a:schemeClr val="tx1"/>
                          </a:solidFill>
                          <a:effectLst/>
                          <a:latin typeface="Times New Roman" pitchFamily="18" charset="0"/>
                          <a:cs typeface="Times New Roman" pitchFamily="18" charset="0"/>
                        </a:rPr>
                        <a:t>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2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200">
                          <a:effectLst/>
                          <a:latin typeface="Arial" panose="020B0604020202020204" pitchFamily="34" charset="0"/>
                          <a:ea typeface="Times New Roman" panose="02020603050405020304" pitchFamily="18" charset="0"/>
                        </a:rPr>
                        <a:t>Liman Temizliği</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2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200">
                          <a:effectLst/>
                          <a:latin typeface="Arial" panose="020B0604020202020204" pitchFamily="34" charset="0"/>
                          <a:ea typeface="Times New Roman" panose="02020603050405020304" pitchFamily="18" charset="0"/>
                        </a:rPr>
                        <a:t>Küçükkuyu Liman </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200">
                          <a:effectLst/>
                          <a:latin typeface="Arial" panose="020B0604020202020204" pitchFamily="34" charset="0"/>
                          <a:ea typeface="Times New Roman" panose="02020603050405020304" pitchFamily="18" charset="0"/>
                        </a:rPr>
                        <a:t>Deniz Suyu dip temizliği</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2"/>
                  </a:ext>
                </a:extLst>
              </a:tr>
              <a:tr h="619131">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smtClean="0">
                          <a:ln>
                            <a:noFill/>
                          </a:ln>
                          <a:solidFill>
                            <a:schemeClr val="tx1"/>
                          </a:solidFill>
                          <a:effectLst/>
                          <a:latin typeface="Times New Roman" pitchFamily="18" charset="0"/>
                          <a:cs typeface="Times New Roman" pitchFamily="18" charset="0"/>
                        </a:rPr>
                        <a:t>3</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2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2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200">
                          <a:effectLst/>
                          <a:latin typeface="Arial" panose="020B0604020202020204" pitchFamily="34" charset="0"/>
                          <a:ea typeface="Times New Roman" panose="02020603050405020304" pitchFamily="18" charset="0"/>
                        </a:rPr>
                        <a:t>Sıfır Atık Eğitimi</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200">
                          <a:effectLst/>
                          <a:latin typeface="Arial" panose="020B0604020202020204" pitchFamily="34" charset="0"/>
                          <a:ea typeface="Times New Roman" panose="02020603050405020304" pitchFamily="18" charset="0"/>
                        </a:rPr>
                        <a:t>İlkokul-Ortaokul</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200">
                          <a:effectLst/>
                          <a:latin typeface="Arial" panose="020B0604020202020204" pitchFamily="34" charset="0"/>
                          <a:ea typeface="Times New Roman" panose="02020603050405020304" pitchFamily="18" charset="0"/>
                        </a:rPr>
                        <a:t>Evsel Atık ve ambalaj atıklarının hakkında farkındalık yaratmak</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3"/>
                  </a:ext>
                </a:extLst>
              </a:tr>
              <a:tr h="610178">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smtClean="0">
                          <a:ln>
                            <a:noFill/>
                          </a:ln>
                          <a:solidFill>
                            <a:schemeClr val="tx1"/>
                          </a:solidFill>
                          <a:effectLst/>
                          <a:latin typeface="Times New Roman" pitchFamily="18" charset="0"/>
                          <a:cs typeface="Times New Roman" pitchFamily="18" charset="0"/>
                        </a:rPr>
                        <a:t>4</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l">
                        <a:spcAft>
                          <a:spcPts val="0"/>
                        </a:spcAft>
                      </a:pPr>
                      <a:r>
                        <a:rPr lang="tr-TR" sz="12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200">
                          <a:effectLst/>
                          <a:latin typeface="Arial" panose="020B0604020202020204" pitchFamily="34" charset="0"/>
                          <a:ea typeface="Times New Roman" panose="02020603050405020304" pitchFamily="18" charset="0"/>
                        </a:rPr>
                        <a:t>Resim veya Kompozisyon yarışması </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l">
                        <a:spcAft>
                          <a:spcPts val="0"/>
                        </a:spcAft>
                      </a:pPr>
                      <a:r>
                        <a:rPr lang="tr-TR" sz="1200">
                          <a:effectLst/>
                          <a:latin typeface="Arial" panose="020B0604020202020204" pitchFamily="34"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ctr">
                        <a:spcAft>
                          <a:spcPts val="0"/>
                        </a:spcAft>
                      </a:pPr>
                      <a:r>
                        <a:rPr lang="tr-TR" sz="1200">
                          <a:effectLst/>
                          <a:latin typeface="Arial" panose="020B0604020202020204" pitchFamily="34" charset="0"/>
                          <a:ea typeface="Times New Roman" panose="02020603050405020304" pitchFamily="18" charset="0"/>
                        </a:rPr>
                        <a:t>İlkokul-Ortaokul</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200">
                          <a:effectLst/>
                          <a:latin typeface="Arial" panose="020B0604020202020204" pitchFamily="34" charset="0"/>
                          <a:ea typeface="Times New Roman" panose="02020603050405020304" pitchFamily="18" charset="0"/>
                        </a:rPr>
                        <a:t>Çevre Bilinci Yaratmak</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4"/>
                  </a:ext>
                </a:extLst>
              </a:tr>
              <a:tr h="897425">
                <a:tc>
                  <a:txBody>
                    <a:bodyPr/>
                    <a:lstStyle/>
                    <a:p>
                      <a:pPr marL="109538" marR="0" lvl="0" indent="0" algn="ctr" defTabSz="914400" rtl="0" eaLnBrk="0" fontAlgn="base" latinLnBrk="0" hangingPunct="0">
                        <a:lnSpc>
                          <a:spcPct val="100000"/>
                        </a:lnSpc>
                        <a:spcBef>
                          <a:spcPts val="400"/>
                        </a:spcBef>
                        <a:spcAft>
                          <a:spcPct val="0"/>
                        </a:spcAft>
                        <a:buClr>
                          <a:schemeClr val="accent1"/>
                        </a:buClr>
                        <a:buSzPct val="68000"/>
                        <a:buFont typeface="Wingdings 3" pitchFamily="18" charset="2"/>
                        <a:buNone/>
                        <a:tabLst/>
                      </a:pPr>
                      <a:r>
                        <a:rPr kumimoji="0" lang="tr-TR" sz="1200" b="1" i="0" u="none" strike="noStrike" cap="none" normalizeH="0" baseline="0" dirty="0" smtClean="0">
                          <a:ln>
                            <a:noFill/>
                          </a:ln>
                          <a:solidFill>
                            <a:schemeClr val="tx1"/>
                          </a:solidFill>
                          <a:effectLst/>
                          <a:latin typeface="Times New Roman" pitchFamily="18" charset="0"/>
                          <a:cs typeface="Times New Roman" pitchFamily="18" charset="0"/>
                        </a:rPr>
                        <a:t>5</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000" kern="1200">
                          <a:effectLst/>
                          <a:latin typeface="Arial" panose="020B0604020202020204" pitchFamily="34" charset="0"/>
                          <a:ea typeface="Times New Roman" panose="02020603050405020304" pitchFamily="18" charset="0"/>
                        </a:rPr>
                        <a:t>Fide Dağıtımı</a:t>
                      </a:r>
                      <a:endParaRPr lang="tr-TR" sz="10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000" kern="1200">
                          <a:effectLst/>
                          <a:latin typeface="Arial" panose="020B0604020202020204" pitchFamily="34" charset="0"/>
                          <a:ea typeface="Times New Roman" panose="02020603050405020304" pitchFamily="18" charset="0"/>
                        </a:rPr>
                        <a:t>Yerel Halk</a:t>
                      </a:r>
                      <a:endParaRPr lang="tr-TR" sz="10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algn="ctr">
                        <a:spcAft>
                          <a:spcPts val="0"/>
                        </a:spcAft>
                      </a:pPr>
                      <a:r>
                        <a:rPr lang="tr-TR" sz="1000" kern="1200" dirty="0">
                          <a:effectLst/>
                          <a:latin typeface="Arial" panose="020B0604020202020204" pitchFamily="34" charset="0"/>
                          <a:ea typeface="Times New Roman" panose="02020603050405020304" pitchFamily="18" charset="0"/>
                        </a:rPr>
                        <a:t>Yeşil alan ve üretim sağlama</a:t>
                      </a:r>
                      <a:endParaRPr lang="tr-TR" sz="10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33400" y="1981200"/>
            <a:ext cx="8229600" cy="2862263"/>
          </a:xfrm>
          <a:prstGeom prst="rect">
            <a:avLst/>
          </a:prstGeom>
        </p:spPr>
        <p:txBody>
          <a:bodyPr>
            <a:spAutoFit/>
          </a:bodyPr>
          <a:lstStyle/>
          <a:p>
            <a:pPr algn="ctr">
              <a:defRPr/>
            </a:pPr>
            <a:r>
              <a:rPr lang="tr-TR" sz="3600" b="1" dirty="0" smtClean="0">
                <a:solidFill>
                  <a:srgbClr val="FF0000"/>
                </a:solidFill>
                <a:effectLst>
                  <a:outerShdw blurRad="38100" dist="38100" dir="2700000" algn="tl">
                    <a:srgbClr val="000000">
                      <a:alpha val="43137"/>
                    </a:srgbClr>
                  </a:outerShdw>
                </a:effectLst>
                <a:latin typeface="+mn-lt"/>
              </a:rPr>
              <a:t>2025 </a:t>
            </a:r>
            <a:r>
              <a:rPr lang="tr-TR" sz="3600" b="1" dirty="0">
                <a:solidFill>
                  <a:srgbClr val="FF0000"/>
                </a:solidFill>
                <a:effectLst>
                  <a:outerShdw blurRad="38100" dist="38100" dir="2700000" algn="tl">
                    <a:srgbClr val="000000">
                      <a:alpha val="43137"/>
                    </a:srgbClr>
                  </a:outerShdw>
                </a:effectLst>
                <a:latin typeface="+mn-lt"/>
              </a:rPr>
              <a:t>YILI</a:t>
            </a:r>
            <a:r>
              <a:rPr lang="tr-TR" sz="3600" b="1" dirty="0">
                <a:latin typeface="+mn-lt"/>
              </a:rPr>
              <a:t/>
            </a:r>
            <a:br>
              <a:rPr lang="tr-TR" sz="3600" b="1" dirty="0">
                <a:latin typeface="+mn-lt"/>
              </a:rPr>
            </a:br>
            <a:r>
              <a:rPr lang="tr-TR" sz="3600" b="1" dirty="0">
                <a:latin typeface="+mn-lt"/>
              </a:rPr>
              <a:t> </a:t>
            </a:r>
            <a:r>
              <a:rPr lang="tr-TR" sz="3600" b="1" dirty="0">
                <a:solidFill>
                  <a:srgbClr val="002060"/>
                </a:solidFill>
                <a:latin typeface="+mn-lt"/>
              </a:rPr>
              <a:t>MAVİ BAYRAK</a:t>
            </a:r>
            <a:br>
              <a:rPr lang="tr-TR" sz="3600" b="1" dirty="0">
                <a:solidFill>
                  <a:srgbClr val="002060"/>
                </a:solidFill>
                <a:latin typeface="+mn-lt"/>
              </a:rPr>
            </a:br>
            <a:r>
              <a:rPr lang="tr-TR" sz="3600" b="1" dirty="0">
                <a:solidFill>
                  <a:srgbClr val="002060"/>
                </a:solidFill>
                <a:latin typeface="+mn-lt"/>
              </a:rPr>
              <a:t>ÇEVRE EĞİTİM ve BİLİNÇLENDİRME</a:t>
            </a:r>
            <a:br>
              <a:rPr lang="tr-TR" sz="3600" b="1" dirty="0">
                <a:solidFill>
                  <a:srgbClr val="002060"/>
                </a:solidFill>
                <a:latin typeface="+mn-lt"/>
              </a:rPr>
            </a:br>
            <a:r>
              <a:rPr lang="tr-TR" sz="3600" b="1" dirty="0">
                <a:solidFill>
                  <a:srgbClr val="002060"/>
                </a:solidFill>
                <a:latin typeface="+mn-lt"/>
              </a:rPr>
              <a:t>ETKİNLİKLERİNİN AÇIKLAMASI VE</a:t>
            </a:r>
          </a:p>
          <a:p>
            <a:pPr algn="ctr">
              <a:defRPr/>
            </a:pPr>
            <a:r>
              <a:rPr lang="tr-TR" sz="3600" b="1" dirty="0">
                <a:solidFill>
                  <a:srgbClr val="FF0000"/>
                </a:solidFill>
                <a:effectLst>
                  <a:outerShdw blurRad="38100" dist="38100" dir="2700000" algn="tl">
                    <a:srgbClr val="000000">
                      <a:alpha val="43137"/>
                    </a:srgbClr>
                  </a:outerShdw>
                </a:effectLst>
                <a:latin typeface="+mn-lt"/>
              </a:rPr>
              <a:t>-BELGELER-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7 Dikdörtgen"/>
          <p:cNvSpPr>
            <a:spLocks noChangeArrowheads="1"/>
          </p:cNvSpPr>
          <p:nvPr/>
        </p:nvSpPr>
        <p:spPr bwMode="auto">
          <a:xfrm>
            <a:off x="533400" y="1219200"/>
            <a:ext cx="7924800" cy="4216539"/>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1</a:t>
            </a:r>
            <a:endParaRPr lang="tr-TR" sz="2400" dirty="0">
              <a:latin typeface="Calibri" pitchFamily="34" charset="0"/>
              <a:cs typeface="Arial" charset="0"/>
            </a:endParaRPr>
          </a:p>
          <a:p>
            <a:pPr marL="342900" indent="-342900" eaLnBrk="0" hangingPunct="0">
              <a:buClr>
                <a:schemeClr val="accent1"/>
              </a:buClr>
              <a:buSzPct val="65000"/>
            </a:pPr>
            <a:r>
              <a:rPr lang="tr-TR" sz="2000" dirty="0" smtClean="0">
                <a:latin typeface="Arial" panose="020B0604020202020204" pitchFamily="34" charset="0"/>
                <a:ea typeface="Times New Roman" panose="02020603050405020304" pitchFamily="18" charset="0"/>
              </a:rPr>
              <a:t>Çevre </a:t>
            </a:r>
            <a:r>
              <a:rPr lang="tr-TR" sz="2000" dirty="0" smtClean="0">
                <a:latin typeface="Arial" panose="020B0604020202020204" pitchFamily="34" charset="0"/>
                <a:ea typeface="Times New Roman" panose="02020603050405020304" pitchFamily="18" charset="0"/>
              </a:rPr>
              <a:t>Temizliği</a:t>
            </a:r>
            <a:endParaRPr lang="en-US" sz="2000" dirty="0">
              <a:latin typeface="Times New Roman" panose="02020603050405020304" pitchFamily="18" charset="0"/>
              <a:ea typeface="Times New Roman" panose="02020603050405020304" pitchFamily="18" charset="0"/>
            </a:endParaRP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a:t>
            </a:r>
            <a:r>
              <a:rPr lang="tr-TR" sz="2400" b="1" u="sng" dirty="0" smtClean="0">
                <a:latin typeface="Calibri" pitchFamily="34" charset="0"/>
                <a:cs typeface="Arial" charset="0"/>
              </a:rPr>
              <a:t>TARİHİ</a:t>
            </a:r>
          </a:p>
          <a:p>
            <a:pPr marL="342900" indent="-342900" eaLnBrk="0" hangingPunct="0">
              <a:buClr>
                <a:schemeClr val="tx1"/>
              </a:buClr>
              <a:buSzPct val="65000"/>
            </a:pPr>
            <a:r>
              <a:rPr lang="tr-TR" sz="2000" dirty="0" smtClean="0">
                <a:ea typeface="Times New Roman" panose="02020603050405020304" pitchFamily="18" charset="0"/>
              </a:rPr>
              <a:t>Haziran </a:t>
            </a:r>
            <a:r>
              <a:rPr lang="tr-TR" sz="2000" dirty="0" smtClean="0">
                <a:ea typeface="Times New Roman" panose="02020603050405020304" pitchFamily="18" charset="0"/>
              </a:rPr>
              <a:t>2025</a:t>
            </a:r>
            <a:endParaRPr lang="tr-TR" sz="2000" dirty="0">
              <a:ea typeface="Times New Roman" panose="02020603050405020304" pitchFamily="18" charset="0"/>
            </a:endParaRPr>
          </a:p>
          <a:p>
            <a:pPr marL="342900" indent="-342900" eaLnBrk="0" hangingPunct="0">
              <a:buClr>
                <a:schemeClr val="tx1"/>
              </a:buClr>
              <a:buSzPct val="65000"/>
            </a:pPr>
            <a:endParaRPr lang="tr-TR" sz="2000" b="1" u="sng" dirty="0" smtClean="0">
              <a:solidFill>
                <a:srgbClr val="000000"/>
              </a:solidFill>
              <a:ea typeface="Calibri" pitchFamily="34" charset="0"/>
              <a:cs typeface="Calibri" pitchFamily="34" charset="0"/>
            </a:endParaRPr>
          </a:p>
          <a:p>
            <a:pPr marL="342900" indent="-342900" eaLnBrk="0" hangingPunct="0">
              <a:spcBef>
                <a:spcPct val="20000"/>
              </a:spcBef>
              <a:buClr>
                <a:schemeClr val="accent1"/>
              </a:buClr>
              <a:buSzPct val="65000"/>
            </a:pPr>
            <a:r>
              <a:rPr lang="tr-TR" sz="2000" b="1" u="sng" dirty="0" smtClean="0">
                <a:solidFill>
                  <a:srgbClr val="000000"/>
                </a:solidFill>
                <a:ea typeface="Calibri" pitchFamily="34" charset="0"/>
                <a:cs typeface="Calibri" pitchFamily="34" charset="0"/>
              </a:rPr>
              <a:t>ETKİNLİĞE </a:t>
            </a:r>
            <a:r>
              <a:rPr lang="tr-TR" sz="2000" b="1" u="sng" dirty="0">
                <a:solidFill>
                  <a:srgbClr val="000000"/>
                </a:solidFill>
                <a:ea typeface="Calibri" pitchFamily="34" charset="0"/>
                <a:cs typeface="Calibri" pitchFamily="34" charset="0"/>
              </a:rPr>
              <a:t>AKTİF OLARAK KATILANLAR</a:t>
            </a:r>
          </a:p>
          <a:p>
            <a:pPr marL="342900" indent="-342900" eaLnBrk="0" hangingPunct="0">
              <a:spcBef>
                <a:spcPct val="20000"/>
              </a:spcBef>
              <a:buClr>
                <a:schemeClr val="accent1"/>
              </a:buClr>
              <a:buSzPct val="65000"/>
              <a:buFont typeface="Wingdings" pitchFamily="2" charset="2"/>
              <a:buNone/>
            </a:pPr>
            <a:r>
              <a:rPr lang="tr-TR" sz="2000" dirty="0" smtClean="0">
                <a:latin typeface="Calibri" pitchFamily="34" charset="0"/>
              </a:rPr>
              <a:t>Yerel halk ve belediye personelleri</a:t>
            </a:r>
          </a:p>
          <a:p>
            <a:pPr marL="342900" indent="-342900"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a:t>
            </a:r>
            <a:r>
              <a:rPr lang="tr-TR" sz="2000" dirty="0" smtClean="0">
                <a:latin typeface="Calibri" pitchFamily="34" charset="0"/>
                <a:cs typeface="Arial" charset="0"/>
              </a:rPr>
              <a:t>Fotoğraf</a:t>
            </a: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3000" y="3733800"/>
            <a:ext cx="4038600" cy="302895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867400" y="838200"/>
            <a:ext cx="2977326" cy="1200329"/>
          </a:xfrm>
          <a:prstGeom prst="rect">
            <a:avLst/>
          </a:prstGeom>
        </p:spPr>
        <p:txBody>
          <a:bodyPr wrap="square">
            <a:spAutoFit/>
          </a:bodyPr>
          <a:lstStyle/>
          <a:p>
            <a:pPr algn="ctr">
              <a:spcAft>
                <a:spcPts val="0"/>
              </a:spcAft>
            </a:pPr>
            <a:r>
              <a:rPr lang="tr-TR" dirty="0" err="1" smtClean="0">
                <a:latin typeface="Arial" panose="020B0604020202020204" pitchFamily="34" charset="0"/>
                <a:ea typeface="Times New Roman" panose="02020603050405020304" pitchFamily="18" charset="0"/>
              </a:rPr>
              <a:t>Küçükkuyu</a:t>
            </a:r>
            <a:r>
              <a:rPr lang="tr-TR" dirty="0" smtClean="0">
                <a:latin typeface="Arial" panose="020B0604020202020204" pitchFamily="34" charset="0"/>
                <a:ea typeface="Times New Roman" panose="02020603050405020304" pitchFamily="18" charset="0"/>
              </a:rPr>
              <a:t> genelinde belediye personelleri ve yerel halk ile çevre </a:t>
            </a:r>
            <a:r>
              <a:rPr lang="tr-TR" dirty="0" smtClean="0">
                <a:latin typeface="Arial" panose="020B0604020202020204" pitchFamily="34" charset="0"/>
                <a:ea typeface="Times New Roman" panose="02020603050405020304" pitchFamily="18" charset="0"/>
              </a:rPr>
              <a:t>temizliği </a:t>
            </a:r>
            <a:r>
              <a:rPr lang="tr-TR" dirty="0" smtClean="0">
                <a:latin typeface="Arial" panose="020B0604020202020204" pitchFamily="34" charset="0"/>
                <a:ea typeface="Times New Roman" panose="02020603050405020304" pitchFamily="18" charset="0"/>
              </a:rPr>
              <a:t>yapılmıştır..</a:t>
            </a:r>
            <a:endParaRPr lang="en-US" dirty="0">
              <a:latin typeface="Times New Roman" panose="02020603050405020304" pitchFamily="18" charset="0"/>
              <a:ea typeface="Times New Roman" panose="02020603050405020304" pitchFamily="18" charset="0"/>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152400"/>
            <a:ext cx="3962400" cy="2971800"/>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3276600"/>
            <a:ext cx="4003002" cy="26670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4 Alt Başlık"/>
          <p:cNvSpPr>
            <a:spLocks noGrp="1"/>
          </p:cNvSpPr>
          <p:nvPr>
            <p:ph type="subTitle" idx="4294967295"/>
          </p:nvPr>
        </p:nvSpPr>
        <p:spPr>
          <a:xfrm>
            <a:off x="457200" y="304800"/>
            <a:ext cx="8229600" cy="4724400"/>
          </a:xfrm>
        </p:spPr>
        <p:txBody>
          <a:bodyPr/>
          <a:lstStyle/>
          <a:p>
            <a:pPr marL="342900" indent="-342900">
              <a:buSzPct val="65000"/>
              <a:buFont typeface="Wingdings 3" pitchFamily="18" charset="2"/>
              <a:buNone/>
            </a:pPr>
            <a:r>
              <a:rPr lang="tr-TR" sz="2400" b="1" u="sng" dirty="0" smtClean="0">
                <a:cs typeface="Arial" charset="0"/>
              </a:rPr>
              <a:t>ETKİNLİK 2</a:t>
            </a:r>
            <a:endParaRPr lang="tr-TR" sz="2400" dirty="0" smtClean="0">
              <a:cs typeface="Arial" charset="0"/>
            </a:endParaRPr>
          </a:p>
          <a:p>
            <a:pPr marL="342900" indent="-342900">
              <a:buSzPct val="65000"/>
              <a:buNone/>
            </a:pPr>
            <a:r>
              <a:rPr lang="tr-TR" sz="2000" dirty="0" smtClean="0">
                <a:cs typeface="Times New Roman" pitchFamily="18" charset="0"/>
              </a:rPr>
              <a:t>Liman </a:t>
            </a:r>
            <a:r>
              <a:rPr lang="tr-TR" sz="2000" dirty="0">
                <a:cs typeface="Times New Roman" pitchFamily="18" charset="0"/>
              </a:rPr>
              <a:t>Temizliği</a:t>
            </a:r>
          </a:p>
          <a:p>
            <a:pPr marL="342900" indent="-342900">
              <a:buSzPct val="65000"/>
              <a:buFont typeface="Wingdings 3" pitchFamily="18" charset="2"/>
              <a:buNone/>
            </a:pPr>
            <a:endParaRPr lang="tr-TR" sz="2000" dirty="0" smtClean="0">
              <a:solidFill>
                <a:srgbClr val="000000"/>
              </a:solidFill>
              <a:ea typeface="Calibri" pitchFamily="34" charset="0"/>
              <a:cs typeface="Calibri" pitchFamily="34" charset="0"/>
            </a:endParaRPr>
          </a:p>
          <a:p>
            <a:pPr marL="342900" indent="-342900">
              <a:buClr>
                <a:schemeClr val="tx1"/>
              </a:buClr>
              <a:buSzPct val="65000"/>
              <a:buFont typeface="Wingdings 3" pitchFamily="18" charset="2"/>
              <a:buNone/>
            </a:pPr>
            <a:r>
              <a:rPr lang="tr-TR" sz="2400" b="1" u="sng" dirty="0" smtClean="0">
                <a:cs typeface="Arial" charset="0"/>
              </a:rPr>
              <a:t>ETKİNLİK TARİHİ</a:t>
            </a:r>
          </a:p>
          <a:p>
            <a:pPr marL="342900" indent="-342900">
              <a:buClr>
                <a:schemeClr val="tx1"/>
              </a:buClr>
              <a:buSzPct val="65000"/>
              <a:buFont typeface="Wingdings 3" pitchFamily="18" charset="2"/>
              <a:buNone/>
            </a:pPr>
            <a:r>
              <a:rPr lang="tr-TR" sz="2000" dirty="0" smtClean="0">
                <a:ea typeface="Times New Roman" panose="02020603050405020304" pitchFamily="18" charset="0"/>
              </a:rPr>
              <a:t>Haziran 2025</a:t>
            </a:r>
            <a:endParaRPr lang="tr-TR" sz="2000" dirty="0">
              <a:ea typeface="Times New Roman" panose="02020603050405020304" pitchFamily="18" charset="0"/>
            </a:endParaRPr>
          </a:p>
          <a:p>
            <a:pPr marL="342900" indent="-342900">
              <a:buClr>
                <a:schemeClr val="tx1"/>
              </a:buClr>
              <a:buSzPct val="65000"/>
              <a:buNone/>
            </a:pPr>
            <a:endParaRPr lang="tr-TR" sz="2000" dirty="0" smtClean="0">
              <a:cs typeface="Arial" charset="0"/>
            </a:endParaRPr>
          </a:p>
          <a:p>
            <a:pPr marL="342900" indent="-342900">
              <a:buSzPct val="65000"/>
              <a:buFont typeface="Wingdings 3" pitchFamily="18" charset="2"/>
              <a:buNone/>
            </a:pPr>
            <a:r>
              <a:rPr lang="tr-TR" sz="2400" b="1" u="sng" dirty="0" smtClean="0">
                <a:solidFill>
                  <a:srgbClr val="000000"/>
                </a:solidFill>
                <a:ea typeface="Calibri" pitchFamily="34" charset="0"/>
                <a:cs typeface="Calibri" pitchFamily="34" charset="0"/>
              </a:rPr>
              <a:t>ETKİNLİĞE AKTİF OLARAK KATILANLAR</a:t>
            </a:r>
          </a:p>
          <a:p>
            <a:pPr marL="342900" indent="-342900">
              <a:buSzPct val="65000"/>
              <a:buNone/>
            </a:pPr>
            <a:r>
              <a:rPr lang="tr-TR" sz="2000" dirty="0" smtClean="0">
                <a:solidFill>
                  <a:srgbClr val="000000"/>
                </a:solidFill>
                <a:ea typeface="Calibri" pitchFamily="34" charset="0"/>
                <a:cs typeface="Calibri" pitchFamily="34" charset="0"/>
              </a:rPr>
              <a:t>      Kaymakam </a:t>
            </a:r>
            <a:r>
              <a:rPr lang="tr-TR" sz="2000" dirty="0">
                <a:solidFill>
                  <a:srgbClr val="000000"/>
                </a:solidFill>
                <a:ea typeface="Calibri" pitchFamily="34" charset="0"/>
                <a:cs typeface="Calibri" pitchFamily="34" charset="0"/>
              </a:rPr>
              <a:t>Salih Sak, Garnizon Komutanı Hava Savunma Binbaşı Olgun </a:t>
            </a:r>
            <a:r>
              <a:rPr lang="tr-TR" sz="2000" dirty="0" smtClean="0">
                <a:solidFill>
                  <a:srgbClr val="000000"/>
                </a:solidFill>
                <a:ea typeface="Calibri" pitchFamily="34" charset="0"/>
                <a:cs typeface="Calibri" pitchFamily="34" charset="0"/>
              </a:rPr>
              <a:t>Parlar, </a:t>
            </a:r>
            <a:r>
              <a:rPr lang="tr-TR" sz="2000" dirty="0" err="1" smtClean="0">
                <a:solidFill>
                  <a:srgbClr val="000000"/>
                </a:solidFill>
                <a:ea typeface="Calibri" pitchFamily="34" charset="0"/>
                <a:cs typeface="Calibri" pitchFamily="34" charset="0"/>
              </a:rPr>
              <a:t>Küçükkuyu</a:t>
            </a:r>
            <a:r>
              <a:rPr lang="tr-TR" sz="2000" dirty="0" smtClean="0">
                <a:solidFill>
                  <a:srgbClr val="000000"/>
                </a:solidFill>
                <a:ea typeface="Calibri" pitchFamily="34" charset="0"/>
                <a:cs typeface="Calibri" pitchFamily="34" charset="0"/>
              </a:rPr>
              <a:t> </a:t>
            </a:r>
            <a:r>
              <a:rPr lang="tr-TR" sz="2000" dirty="0">
                <a:solidFill>
                  <a:srgbClr val="000000"/>
                </a:solidFill>
                <a:ea typeface="Calibri" pitchFamily="34" charset="0"/>
                <a:cs typeface="Calibri" pitchFamily="34" charset="0"/>
              </a:rPr>
              <a:t>Belediye Başkanı </a:t>
            </a:r>
            <a:r>
              <a:rPr lang="tr-TR" sz="2000" dirty="0" err="1">
                <a:solidFill>
                  <a:srgbClr val="000000"/>
                </a:solidFill>
                <a:ea typeface="Calibri" pitchFamily="34" charset="0"/>
                <a:cs typeface="Calibri" pitchFamily="34" charset="0"/>
              </a:rPr>
              <a:t>Muttalip</a:t>
            </a:r>
            <a:r>
              <a:rPr lang="tr-TR" sz="2000" dirty="0">
                <a:solidFill>
                  <a:srgbClr val="000000"/>
                </a:solidFill>
                <a:ea typeface="Calibri" pitchFamily="34" charset="0"/>
                <a:cs typeface="Calibri" pitchFamily="34" charset="0"/>
              </a:rPr>
              <a:t> Gürel, Sahil Güvenlik Komutanı Binbaşı Ahmet Yakın, İlçe Jandarma Komutanı Üsteğmen Eren </a:t>
            </a:r>
            <a:r>
              <a:rPr lang="tr-TR" sz="2000" dirty="0" err="1">
                <a:solidFill>
                  <a:srgbClr val="000000"/>
                </a:solidFill>
                <a:ea typeface="Calibri" pitchFamily="34" charset="0"/>
                <a:cs typeface="Calibri" pitchFamily="34" charset="0"/>
              </a:rPr>
              <a:t>Arslantaş</a:t>
            </a:r>
            <a:r>
              <a:rPr lang="tr-TR" sz="2000" dirty="0">
                <a:solidFill>
                  <a:srgbClr val="000000"/>
                </a:solidFill>
                <a:ea typeface="Calibri" pitchFamily="34" charset="0"/>
                <a:cs typeface="Calibri" pitchFamily="34" charset="0"/>
              </a:rPr>
              <a:t>, İlçe Emniyet Müdürü Mustafa Koç, İlçe Milli Eğitim Müdür V. Ali Enver İnanç, İlçe Tarım ve Orman Müdürü M. Emin Ekici, Malmüdürü V. Erman Yenilmez ve Orman İşletme Müdürü Nurullah </a:t>
            </a:r>
            <a:r>
              <a:rPr lang="tr-TR" sz="2000" dirty="0" smtClean="0">
                <a:solidFill>
                  <a:srgbClr val="000000"/>
                </a:solidFill>
                <a:ea typeface="Calibri" pitchFamily="34" charset="0"/>
                <a:cs typeface="Calibri" pitchFamily="34" charset="0"/>
              </a:rPr>
              <a:t>Karagöl ve Yerel Halk </a:t>
            </a:r>
          </a:p>
          <a:p>
            <a:pPr marL="342900" indent="-342900">
              <a:buSzPct val="65000"/>
              <a:buFont typeface="Wingdings 3" pitchFamily="18" charset="2"/>
              <a:buNone/>
            </a:pPr>
            <a:endParaRPr lang="tr-TR" sz="2000" b="1" u="sng" dirty="0" smtClean="0">
              <a:cs typeface="Arial" charset="0"/>
            </a:endParaRPr>
          </a:p>
          <a:p>
            <a:pPr marL="342900" indent="-342900">
              <a:buSzPct val="65000"/>
              <a:buFont typeface="Wingdings 3" pitchFamily="18" charset="2"/>
              <a:buNone/>
            </a:pPr>
            <a:r>
              <a:rPr lang="tr-TR" sz="2400" b="1" u="sng" dirty="0" smtClean="0">
                <a:cs typeface="Arial" charset="0"/>
              </a:rPr>
              <a:t>BELGELER</a:t>
            </a:r>
          </a:p>
          <a:p>
            <a:pPr marL="342900" indent="-342900">
              <a:buClr>
                <a:schemeClr val="tx1"/>
              </a:buClr>
              <a:buSzPct val="100000"/>
              <a:buFont typeface="Wingdings 3" pitchFamily="18" charset="2"/>
              <a:buNone/>
            </a:pPr>
            <a:r>
              <a:rPr lang="tr-TR" sz="2000" dirty="0" smtClean="0">
                <a:cs typeface="Arial" charset="0"/>
              </a:rPr>
              <a:t>-Fotoğraf</a:t>
            </a:r>
          </a:p>
          <a:p>
            <a:pPr marL="342900" indent="-342900">
              <a:buClr>
                <a:schemeClr val="tx1"/>
              </a:buClr>
              <a:buSzPct val="100000"/>
              <a:buFont typeface="Wingdings 3" pitchFamily="18" charset="2"/>
              <a:buNone/>
            </a:pPr>
            <a:endParaRPr lang="tr-TR" sz="2000" dirty="0" smtClean="0">
              <a:cs typeface="Arial" charset="0"/>
            </a:endParaRPr>
          </a:p>
          <a:p>
            <a:pPr marL="342900" indent="-342900">
              <a:buClr>
                <a:schemeClr val="tx1"/>
              </a:buClr>
              <a:buSzPct val="65000"/>
              <a:buFont typeface="Wingdings 3" pitchFamily="18" charset="2"/>
              <a:buNone/>
            </a:pPr>
            <a:endParaRPr lang="tr-TR" sz="2000" b="1" u="sng" dirty="0" smtClean="0">
              <a:cs typeface="Arial" charset="0"/>
            </a:endParaRPr>
          </a:p>
          <a:p>
            <a:pPr marL="342900" indent="-342900">
              <a:buClr>
                <a:schemeClr val="tx1"/>
              </a:buClr>
              <a:buSzPct val="65000"/>
              <a:buFont typeface="Wingdings 3" pitchFamily="18" charset="2"/>
              <a:buNone/>
            </a:pPr>
            <a:endParaRPr lang="tr-TR" sz="2000" b="1" u="sng" dirty="0" smtClean="0">
              <a:cs typeface="Arial" charset="0"/>
            </a:endParaRPr>
          </a:p>
          <a:p>
            <a:pPr marL="342900" indent="-342900" algn="ctr" eaLnBrk="1" hangingPunct="1">
              <a:buFont typeface="Wingdings 3" pitchFamily="18" charset="2"/>
              <a:buNone/>
            </a:pPr>
            <a:endParaRPr lang="tr-TR" sz="2000" dirty="0" smtClean="0">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6 Dikdörtgen"/>
          <p:cNvSpPr/>
          <p:nvPr/>
        </p:nvSpPr>
        <p:spPr>
          <a:xfrm>
            <a:off x="307975" y="5562600"/>
            <a:ext cx="8610600" cy="1169551"/>
          </a:xfrm>
          <a:prstGeom prst="rect">
            <a:avLst/>
          </a:prstGeom>
          <a:noFill/>
          <a:ln w="19050">
            <a:solidFill>
              <a:schemeClr val="tx1"/>
            </a:solidFill>
          </a:ln>
        </p:spPr>
        <p:txBody>
          <a:bodyPr wrap="square">
            <a:spAutoFit/>
          </a:bodyPr>
          <a:lstStyle/>
          <a:p>
            <a:pPr algn="just" eaLnBrk="1" hangingPunct="1"/>
            <a:r>
              <a:rPr lang="tr-TR" sz="1400" dirty="0">
                <a:latin typeface="+mn-lt"/>
              </a:rPr>
              <a:t>Kaymakam Salih Sak, Garnizon Komutanı Hava Savunma Binbaşı Olgun Parlar, </a:t>
            </a:r>
            <a:r>
              <a:rPr lang="tr-TR" sz="1400" dirty="0" err="1">
                <a:latin typeface="+mn-lt"/>
              </a:rPr>
              <a:t>Küçükkuyu</a:t>
            </a:r>
            <a:r>
              <a:rPr lang="tr-TR" sz="1400" dirty="0">
                <a:latin typeface="+mn-lt"/>
              </a:rPr>
              <a:t> Belediye Başkanı </a:t>
            </a:r>
            <a:r>
              <a:rPr lang="tr-TR" sz="1400" dirty="0" err="1">
                <a:latin typeface="+mn-lt"/>
              </a:rPr>
              <a:t>Muttalip</a:t>
            </a:r>
            <a:r>
              <a:rPr lang="tr-TR" sz="1400" dirty="0">
                <a:latin typeface="+mn-lt"/>
              </a:rPr>
              <a:t> Gürel, Sahil Güvenlik Komutanı Binbaşı Ahmet Yakın, İlçe Jandarma Komutanı Üsteğmen Eren </a:t>
            </a:r>
            <a:r>
              <a:rPr lang="tr-TR" sz="1400" dirty="0" err="1">
                <a:latin typeface="+mn-lt"/>
              </a:rPr>
              <a:t>Arslantaş</a:t>
            </a:r>
            <a:r>
              <a:rPr lang="tr-TR" sz="1400" dirty="0">
                <a:latin typeface="+mn-lt"/>
              </a:rPr>
              <a:t>, İlçe Emniyet Müdürü Mustafa Koç, İlçe Milli Eğitim Müdür V. Ali Enver İnanç, İlçe Tarım ve Orman Müdürü M. Emin Ekici, Malmüdürü V. Erman Yenilmez ve Orman İşletme Müdürü Nurullah Karagöl</a:t>
            </a:r>
            <a:r>
              <a:rPr lang="tr-TR" sz="1400" dirty="0" smtClean="0">
                <a:solidFill>
                  <a:srgbClr val="000000"/>
                </a:solidFill>
                <a:latin typeface="+mn-lt"/>
              </a:rPr>
              <a:t> katılımlarıyla </a:t>
            </a:r>
            <a:r>
              <a:rPr lang="tr-TR" sz="1400" dirty="0" smtClean="0">
                <a:latin typeface="+mn-lt"/>
              </a:rPr>
              <a:t>farkındalık </a:t>
            </a:r>
            <a:r>
              <a:rPr lang="tr-TR" sz="1400" dirty="0">
                <a:latin typeface="+mn-lt"/>
              </a:rPr>
              <a:t>yaratmak amacıyla dalgıçlar eşliğinde liman içi temizliği yapıldı.</a:t>
            </a:r>
          </a:p>
        </p:txBody>
      </p:sp>
      <p:sp>
        <p:nvSpPr>
          <p:cNvPr id="3" name="AutoShape 2" descr="blob:https://web.whatsapp.com/7405c0c5-d8e5-4445-8195-3eed4d7a561f"/>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228600"/>
            <a:ext cx="4343257" cy="2893695"/>
          </a:xfrm>
          <a:prstGeom prst="rect">
            <a:avLst/>
          </a:prstGeom>
        </p:spPr>
      </p:pic>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25780" y="1752600"/>
            <a:ext cx="4592795" cy="3444596"/>
          </a:xfrm>
          <a:prstGeom prst="rect">
            <a:avLst/>
          </a:prstGeom>
        </p:spPr>
      </p:pic>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flipV="1">
            <a:off x="990600" y="2857027"/>
            <a:ext cx="3120225" cy="234016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5 Dikdörtgen"/>
          <p:cNvSpPr>
            <a:spLocks noChangeArrowheads="1"/>
          </p:cNvSpPr>
          <p:nvPr/>
        </p:nvSpPr>
        <p:spPr bwMode="auto">
          <a:xfrm>
            <a:off x="609600" y="990600"/>
            <a:ext cx="7620000" cy="4425827"/>
          </a:xfrm>
          <a:prstGeom prst="rect">
            <a:avLst/>
          </a:prstGeom>
          <a:noFill/>
          <a:ln w="9525">
            <a:noFill/>
            <a:miter lim="800000"/>
            <a:headEnd/>
            <a:tailEnd/>
          </a:ln>
        </p:spPr>
        <p:txBody>
          <a:bodyPr>
            <a:spAutoFit/>
          </a:bodyPr>
          <a:lstStyle/>
          <a:p>
            <a:pPr marL="342900" indent="-342900" eaLnBrk="0" hangingPunct="0">
              <a:buClr>
                <a:schemeClr val="accent1"/>
              </a:buClr>
              <a:buSzPct val="65000"/>
            </a:pPr>
            <a:r>
              <a:rPr lang="tr-TR" sz="2400" b="1" u="sng" dirty="0">
                <a:latin typeface="Calibri" pitchFamily="34" charset="0"/>
                <a:cs typeface="Arial" charset="0"/>
              </a:rPr>
              <a:t>ETKİNLİK 3</a:t>
            </a:r>
            <a:endParaRPr lang="tr-TR" sz="2400" dirty="0">
              <a:latin typeface="Calibri" pitchFamily="34" charset="0"/>
              <a:cs typeface="Arial" charset="0"/>
            </a:endParaRPr>
          </a:p>
          <a:p>
            <a:pPr marL="342900" indent="-342900" algn="just" eaLnBrk="0" hangingPunct="0">
              <a:spcBef>
                <a:spcPct val="20000"/>
              </a:spcBef>
              <a:buClr>
                <a:schemeClr val="accent1"/>
              </a:buClr>
              <a:buSzPct val="65000"/>
              <a:buFont typeface="Wingdings" pitchFamily="2" charset="2"/>
              <a:buNone/>
            </a:pPr>
            <a:r>
              <a:rPr lang="tr-TR" dirty="0"/>
              <a:t>Sıfır Atık </a:t>
            </a:r>
            <a:r>
              <a:rPr lang="tr-TR" dirty="0" smtClean="0"/>
              <a:t>Eğitimi</a:t>
            </a:r>
          </a:p>
          <a:p>
            <a:pPr marL="342900" indent="-342900" algn="just" eaLnBrk="0" hangingPunct="0">
              <a:spcBef>
                <a:spcPct val="20000"/>
              </a:spcBef>
              <a:buClr>
                <a:schemeClr val="accent1"/>
              </a:buClr>
              <a:buSzPct val="65000"/>
              <a:buFont typeface="Wingdings" pitchFamily="2" charset="2"/>
              <a:buNone/>
            </a:pPr>
            <a:endParaRPr lang="tr-TR" sz="2000" dirty="0">
              <a:latin typeface="Calibri" pitchFamily="34" charset="0"/>
            </a:endParaRPr>
          </a:p>
          <a:p>
            <a:pPr marL="342900" indent="-342900" eaLnBrk="0" hangingPunct="0">
              <a:buClr>
                <a:schemeClr val="tx1"/>
              </a:buClr>
              <a:buSzPct val="65000"/>
            </a:pPr>
            <a:r>
              <a:rPr lang="tr-TR" sz="2400" b="1" u="sng" dirty="0">
                <a:latin typeface="Calibri" pitchFamily="34" charset="0"/>
                <a:cs typeface="Arial" charset="0"/>
              </a:rPr>
              <a:t>ETKİNLİK TARİHİ</a:t>
            </a:r>
          </a:p>
          <a:p>
            <a:pPr marL="342900" indent="-342900" eaLnBrk="0" hangingPunct="0">
              <a:buClr>
                <a:schemeClr val="tx1"/>
              </a:buClr>
              <a:buSzPct val="65000"/>
            </a:pPr>
            <a:r>
              <a:rPr lang="tr-TR" sz="2000" dirty="0" smtClean="0">
                <a:latin typeface="Calibri" pitchFamily="34" charset="0"/>
                <a:cs typeface="Arial" charset="0"/>
              </a:rPr>
              <a:t>Haziran </a:t>
            </a:r>
            <a:r>
              <a:rPr lang="tr-TR" sz="2000" dirty="0" smtClean="0">
                <a:latin typeface="Calibri" pitchFamily="34" charset="0"/>
                <a:cs typeface="Arial" charset="0"/>
              </a:rPr>
              <a:t>2025</a:t>
            </a: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accent1"/>
              </a:buClr>
              <a:buSzPct val="65000"/>
            </a:pPr>
            <a:r>
              <a:rPr lang="tr-TR" sz="2400" b="1" u="sng" dirty="0">
                <a:solidFill>
                  <a:srgbClr val="000000"/>
                </a:solidFill>
                <a:latin typeface="Calibri" pitchFamily="34" charset="0"/>
                <a:ea typeface="Calibri" pitchFamily="34" charset="0"/>
                <a:cs typeface="Calibri" pitchFamily="34" charset="0"/>
              </a:rPr>
              <a:t>ETKİNLİĞE AKTİF OLARAK KATILANLAR</a:t>
            </a:r>
          </a:p>
          <a:p>
            <a:pPr marL="342900" indent="-342900" eaLnBrk="0" hangingPunct="0">
              <a:buClr>
                <a:schemeClr val="accent1"/>
              </a:buClr>
              <a:buSzPct val="65000"/>
            </a:pPr>
            <a:r>
              <a:rPr lang="tr-TR" sz="2000" dirty="0" smtClean="0">
                <a:solidFill>
                  <a:srgbClr val="000000"/>
                </a:solidFill>
                <a:latin typeface="Calibri" pitchFamily="34" charset="0"/>
                <a:ea typeface="Calibri" pitchFamily="34" charset="0"/>
                <a:cs typeface="Calibri" pitchFamily="34" charset="0"/>
              </a:rPr>
              <a:t>Belediye personelleri</a:t>
            </a:r>
            <a:endParaRPr lang="tr-TR" sz="2000" dirty="0">
              <a:solidFill>
                <a:srgbClr val="000000"/>
              </a:solidFill>
              <a:latin typeface="Calibri" pitchFamily="34" charset="0"/>
              <a:ea typeface="Calibri" pitchFamily="34" charset="0"/>
              <a:cs typeface="Calibri" pitchFamily="34" charset="0"/>
            </a:endParaRPr>
          </a:p>
          <a:p>
            <a:pPr marL="342900" indent="-342900" eaLnBrk="0" hangingPunct="0">
              <a:buClr>
                <a:schemeClr val="accent1"/>
              </a:buClr>
              <a:buSzPct val="65000"/>
            </a:pPr>
            <a:endParaRPr lang="tr-TR" sz="2000" b="1" u="sng" dirty="0">
              <a:latin typeface="Calibri" pitchFamily="34" charset="0"/>
              <a:cs typeface="Arial" charset="0"/>
            </a:endParaRPr>
          </a:p>
          <a:p>
            <a:pPr marL="342900" indent="-342900" eaLnBrk="0" hangingPunct="0">
              <a:buClr>
                <a:schemeClr val="accent1"/>
              </a:buClr>
              <a:buSzPct val="65000"/>
            </a:pPr>
            <a:r>
              <a:rPr lang="tr-TR" sz="2400" b="1" u="sng" dirty="0">
                <a:latin typeface="Calibri" pitchFamily="34" charset="0"/>
                <a:cs typeface="Arial" charset="0"/>
              </a:rPr>
              <a:t>BELGELER</a:t>
            </a:r>
          </a:p>
          <a:p>
            <a:pPr marL="342900" indent="-342900" eaLnBrk="0" hangingPunct="0">
              <a:buClr>
                <a:schemeClr val="tx1"/>
              </a:buClr>
              <a:buSzPct val="65000"/>
            </a:pPr>
            <a:r>
              <a:rPr lang="tr-TR" sz="2000" dirty="0">
                <a:latin typeface="Calibri" pitchFamily="34" charset="0"/>
                <a:cs typeface="Arial" charset="0"/>
              </a:rPr>
              <a:t>Fotoğraf</a:t>
            </a:r>
          </a:p>
          <a:p>
            <a:pPr marL="342900" indent="-342900" eaLnBrk="0" hangingPunct="0">
              <a:buClr>
                <a:schemeClr val="tx1"/>
              </a:buClr>
              <a:buSzPct val="65000"/>
            </a:pPr>
            <a:endParaRPr lang="tr-TR" sz="2000" dirty="0">
              <a:latin typeface="Calibri" pitchFamily="34" charset="0"/>
              <a:cs typeface="Arial" charset="0"/>
            </a:endParaRPr>
          </a:p>
          <a:p>
            <a:pPr marL="342900" indent="-342900" eaLnBrk="0" hangingPunct="0">
              <a:buClr>
                <a:schemeClr val="tx1"/>
              </a:buClr>
              <a:buSzPct val="65000"/>
            </a:pPr>
            <a:endParaRPr lang="tr-TR" sz="2000" dirty="0">
              <a:latin typeface="Calibri" pitchFamily="34" charset="0"/>
              <a:cs typeface="Arial" charset="0"/>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6800" y="3581400"/>
            <a:ext cx="3962400" cy="2971800"/>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2896</TotalTime>
  <Words>597</Words>
  <Application>Microsoft Office PowerPoint</Application>
  <PresentationFormat>Ekran Gösterisi (4:3)</PresentationFormat>
  <Paragraphs>157</Paragraphs>
  <Slides>15</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15</vt:i4>
      </vt:variant>
    </vt:vector>
  </HeadingPairs>
  <TitlesOfParts>
    <vt:vector size="24" baseType="lpstr">
      <vt:lpstr>Arial</vt:lpstr>
      <vt:lpstr>Calibri</vt:lpstr>
      <vt:lpstr>MS Mincho</vt:lpstr>
      <vt:lpstr>Times New Roman</vt:lpstr>
      <vt:lpstr>Verdana</vt:lpstr>
      <vt:lpstr>Wingdings</vt:lpstr>
      <vt:lpstr>Wingdings 2</vt:lpstr>
      <vt:lpstr>Wingdings 3</vt:lpstr>
      <vt:lpstr>Kalabalık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oby</dc:creator>
  <cp:lastModifiedBy>Park Bahçeler</cp:lastModifiedBy>
  <cp:revision>296</cp:revision>
  <cp:lastPrinted>2025-06-04T08:02:57Z</cp:lastPrinted>
  <dcterms:created xsi:type="dcterms:W3CDTF">1601-01-01T00:00:00Z</dcterms:created>
  <dcterms:modified xsi:type="dcterms:W3CDTF">2025-12-10T11:36:26Z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